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367" r:id="rId3"/>
    <p:sldId id="368" r:id="rId4"/>
    <p:sldId id="371" r:id="rId5"/>
    <p:sldId id="3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51" autoAdjust="0"/>
    <p:restoredTop sz="94712" autoAdjust="0"/>
  </p:normalViewPr>
  <p:slideViewPr>
    <p:cSldViewPr>
      <p:cViewPr>
        <p:scale>
          <a:sx n="120" d="100"/>
          <a:sy n="120" d="100"/>
        </p:scale>
        <p:origin x="1056" y="24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9/25/23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9/25/23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9/25/23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9/25/23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9/25/23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9/25/23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9/25/23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9/25/23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9/25/23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9/25/23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9/25/23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wilio.com/en-us/messaging" TargetMode="External"/><Relationship Id="rId2" Type="http://schemas.openxmlformats.org/officeDocument/2006/relationships/hyperlink" Target="https://tidbyt.com/products/tidby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eather.gov/documentation/services-web-api" TargetMode="External"/><Relationship Id="rId5" Type="http://schemas.openxmlformats.org/officeDocument/2006/relationships/hyperlink" Target="https://developer.spotify.com/documentation/web-api" TargetMode="External"/><Relationship Id="rId4" Type="http://schemas.openxmlformats.org/officeDocument/2006/relationships/hyperlink" Target="https://docs.python.org/3/library/smtplib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dafruit.com/product/368" TargetMode="External"/><Relationship Id="rId3" Type="http://schemas.openxmlformats.org/officeDocument/2006/relationships/hyperlink" Target="https://www.adafruit.com/product/1466" TargetMode="External"/><Relationship Id="rId7" Type="http://schemas.openxmlformats.org/officeDocument/2006/relationships/hyperlink" Target="https://www.amazon.com/Precision-Temperature-Humidity-Measurement-Communication/dp/B092495GZJ?th=1" TargetMode="External"/><Relationship Id="rId2" Type="http://schemas.openxmlformats.org/officeDocument/2006/relationships/hyperlink" Target="https://www.adafruit.com/product/227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mazon.com/AAOTOKK-Adapter-Aluminum-Smartphone-Pack-Silver/dp/B082QPP7LN/ref=asc_df_B082QPP7LN/?tag=hyprod-20&amp;linkCode=df0&amp;hvadid=642214256840&amp;hvpos=&amp;hvnetw=g&amp;hvrand=16432151998189821266&amp;hvpone=&amp;hvptwo=&amp;hvqmt=&amp;hvdev=c&amp;hvdvcmdl=&amp;hvlocint=&amp;hvlocphy=9027580&amp;hvtargid=pla-1192292368296&amp;gclid=CjwKCAjw38SoBhB6EiwA8EQVLg2EozthYf_82dww7Vdh0LsSR2boabfwN-81hpF5Q-gRIrKmyFHG6hoCf9cQAvD_BwE&amp;th=1" TargetMode="External"/><Relationship Id="rId5" Type="http://schemas.openxmlformats.org/officeDocument/2006/relationships/hyperlink" Target="https://www.adafruit.com/product/1833" TargetMode="External"/><Relationship Id="rId4" Type="http://schemas.openxmlformats.org/officeDocument/2006/relationships/hyperlink" Target="https://www.amazon.com/wifi-adapter-usb-pc-network/dp/B008IFXQFU?th=1" TargetMode="External"/><Relationship Id="rId9" Type="http://schemas.openxmlformats.org/officeDocument/2006/relationships/hyperlink" Target="https://www.adafruit.com/product/47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Minimalist Wi-Fi LED Ticker Board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09.25.2023</a:t>
            </a:r>
          </a:p>
          <a:p>
            <a:r>
              <a:rPr lang="en-US" dirty="0"/>
              <a:t>Robert Heeter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In an age where messages and media are shared instantly and young adults spend hours before screens, retro-style low-resolution displays have caught my attention as a medium to stay connected and informed but not overwhelmed or distracted. The company </a:t>
            </a:r>
            <a:r>
              <a:rPr lang="en-US" dirty="0" err="1"/>
              <a:t>Tidbyt</a:t>
            </a:r>
            <a:r>
              <a:rPr lang="en-US" dirty="0"/>
              <a:t> (see </a:t>
            </a:r>
            <a:r>
              <a:rPr lang="en-US" dirty="0">
                <a:hlinkClick r:id="rId2"/>
              </a:rPr>
              <a:t>https://tidbyt.com/products/tidbyt</a:t>
            </a:r>
            <a:r>
              <a:rPr lang="en-US" dirty="0"/>
              <a:t>) makes an intriguing app-enabled display in this style, though with a high price. I plan to design a low-cost self-contained LED board (i.e. with a wood or acrylic housing) with </a:t>
            </a:r>
            <a:r>
              <a:rPr lang="en-US" dirty="0" err="1"/>
              <a:t>WiFi</a:t>
            </a:r>
            <a:r>
              <a:rPr lang="en-US" dirty="0"/>
              <a:t>, though I am still deciding the specific software functionality. Some ideas include:</a:t>
            </a:r>
          </a:p>
          <a:p>
            <a:r>
              <a:rPr lang="en-US" dirty="0"/>
              <a:t>A long-distance relationship message display board (I am currently in a long-distance relationship and this is a gift idea!), which retrieves messages sent via email or SMS text (see </a:t>
            </a:r>
            <a:r>
              <a:rPr lang="en-US" dirty="0">
                <a:hlinkClick r:id="rId3"/>
              </a:rPr>
              <a:t>https://www.twilio.com/en-us/messaging</a:t>
            </a:r>
            <a:r>
              <a:rPr lang="en-US" dirty="0"/>
              <a:t> and </a:t>
            </a:r>
            <a:r>
              <a:rPr lang="en-US" dirty="0">
                <a:hlinkClick r:id="rId4"/>
              </a:rPr>
              <a:t>https://docs.python.org/3/library/smtplib.html</a:t>
            </a:r>
            <a:r>
              <a:rPr lang="en-US" dirty="0"/>
              <a:t>).</a:t>
            </a:r>
          </a:p>
          <a:p>
            <a:r>
              <a:rPr lang="en-US" dirty="0"/>
              <a:t>A Spotify album artwork and currently-playing song display board using Spotify’s web API (see </a:t>
            </a:r>
            <a:r>
              <a:rPr lang="en-US" dirty="0">
                <a:hlinkClick r:id="rId5"/>
              </a:rPr>
              <a:t>https://developer.spotify.com/documentation/web-api</a:t>
            </a:r>
            <a:r>
              <a:rPr lang="en-US" dirty="0"/>
              <a:t>).</a:t>
            </a:r>
          </a:p>
          <a:p>
            <a:r>
              <a:rPr lang="en-US" dirty="0"/>
              <a:t>A current city weather display board with indoor temperature and humidity measurement using the National Weather Service’s API (see </a:t>
            </a:r>
            <a:r>
              <a:rPr lang="en-US" dirty="0">
                <a:hlinkClick r:id="rId6"/>
              </a:rPr>
              <a:t>https://www.weather.gov/documentation/services-web-api</a:t>
            </a:r>
            <a:r>
              <a:rPr lang="en-US" dirty="0"/>
              <a:t>).</a:t>
            </a:r>
          </a:p>
          <a:p>
            <a:r>
              <a:rPr lang="en-US" dirty="0"/>
              <a:t>A daily affirmation or rotating quote-of-the-day display board.</a:t>
            </a:r>
          </a:p>
        </p:txBody>
      </p:sp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1"/>
            <a:ext cx="3543300" cy="1333500"/>
          </a:xfrm>
        </p:spPr>
        <p:txBody>
          <a:bodyPr>
            <a:normAutofit/>
          </a:bodyPr>
          <a:lstStyle/>
          <a:p>
            <a:r>
              <a:rPr lang="en-US" dirty="0"/>
              <a:t>System Block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369FD8-6068-3810-84AA-CC3EFEFFC9BC}"/>
              </a:ext>
            </a:extLst>
          </p:cNvPr>
          <p:cNvSpPr/>
          <p:nvPr/>
        </p:nvSpPr>
        <p:spPr>
          <a:xfrm>
            <a:off x="6096000" y="2607876"/>
            <a:ext cx="1943100" cy="838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Pocket Beagle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5A6DB9-F6BA-0C06-8BC3-5B6581B34374}"/>
              </a:ext>
            </a:extLst>
          </p:cNvPr>
          <p:cNvSpPr/>
          <p:nvPr/>
        </p:nvSpPr>
        <p:spPr>
          <a:xfrm>
            <a:off x="4610100" y="4315802"/>
            <a:ext cx="1943100" cy="838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64x32 LED matrix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EF062B-9731-31D4-0E74-B2560BC1900B}"/>
              </a:ext>
            </a:extLst>
          </p:cNvPr>
          <p:cNvSpPr/>
          <p:nvPr/>
        </p:nvSpPr>
        <p:spPr>
          <a:xfrm>
            <a:off x="779080" y="2594739"/>
            <a:ext cx="1943100" cy="838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5V 4A power supply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21416D-B0CF-3991-2C5F-546ADD60012A}"/>
              </a:ext>
            </a:extLst>
          </p:cNvPr>
          <p:cNvSpPr/>
          <p:nvPr/>
        </p:nvSpPr>
        <p:spPr>
          <a:xfrm>
            <a:off x="3122887" y="2594739"/>
            <a:ext cx="1943100" cy="838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 power adapter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C88E20-9867-F994-3775-FF60B4067E10}"/>
              </a:ext>
            </a:extLst>
          </p:cNvPr>
          <p:cNvSpPr/>
          <p:nvPr/>
        </p:nvSpPr>
        <p:spPr>
          <a:xfrm>
            <a:off x="9084879" y="5029200"/>
            <a:ext cx="1943100" cy="838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WiFi</a:t>
            </a:r>
            <a:r>
              <a:rPr lang="en-US" dirty="0"/>
              <a:t> USB dongle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EDC9A2-761B-0F9C-2232-E000C28FF411}"/>
              </a:ext>
            </a:extLst>
          </p:cNvPr>
          <p:cNvSpPr/>
          <p:nvPr/>
        </p:nvSpPr>
        <p:spPr>
          <a:xfrm>
            <a:off x="9084879" y="3818538"/>
            <a:ext cx="1943100" cy="838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 to micro USB adapter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F83183-7458-7D26-03C7-D420110BAD25}"/>
              </a:ext>
            </a:extLst>
          </p:cNvPr>
          <p:cNvSpPr/>
          <p:nvPr/>
        </p:nvSpPr>
        <p:spPr>
          <a:xfrm>
            <a:off x="9084879" y="2607876"/>
            <a:ext cx="1943100" cy="838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WiFi</a:t>
            </a:r>
            <a:r>
              <a:rPr lang="en-US" dirty="0"/>
              <a:t> micro USB breakout adapter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2213C5-CF32-C2FB-9438-F79AD67C1F15}"/>
              </a:ext>
            </a:extLst>
          </p:cNvPr>
          <p:cNvSpPr/>
          <p:nvPr/>
        </p:nvSpPr>
        <p:spPr>
          <a:xfrm>
            <a:off x="7315200" y="936734"/>
            <a:ext cx="1943100" cy="838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AHT10 temp/humidity sensor (?)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499B97-DE47-E1CF-22B8-1435A0443516}"/>
              </a:ext>
            </a:extLst>
          </p:cNvPr>
          <p:cNvSpPr/>
          <p:nvPr/>
        </p:nvSpPr>
        <p:spPr>
          <a:xfrm>
            <a:off x="4861117" y="945280"/>
            <a:ext cx="1943100" cy="838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Push button (?)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276E98B-6912-2F4D-E7B7-21BC9C39B3DA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2722180" y="3013839"/>
            <a:ext cx="4007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5EA87EA-C00E-9F3C-6416-C35EA83834B4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5065987" y="3026976"/>
            <a:ext cx="1030013" cy="5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8078FC-2337-47B6-3405-9A42B9734BA3}"/>
              </a:ext>
            </a:extLst>
          </p:cNvPr>
          <p:cNvCxnSpPr>
            <a:cxnSpLocks/>
          </p:cNvCxnSpPr>
          <p:nvPr/>
        </p:nvCxnSpPr>
        <p:spPr>
          <a:xfrm>
            <a:off x="4876800" y="3429000"/>
            <a:ext cx="0" cy="8868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773404A-F488-4FDB-8509-AE2E992DC222}"/>
              </a:ext>
            </a:extLst>
          </p:cNvPr>
          <p:cNvCxnSpPr>
            <a:cxnSpLocks/>
          </p:cNvCxnSpPr>
          <p:nvPr/>
        </p:nvCxnSpPr>
        <p:spPr>
          <a:xfrm>
            <a:off x="6316718" y="3429000"/>
            <a:ext cx="0" cy="886802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411944F-8A7D-9104-24D4-206B8BECCFBA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8039100" y="3026976"/>
            <a:ext cx="1045779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7ECEE1F-867C-1662-5E80-462B885E599A}"/>
              </a:ext>
            </a:extLst>
          </p:cNvPr>
          <p:cNvCxnSpPr>
            <a:cxnSpLocks/>
          </p:cNvCxnSpPr>
          <p:nvPr/>
        </p:nvCxnSpPr>
        <p:spPr>
          <a:xfrm>
            <a:off x="6438900" y="1780192"/>
            <a:ext cx="0" cy="827684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48361AD-E7F3-AD76-1D53-9CE0384C225C}"/>
              </a:ext>
            </a:extLst>
          </p:cNvPr>
          <p:cNvCxnSpPr>
            <a:cxnSpLocks/>
          </p:cNvCxnSpPr>
          <p:nvPr/>
        </p:nvCxnSpPr>
        <p:spPr>
          <a:xfrm>
            <a:off x="7675837" y="1780192"/>
            <a:ext cx="0" cy="827684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19204C1-1005-ED58-A83E-50ABDC8168E5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V="1">
            <a:off x="10056429" y="3446076"/>
            <a:ext cx="0" cy="372462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4C90BA2-946E-CFBF-26AD-36F5DD8ADB7F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flipV="1">
            <a:off x="10056429" y="4656738"/>
            <a:ext cx="0" cy="372462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FBF841AC-968C-A531-AB15-0013521F8BEE}"/>
              </a:ext>
            </a:extLst>
          </p:cNvPr>
          <p:cNvSpPr txBox="1">
            <a:spLocks/>
          </p:cNvSpPr>
          <p:nvPr/>
        </p:nvSpPr>
        <p:spPr>
          <a:xfrm>
            <a:off x="8089682" y="3160649"/>
            <a:ext cx="1045777" cy="725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USB1 bus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DE949DC1-4932-F9FA-7DCD-C373D4AE39B0}"/>
              </a:ext>
            </a:extLst>
          </p:cNvPr>
          <p:cNvSpPr txBox="1">
            <a:spLocks/>
          </p:cNvSpPr>
          <p:nvPr/>
        </p:nvSpPr>
        <p:spPr>
          <a:xfrm>
            <a:off x="6494737" y="2209142"/>
            <a:ext cx="2362200" cy="457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GPIO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3E0F7C8D-0F77-B37C-FC88-FBFEDB44A026}"/>
              </a:ext>
            </a:extLst>
          </p:cNvPr>
          <p:cNvSpPr txBox="1">
            <a:spLocks/>
          </p:cNvSpPr>
          <p:nvPr/>
        </p:nvSpPr>
        <p:spPr>
          <a:xfrm>
            <a:off x="7728759" y="2005997"/>
            <a:ext cx="763888" cy="725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SCL/SDA</a:t>
            </a:r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BAF1FA65-9681-D0B3-B096-14D5CB2EDFFE}"/>
              </a:ext>
            </a:extLst>
          </p:cNvPr>
          <p:cNvSpPr txBox="1">
            <a:spLocks/>
          </p:cNvSpPr>
          <p:nvPr/>
        </p:nvSpPr>
        <p:spPr>
          <a:xfrm>
            <a:off x="5311340" y="2436425"/>
            <a:ext cx="763888" cy="725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600" dirty="0"/>
              <a:t>I/O power</a:t>
            </a:r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F8FFEF8A-EB75-F3C0-FB82-35C087B8E490}"/>
              </a:ext>
            </a:extLst>
          </p:cNvPr>
          <p:cNvSpPr txBox="1">
            <a:spLocks/>
          </p:cNvSpPr>
          <p:nvPr/>
        </p:nvSpPr>
        <p:spPr>
          <a:xfrm>
            <a:off x="6339052" y="3509795"/>
            <a:ext cx="1189551" cy="725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13 GPIO via IDC</a:t>
            </a: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88DFD2CD-AF30-2E20-AC69-C8BF5688C14A}"/>
              </a:ext>
            </a:extLst>
          </p:cNvPr>
          <p:cNvSpPr txBox="1">
            <a:spLocks/>
          </p:cNvSpPr>
          <p:nvPr/>
        </p:nvSpPr>
        <p:spPr>
          <a:xfrm>
            <a:off x="3408174" y="3732489"/>
            <a:ext cx="1414956" cy="725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600" dirty="0"/>
              <a:t>Provided power cable</a:t>
            </a:r>
          </a:p>
        </p:txBody>
      </p:sp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1"/>
            <a:ext cx="3543300" cy="1333500"/>
          </a:xfrm>
        </p:spPr>
        <p:txBody>
          <a:bodyPr>
            <a:normAutofit/>
          </a:bodyPr>
          <a:lstStyle/>
          <a:p>
            <a:r>
              <a:rPr lang="en-US" dirty="0"/>
              <a:t>Power Block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369FD8-6068-3810-84AA-CC3EFEFFC9BC}"/>
              </a:ext>
            </a:extLst>
          </p:cNvPr>
          <p:cNvSpPr/>
          <p:nvPr/>
        </p:nvSpPr>
        <p:spPr>
          <a:xfrm>
            <a:off x="6096000" y="2607876"/>
            <a:ext cx="1943100" cy="838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Pocket Beagle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5A6DB9-F6BA-0C06-8BC3-5B6581B34374}"/>
              </a:ext>
            </a:extLst>
          </p:cNvPr>
          <p:cNvSpPr/>
          <p:nvPr/>
        </p:nvSpPr>
        <p:spPr>
          <a:xfrm>
            <a:off x="4610100" y="4315802"/>
            <a:ext cx="1943100" cy="838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64x32 LED matrix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EF062B-9731-31D4-0E74-B2560BC1900B}"/>
              </a:ext>
            </a:extLst>
          </p:cNvPr>
          <p:cNvSpPr/>
          <p:nvPr/>
        </p:nvSpPr>
        <p:spPr>
          <a:xfrm>
            <a:off x="779080" y="2594739"/>
            <a:ext cx="1943100" cy="838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5V 4A power supply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21416D-B0CF-3991-2C5F-546ADD60012A}"/>
              </a:ext>
            </a:extLst>
          </p:cNvPr>
          <p:cNvSpPr/>
          <p:nvPr/>
        </p:nvSpPr>
        <p:spPr>
          <a:xfrm>
            <a:off x="3122887" y="2594739"/>
            <a:ext cx="1943100" cy="838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 power adapter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C88E20-9867-F994-3775-FF60B4067E10}"/>
              </a:ext>
            </a:extLst>
          </p:cNvPr>
          <p:cNvSpPr/>
          <p:nvPr/>
        </p:nvSpPr>
        <p:spPr>
          <a:xfrm>
            <a:off x="9084879" y="5029200"/>
            <a:ext cx="1943100" cy="838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WiFi</a:t>
            </a:r>
            <a:r>
              <a:rPr lang="en-US" dirty="0"/>
              <a:t> USB dongle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EDC9A2-761B-0F9C-2232-E000C28FF411}"/>
              </a:ext>
            </a:extLst>
          </p:cNvPr>
          <p:cNvSpPr/>
          <p:nvPr/>
        </p:nvSpPr>
        <p:spPr>
          <a:xfrm>
            <a:off x="9084879" y="3818538"/>
            <a:ext cx="1943100" cy="838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 to micro USB adapter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F83183-7458-7D26-03C7-D420110BAD25}"/>
              </a:ext>
            </a:extLst>
          </p:cNvPr>
          <p:cNvSpPr/>
          <p:nvPr/>
        </p:nvSpPr>
        <p:spPr>
          <a:xfrm>
            <a:off x="9084879" y="2607876"/>
            <a:ext cx="1943100" cy="838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WiFi</a:t>
            </a:r>
            <a:r>
              <a:rPr lang="en-US" dirty="0"/>
              <a:t> micro USB breakout adapter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2213C5-CF32-C2FB-9438-F79AD67C1F15}"/>
              </a:ext>
            </a:extLst>
          </p:cNvPr>
          <p:cNvSpPr/>
          <p:nvPr/>
        </p:nvSpPr>
        <p:spPr>
          <a:xfrm>
            <a:off x="7315200" y="936734"/>
            <a:ext cx="1943100" cy="838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AHT10 temp/humidity sensor (?)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499B97-DE47-E1CF-22B8-1435A0443516}"/>
              </a:ext>
            </a:extLst>
          </p:cNvPr>
          <p:cNvSpPr/>
          <p:nvPr/>
        </p:nvSpPr>
        <p:spPr>
          <a:xfrm>
            <a:off x="4861117" y="945280"/>
            <a:ext cx="1943100" cy="838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Push button (?)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276E98B-6912-2F4D-E7B7-21BC9C39B3DA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2722180" y="3013839"/>
            <a:ext cx="4007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5EA87EA-C00E-9F3C-6416-C35EA83834B4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5065987" y="3026976"/>
            <a:ext cx="1030013" cy="5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8078FC-2337-47B6-3405-9A42B9734BA3}"/>
              </a:ext>
            </a:extLst>
          </p:cNvPr>
          <p:cNvCxnSpPr>
            <a:cxnSpLocks/>
          </p:cNvCxnSpPr>
          <p:nvPr/>
        </p:nvCxnSpPr>
        <p:spPr>
          <a:xfrm>
            <a:off x="4876800" y="3429000"/>
            <a:ext cx="0" cy="8868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773404A-F488-4FDB-8509-AE2E992DC222}"/>
              </a:ext>
            </a:extLst>
          </p:cNvPr>
          <p:cNvCxnSpPr>
            <a:cxnSpLocks/>
          </p:cNvCxnSpPr>
          <p:nvPr/>
        </p:nvCxnSpPr>
        <p:spPr>
          <a:xfrm>
            <a:off x="6316718" y="3429000"/>
            <a:ext cx="0" cy="886802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411944F-8A7D-9104-24D4-206B8BECCFBA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8039100" y="3026976"/>
            <a:ext cx="1045779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7ECEE1F-867C-1662-5E80-462B885E599A}"/>
              </a:ext>
            </a:extLst>
          </p:cNvPr>
          <p:cNvCxnSpPr>
            <a:cxnSpLocks/>
          </p:cNvCxnSpPr>
          <p:nvPr/>
        </p:nvCxnSpPr>
        <p:spPr>
          <a:xfrm>
            <a:off x="6438900" y="1780192"/>
            <a:ext cx="0" cy="827684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48361AD-E7F3-AD76-1D53-9CE0384C225C}"/>
              </a:ext>
            </a:extLst>
          </p:cNvPr>
          <p:cNvCxnSpPr>
            <a:cxnSpLocks/>
          </p:cNvCxnSpPr>
          <p:nvPr/>
        </p:nvCxnSpPr>
        <p:spPr>
          <a:xfrm>
            <a:off x="7675837" y="1780192"/>
            <a:ext cx="0" cy="827684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19204C1-1005-ED58-A83E-50ABDC8168E5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V="1">
            <a:off x="10056429" y="3446076"/>
            <a:ext cx="0" cy="372462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4C90BA2-946E-CFBF-26AD-36F5DD8ADB7F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flipV="1">
            <a:off x="10056429" y="4656738"/>
            <a:ext cx="0" cy="372462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FBF841AC-968C-A531-AB15-0013521F8BEE}"/>
              </a:ext>
            </a:extLst>
          </p:cNvPr>
          <p:cNvSpPr txBox="1">
            <a:spLocks/>
          </p:cNvSpPr>
          <p:nvPr/>
        </p:nvSpPr>
        <p:spPr>
          <a:xfrm>
            <a:off x="8089682" y="3160649"/>
            <a:ext cx="1045777" cy="725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USB1 bus</a:t>
            </a:r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BAF1FA65-9681-D0B3-B096-14D5CB2EDFFE}"/>
              </a:ext>
            </a:extLst>
          </p:cNvPr>
          <p:cNvSpPr txBox="1">
            <a:spLocks/>
          </p:cNvSpPr>
          <p:nvPr/>
        </p:nvSpPr>
        <p:spPr>
          <a:xfrm>
            <a:off x="5175030" y="2436425"/>
            <a:ext cx="900198" cy="725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600" dirty="0"/>
              <a:t>5V/230mA</a:t>
            </a:r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F8FFEF8A-EB75-F3C0-FB82-35C087B8E490}"/>
              </a:ext>
            </a:extLst>
          </p:cNvPr>
          <p:cNvSpPr txBox="1">
            <a:spLocks/>
          </p:cNvSpPr>
          <p:nvPr/>
        </p:nvSpPr>
        <p:spPr>
          <a:xfrm>
            <a:off x="6339052" y="3509795"/>
            <a:ext cx="1189551" cy="725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GPIO</a:t>
            </a: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88DFD2CD-AF30-2E20-AC69-C8BF5688C14A}"/>
              </a:ext>
            </a:extLst>
          </p:cNvPr>
          <p:cNvSpPr txBox="1">
            <a:spLocks/>
          </p:cNvSpPr>
          <p:nvPr/>
        </p:nvSpPr>
        <p:spPr>
          <a:xfrm>
            <a:off x="3408174" y="3916935"/>
            <a:ext cx="1414956" cy="797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600" dirty="0"/>
              <a:t>5V/4A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54E3-740D-4C43-CDE0-16D740D6D274}"/>
              </a:ext>
            </a:extLst>
          </p:cNvPr>
          <p:cNvSpPr txBox="1">
            <a:spLocks/>
          </p:cNvSpPr>
          <p:nvPr/>
        </p:nvSpPr>
        <p:spPr>
          <a:xfrm>
            <a:off x="6494737" y="1905317"/>
            <a:ext cx="2362200" cy="457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3.3V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1D5423E-2615-F403-A5E1-19D3152813F7}"/>
              </a:ext>
            </a:extLst>
          </p:cNvPr>
          <p:cNvSpPr txBox="1">
            <a:spLocks/>
          </p:cNvSpPr>
          <p:nvPr/>
        </p:nvSpPr>
        <p:spPr>
          <a:xfrm>
            <a:off x="7734958" y="1905317"/>
            <a:ext cx="2362200" cy="457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3.3V</a:t>
            </a:r>
          </a:p>
        </p:txBody>
      </p:sp>
    </p:spTree>
    <p:extLst>
      <p:ext uri="{BB962C8B-B14F-4D97-AF65-F5344CB8AC3E}">
        <p14:creationId xmlns:p14="http://schemas.microsoft.com/office/powerpoint/2010/main" val="382236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9472997"/>
              </p:ext>
            </p:extLst>
          </p:nvPr>
        </p:nvGraphicFramePr>
        <p:xfrm>
          <a:off x="609600" y="1295400"/>
          <a:ext cx="10972800" cy="43484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37714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to 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64x32 3mm pitch 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RGB LED matrix (via 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Adafruit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$44.95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5V 4A switching power supply (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Adafruit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$14.95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WiFi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USB dongle (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Amazon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$9.99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WiFi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micro USB female breakout adapter </a:t>
                      </a:r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i="0" dirty="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Adafruit</a:t>
                      </a:r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$1.95 (÷2)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708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Male micro USB to female USB adapter </a:t>
                      </a:r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(OEDK or </a:t>
                      </a:r>
                      <a:r>
                        <a:rPr lang="en-US" i="0" dirty="0">
                          <a:solidFill>
                            <a:schemeClr val="tx1"/>
                          </a:solidFill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Amazon</a:t>
                      </a:r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Maybe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$0 or $5.59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93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Temperature and humidity </a:t>
                      </a:r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sensor (</a:t>
                      </a:r>
                      <a:r>
                        <a:rPr lang="en-US" i="0" dirty="0">
                          <a:solidFill>
                            <a:schemeClr val="tx1"/>
                          </a:solidFill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Amazon</a:t>
                      </a:r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$14.99 (÷10)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78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Female DC power adapter (2.1mm jack to screw terminal block) </a:t>
                      </a:r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(OEDK or </a:t>
                      </a:r>
                      <a:r>
                        <a:rPr lang="en-US" i="0" dirty="0">
                          <a:solidFill>
                            <a:schemeClr val="tx1"/>
                          </a:solidFill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Adafruit</a:t>
                      </a:r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$0 or 2.00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856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Push button </a:t>
                      </a:r>
                      <a:r>
                        <a:rPr lang="en-US" i="0" dirty="0"/>
                        <a:t>(OEDK or </a:t>
                      </a:r>
                      <a:r>
                        <a:rPr lang="en-US" i="0" dirty="0">
                          <a:hlinkClick r:id="rId9"/>
                        </a:rPr>
                        <a:t>Adafruit</a:t>
                      </a:r>
                      <a:r>
                        <a:rPr lang="en-US" i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Optional*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$0 or $5.95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882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Acrylic or wood sheet housing material (OEDK or elsewhere)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375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Pocket Beagle, various wires and resistors, solder,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977745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7BB22-7E3D-55CB-A07C-017E43683FCA}"/>
              </a:ext>
            </a:extLst>
          </p:cNvPr>
          <p:cNvSpPr txBox="1">
            <a:spLocks/>
          </p:cNvSpPr>
          <p:nvPr/>
        </p:nvSpPr>
        <p:spPr>
          <a:xfrm>
            <a:off x="606972" y="5753100"/>
            <a:ext cx="10972800" cy="457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i="1" dirty="0"/>
              <a:t>* Indicates that I am willing to cover or contribute to the cost.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8695</TotalTime>
  <Words>520</Words>
  <Application>Microsoft Macintosh PowerPoint</Application>
  <PresentationFormat>Widescreen</PresentationFormat>
  <Paragraphs>76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Diamond Grid 16x9</vt:lpstr>
      <vt:lpstr>ENGI 301  Minimalist Wi-Fi LED Ticker Board Proposal</vt:lpstr>
      <vt:lpstr>Background Information</vt:lpstr>
      <vt:lpstr>System Block Diagram</vt:lpstr>
      <vt:lpstr>Power Block Diagram</vt:lpstr>
      <vt:lpstr>Components /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Robert C Heeter</cp:lastModifiedBy>
  <cp:revision>409</cp:revision>
  <cp:lastPrinted>2023-09-26T04:15:00Z</cp:lastPrinted>
  <dcterms:created xsi:type="dcterms:W3CDTF">2018-01-09T20:24:50Z</dcterms:created>
  <dcterms:modified xsi:type="dcterms:W3CDTF">2023-09-26T04:15:02Z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