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79" r:id="rId3"/>
    <p:sldId id="375" r:id="rId4"/>
    <p:sldId id="372" r:id="rId5"/>
    <p:sldId id="376" r:id="rId6"/>
    <p:sldId id="377" r:id="rId7"/>
    <p:sldId id="3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731" autoAdjust="0"/>
  </p:normalViewPr>
  <p:slideViewPr>
    <p:cSldViewPr>
      <p:cViewPr varScale="1">
        <p:scale>
          <a:sx n="136" d="100"/>
          <a:sy n="136" d="100"/>
        </p:scale>
        <p:origin x="240" y="6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10/12/23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10/12/23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10/12/23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10/12/23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10/12/23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14300"/>
            <a:ext cx="9907555" cy="5178326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Minimal Wi-Fi LED Widget Ticker Board Software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10/12/2023</a:t>
            </a:r>
          </a:p>
          <a:p>
            <a:r>
              <a:rPr lang="en-US" dirty="0"/>
              <a:t>Robert Heeter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EA3CAF8-A34C-0EA8-9415-E614CBF4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Ticker Class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C3E04AF-E358-25A5-D608-35A258BB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5486400" cy="4724399"/>
          </a:xfrm>
        </p:spPr>
        <p:txBody>
          <a:bodyPr>
            <a:normAutofit/>
          </a:bodyPr>
          <a:lstStyle/>
          <a:p>
            <a:r>
              <a:rPr lang="en-US" b="1" dirty="0"/>
              <a:t>Functions</a:t>
            </a:r>
          </a:p>
          <a:p>
            <a:pPr lvl="1"/>
            <a:r>
              <a:rPr lang="en-US" i="1" dirty="0" err="1"/>
              <a:t>Ticker.setup</a:t>
            </a:r>
            <a:r>
              <a:rPr lang="en-US" i="1" dirty="0"/>
              <a:t>()</a:t>
            </a:r>
            <a:r>
              <a:rPr lang="en-US" dirty="0"/>
              <a:t> (</a:t>
            </a:r>
            <a:r>
              <a:rPr lang="en-US" i="1" dirty="0" err="1"/>
              <a:t>widget_index</a:t>
            </a:r>
            <a:r>
              <a:rPr lang="en-US" i="1" dirty="0"/>
              <a:t> </a:t>
            </a:r>
            <a:r>
              <a:rPr lang="en-US" dirty="0"/>
              <a:t>= 0)</a:t>
            </a:r>
          </a:p>
          <a:p>
            <a:pPr lvl="2"/>
            <a:r>
              <a:rPr lang="en-US" dirty="0"/>
              <a:t>Sets up LED board, GPIO buttons (widget change, widget action, brightness, power), </a:t>
            </a:r>
            <a:r>
              <a:rPr lang="en-US" dirty="0" err="1"/>
              <a:t>WiFi</a:t>
            </a:r>
            <a:r>
              <a:rPr lang="en-US" dirty="0"/>
              <a:t> connection, AHT10 temp/humidity sensor</a:t>
            </a:r>
          </a:p>
          <a:p>
            <a:pPr lvl="2"/>
            <a:r>
              <a:rPr lang="en-US" dirty="0"/>
              <a:t>Creates objects for each widget</a:t>
            </a:r>
          </a:p>
          <a:p>
            <a:pPr lvl="3"/>
            <a:r>
              <a:rPr lang="en-US" dirty="0"/>
              <a:t>Each widget has its own class</a:t>
            </a:r>
          </a:p>
          <a:p>
            <a:pPr lvl="2"/>
            <a:r>
              <a:rPr lang="en-US" dirty="0"/>
              <a:t>Calls </a:t>
            </a:r>
            <a:r>
              <a:rPr lang="en-US" i="1" dirty="0" err="1"/>
              <a:t>Widget.setup</a:t>
            </a:r>
            <a:r>
              <a:rPr lang="en-US" i="1" dirty="0"/>
              <a:t>()</a:t>
            </a:r>
          </a:p>
          <a:p>
            <a:pPr lvl="3"/>
            <a:r>
              <a:rPr lang="en-US" dirty="0"/>
              <a:t>Sets up all widgets initially</a:t>
            </a:r>
          </a:p>
        </p:txBody>
      </p:sp>
      <p:sp>
        <p:nvSpPr>
          <p:cNvPr id="23" name="Content Placeholder 20">
            <a:extLst>
              <a:ext uri="{FF2B5EF4-FFF2-40B4-BE49-F238E27FC236}">
                <a16:creationId xmlns:a16="http://schemas.microsoft.com/office/drawing/2014/main" id="{F66D0C2A-38B1-5B00-D4FE-B3CAD2CCDA61}"/>
              </a:ext>
            </a:extLst>
          </p:cNvPr>
          <p:cNvSpPr txBox="1">
            <a:spLocks/>
          </p:cNvSpPr>
          <p:nvPr/>
        </p:nvSpPr>
        <p:spPr>
          <a:xfrm>
            <a:off x="6096000" y="1295400"/>
            <a:ext cx="5486400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r>
              <a:rPr lang="en-US" i="1" dirty="0" err="1"/>
              <a:t>Ticker.run</a:t>
            </a:r>
            <a:r>
              <a:rPr lang="en-US" i="1" dirty="0"/>
              <a:t>() </a:t>
            </a:r>
            <a:r>
              <a:rPr lang="en-US" dirty="0"/>
              <a:t>(when </a:t>
            </a:r>
            <a:r>
              <a:rPr lang="en-US" i="1" dirty="0" err="1"/>
              <a:t>widget_index</a:t>
            </a:r>
            <a:r>
              <a:rPr lang="en-US" dirty="0"/>
              <a:t> = 1 to end)</a:t>
            </a:r>
          </a:p>
          <a:p>
            <a:pPr lvl="2"/>
            <a:r>
              <a:rPr lang="en-US" dirty="0"/>
              <a:t>Updates </a:t>
            </a:r>
            <a:r>
              <a:rPr lang="en-US" i="1" dirty="0" err="1"/>
              <a:t>widget_index</a:t>
            </a:r>
            <a:r>
              <a:rPr lang="en-US" i="1" dirty="0"/>
              <a:t> </a:t>
            </a:r>
            <a:r>
              <a:rPr lang="en-US" dirty="0"/>
              <a:t>from GPIO widget change or GPIO power button states</a:t>
            </a:r>
          </a:p>
          <a:p>
            <a:pPr lvl="2"/>
            <a:r>
              <a:rPr lang="en-US" dirty="0"/>
              <a:t>Calls </a:t>
            </a:r>
            <a:r>
              <a:rPr lang="en-US" i="1" dirty="0" err="1"/>
              <a:t>Widget.update</a:t>
            </a:r>
            <a:r>
              <a:rPr lang="en-US" i="1" dirty="0"/>
              <a:t>()</a:t>
            </a:r>
          </a:p>
          <a:p>
            <a:pPr lvl="3"/>
            <a:r>
              <a:rPr lang="en-US" dirty="0"/>
              <a:t>Updates current widget (or switches to new widget according to GPIO widget change button state)</a:t>
            </a:r>
          </a:p>
          <a:p>
            <a:pPr lvl="3"/>
            <a:r>
              <a:rPr lang="en-US" dirty="0"/>
              <a:t>Passes GPIO widget action button state and widget-specific inputs to current widget class</a:t>
            </a:r>
          </a:p>
          <a:p>
            <a:pPr lvl="2"/>
            <a:r>
              <a:rPr lang="en-US" dirty="0"/>
              <a:t>Updates brightness from GPIO brightness button states (may be a separate function)</a:t>
            </a:r>
          </a:p>
          <a:p>
            <a:pPr lvl="2"/>
            <a:r>
              <a:rPr lang="en-US" dirty="0"/>
              <a:t>Repeats (i.e. with a while loop) until </a:t>
            </a:r>
            <a:r>
              <a:rPr lang="en-US" i="1" dirty="0" err="1"/>
              <a:t>widget_index</a:t>
            </a:r>
            <a:r>
              <a:rPr lang="en-US" i="1" dirty="0"/>
              <a:t> </a:t>
            </a:r>
            <a:r>
              <a:rPr lang="en-US" dirty="0"/>
              <a:t>= -1 (shutdown)</a:t>
            </a:r>
          </a:p>
          <a:p>
            <a:pPr lvl="1"/>
            <a:r>
              <a:rPr lang="en-US" i="1" dirty="0" err="1"/>
              <a:t>Ticker.shutdown</a:t>
            </a:r>
            <a:r>
              <a:rPr lang="en-US" i="1" dirty="0"/>
              <a:t>()</a:t>
            </a:r>
            <a:r>
              <a:rPr lang="en-US" dirty="0"/>
              <a:t> (when </a:t>
            </a:r>
            <a:r>
              <a:rPr lang="en-US" i="1" dirty="0" err="1"/>
              <a:t>widget_index</a:t>
            </a:r>
            <a:r>
              <a:rPr lang="en-US" i="1" dirty="0"/>
              <a:t> </a:t>
            </a:r>
            <a:r>
              <a:rPr lang="en-US" dirty="0"/>
              <a:t>= -1)</a:t>
            </a:r>
          </a:p>
          <a:p>
            <a:pPr lvl="2"/>
            <a:r>
              <a:rPr lang="en-US" dirty="0"/>
              <a:t>Shuts off LED board, powers down </a:t>
            </a:r>
            <a:r>
              <a:rPr lang="en-US" dirty="0" err="1"/>
              <a:t>PocketBeagle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65016C-A45C-A826-1ADA-7C22F35F0E6C}"/>
              </a:ext>
            </a:extLst>
          </p:cNvPr>
          <p:cNvSpPr/>
          <p:nvPr/>
        </p:nvSpPr>
        <p:spPr>
          <a:xfrm>
            <a:off x="3096823" y="2196663"/>
            <a:ext cx="1583125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Ticker.setup</a:t>
            </a:r>
            <a:r>
              <a:rPr lang="en-US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A610A5-5981-DA34-43DA-CF5EB896087B}"/>
              </a:ext>
            </a:extLst>
          </p:cNvPr>
          <p:cNvSpPr/>
          <p:nvPr/>
        </p:nvSpPr>
        <p:spPr>
          <a:xfrm>
            <a:off x="5129677" y="2196663"/>
            <a:ext cx="1340971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Ticker.run</a:t>
            </a:r>
            <a:r>
              <a:rPr lang="en-US" dirty="0"/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0FE0B5-F5C1-A181-9401-33C1D653D93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679948" y="2615763"/>
            <a:ext cx="4497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83A1E0B1-02FD-8604-C8F6-FBD09D3427A8}"/>
              </a:ext>
            </a:extLst>
          </p:cNvPr>
          <p:cNvSpPr txBox="1">
            <a:spLocks/>
          </p:cNvSpPr>
          <p:nvPr/>
        </p:nvSpPr>
        <p:spPr>
          <a:xfrm>
            <a:off x="609599" y="228601"/>
            <a:ext cx="4520077" cy="133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 Class Flowchart </a:t>
            </a:r>
            <a:r>
              <a:rPr lang="en-US" b="0" i="1" dirty="0"/>
              <a:t>Simplified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6C2C60-85AE-D2A6-B20F-2583101B2DF9}"/>
              </a:ext>
            </a:extLst>
          </p:cNvPr>
          <p:cNvCxnSpPr/>
          <p:nvPr/>
        </p:nvCxnSpPr>
        <p:spPr>
          <a:xfrm>
            <a:off x="6470648" y="2615756"/>
            <a:ext cx="400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2FB0D2-1314-08A2-58E6-2D538DA9CA93}"/>
              </a:ext>
            </a:extLst>
          </p:cNvPr>
          <p:cNvSpPr/>
          <p:nvPr/>
        </p:nvSpPr>
        <p:spPr>
          <a:xfrm>
            <a:off x="6858000" y="2209800"/>
            <a:ext cx="2049003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Ticker.shutdown</a:t>
            </a:r>
            <a:r>
              <a:rPr lang="en-US" dirty="0"/>
              <a:t>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62BF6E-7DC3-D5F7-BE5A-2A88CC508579}"/>
              </a:ext>
            </a:extLst>
          </p:cNvPr>
          <p:cNvSpPr/>
          <p:nvPr/>
        </p:nvSpPr>
        <p:spPr>
          <a:xfrm>
            <a:off x="4828612" y="3823137"/>
            <a:ext cx="19431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Widget.update</a:t>
            </a:r>
            <a:r>
              <a:rPr lang="en-US" dirty="0"/>
              <a:t>()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DE50CDD4-BB70-8EA2-92FA-6E8E845118B4}"/>
              </a:ext>
            </a:extLst>
          </p:cNvPr>
          <p:cNvSpPr/>
          <p:nvPr/>
        </p:nvSpPr>
        <p:spPr>
          <a:xfrm rot="15577836">
            <a:off x="4387757" y="4515880"/>
            <a:ext cx="685800" cy="685800"/>
          </a:xfrm>
          <a:prstGeom prst="arc">
            <a:avLst>
              <a:gd name="adj1" fmla="val 5366922"/>
              <a:gd name="adj2" fmla="val 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9812C-8E59-F42D-E381-6E241EF7AA3E}"/>
              </a:ext>
            </a:extLst>
          </p:cNvPr>
          <p:cNvCxnSpPr>
            <a:cxnSpLocks/>
          </p:cNvCxnSpPr>
          <p:nvPr/>
        </p:nvCxnSpPr>
        <p:spPr>
          <a:xfrm>
            <a:off x="5785562" y="3254320"/>
            <a:ext cx="0" cy="34936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35C2F4B-FAD4-E41F-63F3-60636591CA4D}"/>
              </a:ext>
            </a:extLst>
          </p:cNvPr>
          <p:cNvSpPr txBox="1"/>
          <p:nvPr/>
        </p:nvSpPr>
        <p:spPr>
          <a:xfrm>
            <a:off x="8382000" y="3823137"/>
            <a:ext cx="234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previous slide for detailed flow</a:t>
            </a:r>
          </a:p>
        </p:txBody>
      </p:sp>
    </p:spTree>
    <p:extLst>
      <p:ext uri="{BB962C8B-B14F-4D97-AF65-F5344CB8AC3E}">
        <p14:creationId xmlns:p14="http://schemas.microsoft.com/office/powerpoint/2010/main" val="106603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93D9-6277-07B4-C841-2C10BBAB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Class (Generalized)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E62F-5333-624E-6FC2-1F50186A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u="none" strike="noStrike" dirty="0">
                <a:effectLst/>
                <a:latin typeface="Arial" panose="020B0604020202020204" pitchFamily="34" charset="0"/>
              </a:rPr>
              <a:t>Inputs</a:t>
            </a:r>
            <a:endParaRPr lang="en-US" b="1" u="none" strike="noStrike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GPIO action button state (may be widget-specific)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Widget-specific inputs (i.e.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AHT10 temp/humidity measurement, Spotify account information, email or text account information, etc.)</a:t>
            </a:r>
          </a:p>
          <a:p>
            <a:r>
              <a:rPr lang="en-US" b="0" u="none" strike="noStrike" dirty="0">
                <a:effectLst/>
                <a:latin typeface="Arial" panose="020B0604020202020204" pitchFamily="34" charset="0"/>
              </a:rPr>
              <a:t>Functions</a:t>
            </a:r>
          </a:p>
          <a:p>
            <a:pPr lvl="1"/>
            <a:r>
              <a:rPr lang="en-US" i="1" dirty="0" err="1">
                <a:latin typeface="Arial" panose="020B0604020202020204" pitchFamily="34" charset="0"/>
              </a:rPr>
              <a:t>Widget.setup</a:t>
            </a:r>
            <a:r>
              <a:rPr lang="en-US" i="1" dirty="0"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Sets up widget initially</a:t>
            </a:r>
          </a:p>
          <a:p>
            <a:pPr lvl="1"/>
            <a:r>
              <a:rPr lang="en-US" i="1" dirty="0" err="1">
                <a:latin typeface="Arial" panose="020B0604020202020204" pitchFamily="34" charset="0"/>
              </a:rPr>
              <a:t>Widget.update</a:t>
            </a:r>
            <a:r>
              <a:rPr lang="en-US" i="1" dirty="0"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Uses inputs to update LED board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Other widget-specific functions</a:t>
            </a:r>
          </a:p>
          <a:p>
            <a:r>
              <a:rPr lang="en-US" i="1" dirty="0">
                <a:latin typeface="Arial" panose="020B0604020202020204" pitchFamily="34" charset="0"/>
              </a:rPr>
              <a:t>Example widget classes are shown in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22635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6745-3CE1-7880-46D9-45082690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&amp; Humidity Widget Class: </a:t>
            </a:r>
            <a:r>
              <a:rPr lang="en-US" i="1" dirty="0" err="1"/>
              <a:t>TempHumid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0616-9AFE-F9E7-894C-C72B1EED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pPr lvl="1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AHT10 temp/humidity measurement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??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i="1" dirty="0" err="1"/>
              <a:t>TempHumid.setup</a:t>
            </a:r>
            <a:r>
              <a:rPr lang="en-US" i="1" dirty="0"/>
              <a:t>()</a:t>
            </a:r>
          </a:p>
          <a:p>
            <a:pPr lvl="2"/>
            <a:r>
              <a:rPr lang="en-US" dirty="0"/>
              <a:t>N/A for this widget (?)</a:t>
            </a:r>
          </a:p>
          <a:p>
            <a:pPr lvl="1"/>
            <a:r>
              <a:rPr lang="en-US" i="1" dirty="0" err="1"/>
              <a:t>TempHumid.update</a:t>
            </a:r>
            <a:r>
              <a:rPr lang="en-US" i="1" dirty="0"/>
              <a:t>()</a:t>
            </a:r>
          </a:p>
          <a:p>
            <a:pPr lvl="2"/>
            <a:r>
              <a:rPr lang="en-US" dirty="0"/>
              <a:t>TBD, but likely displays current temp/humidity measurement reading on LED board</a:t>
            </a:r>
          </a:p>
          <a:p>
            <a:pPr lvl="1"/>
            <a:r>
              <a:rPr lang="en-US" dirty="0"/>
              <a:t>Other functions TBD</a:t>
            </a:r>
          </a:p>
        </p:txBody>
      </p:sp>
    </p:spTree>
    <p:extLst>
      <p:ext uri="{BB962C8B-B14F-4D97-AF65-F5344CB8AC3E}">
        <p14:creationId xmlns:p14="http://schemas.microsoft.com/office/powerpoint/2010/main" val="424634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6745-3CE1-7880-46D9-45082690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Currently Playing Widget Class: </a:t>
            </a:r>
            <a:r>
              <a:rPr lang="en-US" i="1" dirty="0" err="1"/>
              <a:t>SpotifyPlaying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0616-9AFE-F9E7-894C-C72B1EED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pPr lvl="1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Spotify account information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??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i="1" dirty="0" err="1"/>
              <a:t>SpotifyPlaying.setup</a:t>
            </a:r>
            <a:r>
              <a:rPr lang="en-US" i="1" dirty="0"/>
              <a:t>()</a:t>
            </a:r>
          </a:p>
          <a:p>
            <a:pPr lvl="2"/>
            <a:r>
              <a:rPr lang="en-US" dirty="0"/>
              <a:t>TBD, but likely initially sets up access to Spotify account (i.e. with login information) using API</a:t>
            </a:r>
          </a:p>
          <a:p>
            <a:pPr lvl="1"/>
            <a:r>
              <a:rPr lang="en-US" i="1" dirty="0" err="1"/>
              <a:t>SpotifyPlaying.Update</a:t>
            </a:r>
            <a:r>
              <a:rPr lang="en-US" i="1" dirty="0"/>
              <a:t>()</a:t>
            </a:r>
          </a:p>
          <a:p>
            <a:pPr lvl="2"/>
            <a:r>
              <a:rPr lang="en-US" dirty="0"/>
              <a:t>TBD, but likely retrieves currently-playing song and album art from Spotify’s API and displays on LED board</a:t>
            </a:r>
          </a:p>
          <a:p>
            <a:pPr lvl="1"/>
            <a:r>
              <a:rPr lang="en-US" dirty="0"/>
              <a:t>Other functions TBD</a:t>
            </a:r>
          </a:p>
        </p:txBody>
      </p:sp>
    </p:spTree>
    <p:extLst>
      <p:ext uri="{BB962C8B-B14F-4D97-AF65-F5344CB8AC3E}">
        <p14:creationId xmlns:p14="http://schemas.microsoft.com/office/powerpoint/2010/main" val="2436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BD4E-3199-EA69-84AB-BCBA9316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Message Board Widget Class: </a:t>
            </a:r>
            <a:r>
              <a:rPr lang="en-US" i="1" dirty="0" err="1"/>
              <a:t>MessageBoard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BE8B9-3ED3-92C1-1F2F-85A184D7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mail or text account information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??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i="1" dirty="0" err="1"/>
              <a:t>MessageBoard.setup</a:t>
            </a:r>
            <a:r>
              <a:rPr lang="en-US" i="1" dirty="0"/>
              <a:t>()</a:t>
            </a:r>
          </a:p>
          <a:p>
            <a:pPr lvl="2"/>
            <a:r>
              <a:rPr lang="en-US" dirty="0"/>
              <a:t>TBD, but likely sets up access to email or text account (i.e. with login information) using relevant API</a:t>
            </a:r>
          </a:p>
          <a:p>
            <a:pPr lvl="1"/>
            <a:r>
              <a:rPr lang="en-US" i="1" dirty="0" err="1"/>
              <a:t>MessageBoard.update</a:t>
            </a:r>
            <a:r>
              <a:rPr lang="en-US" i="1" dirty="0"/>
              <a:t>()</a:t>
            </a:r>
          </a:p>
          <a:p>
            <a:pPr lvl="2"/>
            <a:r>
              <a:rPr lang="en-US" dirty="0"/>
              <a:t>TBD, but likely checks email or text account to pull most recent message and displays on LED board</a:t>
            </a:r>
          </a:p>
          <a:p>
            <a:pPr lvl="1"/>
            <a:r>
              <a:rPr lang="en-US" dirty="0"/>
              <a:t>Other functions TBD</a:t>
            </a:r>
          </a:p>
        </p:txBody>
      </p:sp>
    </p:spTree>
    <p:extLst>
      <p:ext uri="{BB962C8B-B14F-4D97-AF65-F5344CB8AC3E}">
        <p14:creationId xmlns:p14="http://schemas.microsoft.com/office/powerpoint/2010/main" val="30001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9283</TotalTime>
  <Words>473</Words>
  <Application>Microsoft Macintosh PowerPoint</Application>
  <PresentationFormat>Widescreen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ENGI 301  Minimal Wi-Fi LED Widget Ticker Board Software Framework</vt:lpstr>
      <vt:lpstr>Main Ticker Class</vt:lpstr>
      <vt:lpstr>PowerPoint Presentation</vt:lpstr>
      <vt:lpstr>Widget Class (Generalized)</vt:lpstr>
      <vt:lpstr>Temperature &amp; Humidity Widget Class: TempHumid</vt:lpstr>
      <vt:lpstr>Spotify Currently Playing Widget Class: SpotifyPlaying</vt:lpstr>
      <vt:lpstr>Remote Message Board Widget Class: MessageBoard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Robert C Heeter</cp:lastModifiedBy>
  <cp:revision>422</cp:revision>
  <cp:lastPrinted>2023-09-26T04:15:00Z</cp:lastPrinted>
  <dcterms:created xsi:type="dcterms:W3CDTF">2018-01-09T20:24:50Z</dcterms:created>
  <dcterms:modified xsi:type="dcterms:W3CDTF">2023-10-13T04:29:23Z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