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8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NLO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control</c:v>
                </c:pt>
                <c:pt idx="1">
                  <c:v>indirect</c:v>
                </c:pt>
                <c:pt idx="2">
                  <c:v>direct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-4.1355000000000004</c:v>
                </c:pt>
                <c:pt idx="1">
                  <c:v>-2.9870000000000001</c:v>
                </c:pt>
                <c:pt idx="2">
                  <c:v>-0.32729999999999998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5413408"/>
        <c:axId val="1945414496"/>
      </c:lineChart>
      <c:catAx>
        <c:axId val="1945413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5414496"/>
        <c:crosses val="autoZero"/>
        <c:auto val="1"/>
        <c:lblAlgn val="ctr"/>
        <c:lblOffset val="100"/>
        <c:noMultiLvlLbl val="0"/>
      </c:catAx>
      <c:valAx>
        <c:axId val="194541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5413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2008"/>
            <a:ext cx="9193884" cy="2971801"/>
          </a:xfrm>
        </p:spPr>
        <p:txBody>
          <a:bodyPr>
            <a:normAutofit/>
          </a:bodyPr>
          <a:lstStyle/>
          <a:p>
            <a:r>
              <a:rPr lang="en-US" sz="3200" dirty="0"/>
              <a:t>central biological question: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400" cap="none" dirty="0" smtClean="0"/>
              <a:t>Are the </a:t>
            </a:r>
            <a:r>
              <a:rPr lang="en-US" sz="2400" cap="none" dirty="0"/>
              <a:t>odds of death </a:t>
            </a:r>
            <a:r>
              <a:rPr lang="en-US" sz="2400" cap="none" dirty="0" smtClean="0"/>
              <a:t>significantly </a:t>
            </a:r>
            <a:r>
              <a:rPr lang="en-US" sz="2400" cap="none" dirty="0"/>
              <a:t>different between </a:t>
            </a:r>
            <a:r>
              <a:rPr lang="en-US" sz="2400" cap="none" dirty="0" smtClean="0"/>
              <a:t>treatments?</a:t>
            </a:r>
            <a:endParaRPr lang="en-US" sz="24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Mortality &lt;=? Treatment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8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1281"/>
            <a:ext cx="12192000" cy="1507067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Red: </a:t>
            </a:r>
            <a:r>
              <a:rPr lang="en-US" sz="3100" cap="none" dirty="0" smtClean="0"/>
              <a:t>natural log odds (NLO</a:t>
            </a:r>
            <a:r>
              <a:rPr lang="en-US" sz="3100" cap="none" dirty="0" smtClean="0"/>
              <a:t>)</a:t>
            </a:r>
            <a:r>
              <a:rPr lang="en-US" cap="none" dirty="0"/>
              <a:t/>
            </a:r>
            <a:br>
              <a:rPr lang="en-US" cap="none" dirty="0"/>
            </a:br>
            <a:r>
              <a:rPr lang="en-US" cap="none" dirty="0" smtClean="0"/>
              <a:t>	</a:t>
            </a:r>
            <a:r>
              <a:rPr lang="en-US" sz="2200" cap="none" dirty="0" smtClean="0"/>
              <a:t>(</a:t>
            </a:r>
            <a:r>
              <a:rPr lang="en-US" sz="2200" cap="none" dirty="0" smtClean="0"/>
              <a:t>how </a:t>
            </a:r>
            <a:r>
              <a:rPr lang="en-US" sz="2200" cap="none" dirty="0"/>
              <a:t>likely death is / how likely life </a:t>
            </a:r>
            <a:r>
              <a:rPr lang="en-US" sz="2200" cap="none" dirty="0" smtClean="0"/>
              <a:t>is) (negative =&gt; odds are small)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sz="3100" cap="none" dirty="0" smtClean="0"/>
              <a:t>ORANGE: p value </a:t>
            </a:r>
            <a:r>
              <a:rPr lang="en-US" sz="3100" cap="none" dirty="0" smtClean="0"/>
              <a:t/>
            </a:r>
            <a:br>
              <a:rPr lang="en-US" sz="3100" cap="none" dirty="0" smtClean="0"/>
            </a:br>
            <a:r>
              <a:rPr lang="en-US" sz="3100" cap="none" dirty="0"/>
              <a:t>	</a:t>
            </a:r>
            <a:r>
              <a:rPr lang="en-US" sz="2200" cap="none" dirty="0" smtClean="0"/>
              <a:t>(</a:t>
            </a:r>
            <a:r>
              <a:rPr lang="en-US" sz="2200" cap="none" dirty="0" smtClean="0"/>
              <a:t>whether differences in NLO between treatments are significant)</a:t>
            </a:r>
            <a:endParaRPr lang="en-US" sz="2200" cap="non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117702"/>
            <a:ext cx="10520408" cy="23320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25770" y="912249"/>
            <a:ext cx="862884" cy="15374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2584337"/>
            <a:ext cx="10520408" cy="22335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04575" y="3459587"/>
            <a:ext cx="540911" cy="1358313"/>
          </a:xfrm>
          <a:prstGeom prst="rect">
            <a:avLst/>
          </a:prstGeom>
          <a:noFill/>
          <a:ln w="76200" cap="flat" cmpd="sng" algn="ctr">
            <a:solidFill>
              <a:srgbClr val="F78009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7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lot of all pairwise AD least-squares means differences for treatment with Bonferroni adjustment at significance level 0.05.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62" y="1159099"/>
            <a:ext cx="5795494" cy="52545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795494" y="2527669"/>
            <a:ext cx="6396506" cy="49642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r>
              <a:rPr lang="en-US" sz="2500" u="sng" cap="none" dirty="0" smtClean="0"/>
              <a:t>Axes:</a:t>
            </a:r>
            <a:r>
              <a:rPr lang="en-US" sz="2500" cap="none" dirty="0" smtClean="0"/>
              <a:t> NLO</a:t>
            </a:r>
          </a:p>
          <a:p>
            <a:endParaRPr lang="en-US" sz="2500" cap="none" dirty="0" smtClean="0"/>
          </a:p>
          <a:p>
            <a:r>
              <a:rPr lang="en-US" sz="2500" u="sng" cap="none" dirty="0" smtClean="0"/>
              <a:t>Center of the line:</a:t>
            </a:r>
            <a:r>
              <a:rPr lang="en-US" sz="2500" cap="none" dirty="0" smtClean="0"/>
              <a:t> NLO comparisons</a:t>
            </a:r>
          </a:p>
          <a:p>
            <a:endParaRPr lang="en-US" sz="2500" cap="none" dirty="0" smtClean="0"/>
          </a:p>
          <a:p>
            <a:r>
              <a:rPr lang="en-US" sz="2500" u="sng" cap="none" dirty="0" smtClean="0"/>
              <a:t>Line:</a:t>
            </a:r>
            <a:r>
              <a:rPr lang="en-US" sz="2500" cap="none" dirty="0" smtClean="0"/>
              <a:t> confidence interval</a:t>
            </a:r>
            <a:br>
              <a:rPr lang="en-US" sz="2500" cap="none" dirty="0" smtClean="0"/>
            </a:br>
            <a:r>
              <a:rPr lang="en-US" cap="none" dirty="0" smtClean="0"/>
              <a:t/>
            </a:r>
            <a:br>
              <a:rPr lang="en-US" cap="none" dirty="0" smtClean="0"/>
            </a:br>
            <a:endParaRPr lang="en-US" cap="none" dirty="0"/>
          </a:p>
        </p:txBody>
      </p:sp>
      <p:sp>
        <p:nvSpPr>
          <p:cNvPr id="11" name="TextBox 10"/>
          <p:cNvSpPr txBox="1"/>
          <p:nvPr/>
        </p:nvSpPr>
        <p:spPr>
          <a:xfrm>
            <a:off x="6012690" y="2128045"/>
            <a:ext cx="604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NLO comparison of direct and indirect treatments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6534343" y="2712438"/>
            <a:ext cx="1968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direct vs control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034863" y="3327021"/>
            <a:ext cx="4233855" cy="459368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40380" y="3142355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indirect </a:t>
            </a:r>
            <a:r>
              <a:rPr lang="en-US" b="1" dirty="0"/>
              <a:t>vs control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91201" y="1283733"/>
            <a:ext cx="2936383" cy="2318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5747" y="1159099"/>
            <a:ext cx="336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Diffogram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5671" y="1477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Are the odds of death significantly different between treatments?</a:t>
            </a:r>
          </a:p>
        </p:txBody>
      </p:sp>
      <p:cxnSp>
        <p:nvCxnSpPr>
          <p:cNvPr id="25" name="Straight Arrow Connector 24"/>
          <p:cNvCxnSpPr>
            <a:stCxn id="11" idx="1"/>
          </p:cNvCxnSpPr>
          <p:nvPr/>
        </p:nvCxnSpPr>
        <p:spPr>
          <a:xfrm flipH="1">
            <a:off x="2704563" y="2312711"/>
            <a:ext cx="3308127" cy="69250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2034863" y="2408053"/>
            <a:ext cx="4535682" cy="489051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23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317861"/>
              </p:ext>
            </p:extLst>
          </p:nvPr>
        </p:nvGraphicFramePr>
        <p:xfrm>
          <a:off x="684213" y="685800"/>
          <a:ext cx="8534400" cy="361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98490" y="4404575"/>
            <a:ext cx="4430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Shows how different the NLO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619665" y="4404575"/>
            <a:ext cx="430117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Line </a:t>
            </a:r>
            <a:r>
              <a:rPr lang="en-US" dirty="0"/>
              <a:t>has no meaning and </a:t>
            </a:r>
            <a:r>
              <a:rPr lang="en-US" dirty="0" smtClean="0"/>
              <a:t>distracts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Doesn’t show significance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Doesn’t show confidence interval</a:t>
            </a:r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84025" y="217799"/>
            <a:ext cx="61815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BIOLOGICAL QUESTION: </a:t>
            </a:r>
          </a:p>
          <a:p>
            <a:r>
              <a:rPr lang="en-US" dirty="0"/>
              <a:t>	W</a:t>
            </a:r>
            <a:r>
              <a:rPr lang="en-US" dirty="0" smtClean="0"/>
              <a:t>hat are the odds of death for each treatment?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4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386</TotalTime>
  <Words>80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Slice</vt:lpstr>
      <vt:lpstr>central biological question:   Are the odds of death significantly different between treatments?</vt:lpstr>
      <vt:lpstr>Red: natural log odds (NLO)  (how likely death is / how likely life is) (negative =&gt; odds are small) ORANGE: p value   (whether differences in NLO between treatments are significant)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biological question:   Does indirect exposure to oil have a significantly greater effect on cricket mortality than no exposure to oil (control)?</dc:title>
  <dc:creator>Renel</dc:creator>
  <cp:lastModifiedBy>Renel Chesak</cp:lastModifiedBy>
  <cp:revision>33</cp:revision>
  <dcterms:created xsi:type="dcterms:W3CDTF">2014-04-14T17:51:37Z</dcterms:created>
  <dcterms:modified xsi:type="dcterms:W3CDTF">2016-09-27T17:36:43Z</dcterms:modified>
</cp:coreProperties>
</file>