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209540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209540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209540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209540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errors are approximately normally distributed, meaning the model is low in bias.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209540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e209540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209540f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e209540f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25d34b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25d34b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e209540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e209540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Average_price </a:t>
            </a:r>
            <a:r>
              <a:rPr lang="en"/>
              <a:t>was included because at time </a:t>
            </a:r>
            <a:r>
              <a:rPr i="1" lang="en"/>
              <a:t>t</a:t>
            </a:r>
            <a:r>
              <a:rPr lang="en"/>
              <a:t>-1, it correlates strongly (r = 0.6) with average_price at time </a:t>
            </a:r>
            <a:r>
              <a:rPr i="1" lang="en"/>
              <a:t>t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Region_group </a:t>
            </a:r>
            <a:r>
              <a:rPr lang="en"/>
              <a:t>was created to reduce the number of features in the model (reduce overfitting) while preserving the important relationship between geography and price.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Total_volume</a:t>
            </a:r>
            <a:r>
              <a:rPr lang="en"/>
              <a:t>, </a:t>
            </a:r>
            <a:r>
              <a:rPr b="1" lang="en"/>
              <a:t>total_bags</a:t>
            </a:r>
            <a:r>
              <a:rPr lang="en"/>
              <a:t>, and </a:t>
            </a:r>
            <a:r>
              <a:rPr b="1" lang="en"/>
              <a:t>“avocado recipe”</a:t>
            </a:r>
            <a:r>
              <a:rPr lang="en"/>
              <a:t> (google search) were chosen because when grouped by region_group, they correlated weakly (r = 0.2) to moderately (r = 0.5) with average_price.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Season </a:t>
            </a:r>
            <a:r>
              <a:rPr lang="en"/>
              <a:t>was added because avocados from Mexico come in season in the fall and winter. 70% of avocados sold in the USA are sourced from Mexico.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Type </a:t>
            </a:r>
            <a:r>
              <a:rPr lang="en"/>
              <a:t>was </a:t>
            </a:r>
            <a:r>
              <a:rPr lang="en"/>
              <a:t>important to include</a:t>
            </a:r>
            <a:r>
              <a:rPr lang="en"/>
              <a:t> because in the exploratory visualizations, organic can be seen as almost always more expensive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209540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209540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e209540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e209540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MinMax Normalization seems to preserve the shape of the normally distributed data best, but Z-score Standardization seems to work best in preserving the Pareto-distributed data. However using both will mean that there will be a mix of data centered at zero and data in the range [0, 1]. It is best to have all variables on the same scale. Since `averageprice` is the main target of interest, is normally distributed, and falls in the relatively small range [0.44, 3.25], we will leave it on its </a:t>
            </a:r>
            <a:r>
              <a:rPr lang="en"/>
              <a:t>original</a:t>
            </a:r>
            <a:r>
              <a:rPr lang="en"/>
              <a:t> scale and use Z-score normalization on the rest.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 + MinMax and Cube Root + MinMax normalization don't seem to improve over just MinMax scaling.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e209540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e209540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e209540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e209540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e25d34b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e25d34b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1 week ahead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 = 0.11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25d34b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25d34b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= 83.72%  (coefficient of determination)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209540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209540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209540f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209540f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209540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209540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209540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209540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Avocado Prices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Avocado King</a:t>
            </a:r>
            <a:r>
              <a:rPr lang="en"/>
              <a:t> can use data to optimize profits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4575" y="4426224"/>
            <a:ext cx="8222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Renel Chesak, MSc Data Science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Winter 2020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12" y="1017800"/>
            <a:ext cx="389023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825" y="1080825"/>
            <a:ext cx="392874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76" name="Google Shape;176;p2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86" name="Google Shape;186;p2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265500" y="2778925"/>
            <a:ext cx="42234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Forecast prices =&gt; </a:t>
            </a:r>
            <a:r>
              <a:rPr b="1" lang="en" sz="1900"/>
              <a:t>Plan ahead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                   </a:t>
            </a:r>
            <a:r>
              <a:rPr lang="en" sz="1900"/>
              <a:t>=&gt;</a:t>
            </a:r>
            <a:r>
              <a:rPr b="1" lang="en" sz="1900"/>
              <a:t> </a:t>
            </a:r>
            <a:r>
              <a:rPr b="1" lang="en" sz="1900"/>
              <a:t>Optimize profits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                   =&gt; </a:t>
            </a:r>
            <a:r>
              <a:rPr b="1" lang="en" sz="1900"/>
              <a:t>Maximize growth</a:t>
            </a:r>
            <a:endParaRPr b="1" sz="1900"/>
          </a:p>
        </p:txBody>
      </p:sp>
      <p:grpSp>
        <p:nvGrpSpPr>
          <p:cNvPr id="189" name="Google Shape;189;p2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90" name="Google Shape;190;p24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1" name="Google Shape;191;p2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01" name="Google Shape;201;p24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2" name="Google Shape;202;p2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4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6" name="Google Shape;216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proof of concept can be expanded upon: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weekly, monthly, quarterly, yearly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volume sold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unique key for this dataset: [date, region, type]. We ensured no data was missing: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for </a:t>
            </a:r>
            <a:r>
              <a:rPr b="1" lang="en"/>
              <a:t>extra dates</a:t>
            </a:r>
            <a:r>
              <a:rPr lang="en"/>
              <a:t> (out of expected weekly sequence)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for </a:t>
            </a:r>
            <a:r>
              <a:rPr b="1" lang="en"/>
              <a:t>missing dates</a:t>
            </a:r>
            <a:r>
              <a:rPr lang="en"/>
              <a:t> (based on expected weekly sequence)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</a:t>
            </a:r>
            <a:r>
              <a:rPr b="1" lang="en"/>
              <a:t>forwardfill </a:t>
            </a:r>
            <a:r>
              <a:rPr lang="en"/>
              <a:t>to fill nulls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</a:t>
            </a:r>
            <a:r>
              <a:rPr b="1" lang="en"/>
              <a:t>backwardfill </a:t>
            </a:r>
            <a:r>
              <a:rPr lang="en"/>
              <a:t>to fill remaining nulls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unique key combination was visualized: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224" y="1554575"/>
            <a:ext cx="4990750" cy="3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shifting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forecasting, we use values from this week predict next week’s values. So we shifted the data accordingly.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</a:t>
            </a:r>
            <a:r>
              <a:rPr lang="en"/>
              <a:t>rop the latest date in x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(since it doesn't have an associated future y at </a:t>
            </a:r>
            <a:r>
              <a:rPr i="1" lang="en"/>
              <a:t>t</a:t>
            </a:r>
            <a:r>
              <a:rPr lang="en"/>
              <a:t>+1)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7 days to each date in x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</a:t>
            </a:r>
            <a:r>
              <a:rPr lang="en"/>
              <a:t>rop the earliest date in y 	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(since it doesn't have a corresponding past x at </a:t>
            </a:r>
            <a:r>
              <a:rPr i="1" lang="en"/>
              <a:t>t</a:t>
            </a:r>
            <a:r>
              <a:rPr lang="en"/>
              <a:t>-1)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Join the x (</a:t>
            </a:r>
            <a:r>
              <a:rPr i="1" lang="en"/>
              <a:t>t</a:t>
            </a:r>
            <a:r>
              <a:rPr lang="en"/>
              <a:t>-1) and y (</a:t>
            </a:r>
            <a:r>
              <a:rPr i="1" lang="en"/>
              <a:t>t</a:t>
            </a:r>
            <a:r>
              <a:rPr lang="en"/>
              <a:t>) dfs on the unique key [date, region, type]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32" name="Google Shape;232;p27"/>
          <p:cNvCxnSpPr/>
          <p:nvPr/>
        </p:nvCxnSpPr>
        <p:spPr>
          <a:xfrm flipH="1" rot="10800000">
            <a:off x="5470075" y="3298400"/>
            <a:ext cx="3084300" cy="90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3" name="Google Shape;233;p27"/>
          <p:cNvCxnSpPr/>
          <p:nvPr/>
        </p:nvCxnSpPr>
        <p:spPr>
          <a:xfrm flipH="1" rot="10800000">
            <a:off x="5415650" y="2401500"/>
            <a:ext cx="3084300" cy="9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4" name="Google Shape;234;p27"/>
          <p:cNvSpPr txBox="1"/>
          <p:nvPr/>
        </p:nvSpPr>
        <p:spPr>
          <a:xfrm>
            <a:off x="4359238" y="2217900"/>
            <a:ext cx="105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Predictors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4451188" y="2999000"/>
            <a:ext cx="87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Average price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5239650" y="3484600"/>
            <a:ext cx="526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Jan.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8333025" y="3484600"/>
            <a:ext cx="60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Dec.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6786338" y="3484600"/>
            <a:ext cx="526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Jul.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5187050" y="2513950"/>
            <a:ext cx="526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Jan.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8280425" y="2513950"/>
            <a:ext cx="60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Dec.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733738" y="2513950"/>
            <a:ext cx="526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Jul.</a:t>
            </a:r>
            <a:endParaRPr>
              <a:solidFill>
                <a:srgbClr val="1155CC"/>
              </a:solidFill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>
            <a:off x="5470075" y="2463800"/>
            <a:ext cx="344700" cy="8619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/>
          <p:nvPr/>
        </p:nvCxnSpPr>
        <p:spPr>
          <a:xfrm>
            <a:off x="6973250" y="2423500"/>
            <a:ext cx="344700" cy="8619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8178925" y="2423500"/>
            <a:ext cx="344700" cy="8619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7"/>
          <p:cNvSpPr/>
          <p:nvPr/>
        </p:nvSpPr>
        <p:spPr>
          <a:xfrm>
            <a:off x="8178925" y="2283600"/>
            <a:ext cx="213300" cy="244800"/>
          </a:xfrm>
          <a:prstGeom prst="mathMultiply">
            <a:avLst>
              <a:gd fmla="val 23520" name="adj1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5535775" y="3180500"/>
            <a:ext cx="213300" cy="244800"/>
          </a:xfrm>
          <a:prstGeom prst="mathMultiply">
            <a:avLst>
              <a:gd fmla="val 23520" name="adj1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predictive variables were shifted 1 week back to enable forecasting 1 week ahead.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price </a:t>
            </a:r>
            <a:r>
              <a:rPr lang="en" sz="1000"/>
              <a:t>(per avocado, USD)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Region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volume </a:t>
            </a:r>
            <a:r>
              <a:rPr lang="en" sz="1000"/>
              <a:t>(avocados sold)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bags </a:t>
            </a:r>
            <a:r>
              <a:rPr lang="en" sz="1000"/>
              <a:t>(bags sold)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“Avocado recipe” </a:t>
            </a:r>
            <a:r>
              <a:rPr lang="en" sz="1000"/>
              <a:t>(google search)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Season </a:t>
            </a:r>
            <a:r>
              <a:rPr lang="en" sz="1000"/>
              <a:t>(spring, summer, fall, winter)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</a:t>
            </a:r>
            <a:r>
              <a:rPr lang="en" sz="1000"/>
              <a:t>(conventional, organic)</a:t>
            </a:r>
            <a:endParaRPr sz="1000"/>
          </a:p>
        </p:txBody>
      </p:sp>
      <p:cxnSp>
        <p:nvCxnSpPr>
          <p:cNvPr id="253" name="Google Shape;253;p28"/>
          <p:cNvCxnSpPr>
            <a:endCxn id="254" idx="1"/>
          </p:cNvCxnSpPr>
          <p:nvPr/>
        </p:nvCxnSpPr>
        <p:spPr>
          <a:xfrm>
            <a:off x="1995600" y="2830600"/>
            <a:ext cx="2829900" cy="58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825" y="2166600"/>
            <a:ext cx="36766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0" y="1450675"/>
            <a:ext cx="8993449" cy="3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numeric predictive variables were </a:t>
            </a:r>
            <a:r>
              <a:rPr b="1" lang="en"/>
              <a:t>tested </a:t>
            </a:r>
            <a:r>
              <a:rPr lang="en"/>
              <a:t>via several normalization methods, seeking to best preserve the </a:t>
            </a:r>
            <a:r>
              <a:rPr lang="en"/>
              <a:t>original</a:t>
            </a:r>
            <a:r>
              <a:rPr lang="en"/>
              <a:t> distribution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Z-score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Methods for preserving skewed distributions (e.g. Pareto):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MinMax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 + MinMax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Cube Root + MinMax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Z-score normalized: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volume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bags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“Avocado recipe” (google search)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Left average price on its original scale to preserve distribution. Original was scale not big enough to overpower other predictors.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325" y="3862475"/>
            <a:ext cx="1916706" cy="12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175" y="3862478"/>
            <a:ext cx="1950650" cy="12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0"/>
          <p:cNvCxnSpPr/>
          <p:nvPr/>
        </p:nvCxnSpPr>
        <p:spPr>
          <a:xfrm>
            <a:off x="3016850" y="3338325"/>
            <a:ext cx="948000" cy="428700"/>
          </a:xfrm>
          <a:prstGeom prst="curvedConnector3">
            <a:avLst>
              <a:gd fmla="val 921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/ Validation / Test split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Since this is time series data, </a:t>
            </a:r>
            <a:r>
              <a:rPr b="1" lang="en" sz="1400"/>
              <a:t>we want full years (with all their seasonal variations) to exist</a:t>
            </a:r>
            <a:r>
              <a:rPr lang="en" sz="1400"/>
              <a:t> in the train, validation, and test set.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set: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Jan 2015 - July 2017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 set: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August 2017 - July 2018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set: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August 2018 - July 2019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4832400" y="131935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set: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58%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validation set: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21%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set: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1"/>
          <p:cNvCxnSpPr/>
          <p:nvPr/>
        </p:nvCxnSpPr>
        <p:spPr>
          <a:xfrm>
            <a:off x="3597950" y="3322050"/>
            <a:ext cx="83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Avocado King , a major distributor of avocados across the USA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Avocado </a:t>
            </a:r>
            <a:r>
              <a:rPr b="1" lang="en" sz="1600"/>
              <a:t>prices fluctuate</a:t>
            </a:r>
            <a:r>
              <a:rPr lang="en" sz="1600"/>
              <a:t> based on a variety of factors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Avocado King stores historical </a:t>
            </a:r>
            <a:r>
              <a:rPr b="1" lang="en" sz="1600"/>
              <a:t>sales and price data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Google provides historical </a:t>
            </a:r>
            <a:r>
              <a:rPr b="1" lang="en" sz="1600"/>
              <a:t>search data</a:t>
            </a:r>
            <a:endParaRPr b="1"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There is a need to </a:t>
            </a:r>
            <a:r>
              <a:rPr b="1" lang="en" sz="1600"/>
              <a:t>forecast avocado prices</a:t>
            </a:r>
            <a:r>
              <a:rPr lang="en" sz="1600"/>
              <a:t> to enable company-wide financial planning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Predictor importance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the model, the rank of importance is: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price </a:t>
            </a:r>
            <a:r>
              <a:rPr lang="en" sz="1000"/>
              <a:t>(per avocado, USD)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</a:t>
            </a:r>
            <a:r>
              <a:rPr lang="en" sz="1000"/>
              <a:t>(conventional, organic)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Region group </a:t>
            </a:r>
            <a:r>
              <a:rPr lang="en" sz="1000"/>
              <a:t>(median_averageprice_quantile)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Season </a:t>
            </a:r>
            <a:r>
              <a:rPr lang="en" sz="1000"/>
              <a:t>(spring, summer, fall, winter)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bags </a:t>
            </a:r>
            <a:r>
              <a:rPr lang="en" sz="1000"/>
              <a:t>(bags sold)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volume </a:t>
            </a:r>
            <a:r>
              <a:rPr lang="en" sz="1000"/>
              <a:t>(avocados sold)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“Avocado recipe” </a:t>
            </a:r>
            <a:r>
              <a:rPr lang="en" sz="1000"/>
              <a:t>(google search)</a:t>
            </a:r>
            <a:endParaRPr sz="1000"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1" y="1314349"/>
            <a:ext cx="4832400" cy="364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>
            <a:off x="5403800" y="4422150"/>
            <a:ext cx="129600" cy="136200"/>
          </a:xfrm>
          <a:prstGeom prst="mathMinus">
            <a:avLst>
              <a:gd fmla="val 23520" name="adj1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7860350" y="4285950"/>
            <a:ext cx="129600" cy="136200"/>
          </a:xfrm>
          <a:prstGeom prst="mathMinus">
            <a:avLst>
              <a:gd fmla="val 23520" name="adj1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 Metric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Mean absolute error</a:t>
            </a:r>
            <a:r>
              <a:rPr lang="en"/>
              <a:t> was used when evaluating model performance: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Enables us to intuitively understand how accurate our predictions will be, on average.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MAE = 0.11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“On average, the model predicts avocado prices within 11 cents of the true value.”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800" y="890325"/>
            <a:ext cx="392874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Understand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Through data visualization, we can better </a:t>
            </a:r>
            <a:r>
              <a:rPr b="1" lang="en" sz="1600"/>
              <a:t>see relationships</a:t>
            </a:r>
            <a:r>
              <a:rPr lang="en" sz="1600"/>
              <a:t> in the data and develop analytical approach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Prepare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given has a unique key: </a:t>
            </a:r>
            <a:r>
              <a:rPr b="1" lang="en" sz="1600"/>
              <a:t>[date, region, type]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Data must be </a:t>
            </a:r>
            <a:r>
              <a:rPr b="1" lang="en" sz="1600"/>
              <a:t>cleaned </a:t>
            </a:r>
            <a:r>
              <a:rPr lang="en" sz="1600"/>
              <a:t>and </a:t>
            </a:r>
            <a:r>
              <a:rPr b="1" lang="en" sz="1600"/>
              <a:t>normalized </a:t>
            </a:r>
            <a:r>
              <a:rPr lang="en" sz="1600"/>
              <a:t>carefully with key in mind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prices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Utilize sound statistical analyses and </a:t>
            </a:r>
            <a:r>
              <a:rPr b="1" lang="en" sz="1600"/>
              <a:t>machine learning</a:t>
            </a:r>
            <a:r>
              <a:rPr lang="en" sz="1600"/>
              <a:t> to model prices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regression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average, the selected model </a:t>
            </a:r>
            <a:r>
              <a:rPr lang="en"/>
              <a:t>predicts avocado prices</a:t>
            </a:r>
            <a:r>
              <a:rPr b="1" lang="en"/>
              <a:t> </a:t>
            </a:r>
            <a:r>
              <a:rPr b="1" lang="en" sz="2400"/>
              <a:t>within 11 cents of the true value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84%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</a:t>
            </a:r>
            <a:r>
              <a:rPr lang="en"/>
              <a:t>f variation seen in price is explained by the selected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458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458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8458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458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