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1" r:id="rId4"/>
    <p:sldId id="275" r:id="rId5"/>
    <p:sldId id="277" r:id="rId6"/>
    <p:sldId id="265" r:id="rId7"/>
    <p:sldId id="269" r:id="rId8"/>
    <p:sldId id="270" r:id="rId9"/>
    <p:sldId id="271" r:id="rId10"/>
    <p:sldId id="272" r:id="rId11"/>
    <p:sldId id="273" r:id="rId12"/>
    <p:sldId id="267" r:id="rId13"/>
    <p:sldId id="266"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20E83B-BB78-42E6-8C7D-25BB705A55F0}">
          <p14:sldIdLst>
            <p14:sldId id="257"/>
            <p14:sldId id="262"/>
            <p14:sldId id="261"/>
            <p14:sldId id="275"/>
            <p14:sldId id="277"/>
            <p14:sldId id="265"/>
            <p14:sldId id="269"/>
            <p14:sldId id="270"/>
            <p14:sldId id="271"/>
            <p14:sldId id="272"/>
            <p14:sldId id="273"/>
            <p14:sldId id="267"/>
            <p14:sldId id="266"/>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109" d="100"/>
          <a:sy n="109"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C424A01-6D4E-4ADE-98E3-1B11C6BCAEF1}">
      <dgm:prSet/>
      <dgm:spPr/>
      <dgm:t>
        <a:bodyPr/>
        <a:lstStyle/>
        <a:p>
          <a:r>
            <a:rPr lang="en-US" dirty="0"/>
            <a:t>Job concentration in the US</a:t>
          </a:r>
        </a:p>
      </dgm:t>
    </dgm:pt>
    <dgm:pt modelId="{9C8A0C68-4F30-4F44-8B05-DB048B148DC7}" type="parTrans" cxnId="{8E7DD781-8ADE-419A-A5EA-09F978F89723}">
      <dgm:prSet/>
      <dgm:spPr/>
      <dgm:t>
        <a:bodyPr/>
        <a:lstStyle/>
        <a:p>
          <a:endParaRPr lang="en-US"/>
        </a:p>
      </dgm:t>
    </dgm:pt>
    <dgm:pt modelId="{D6FE4621-942C-4AD8-9EC6-BF770B9BA9A2}" type="sibTrans" cxnId="{8E7DD781-8ADE-419A-A5EA-09F978F89723}">
      <dgm:prSet/>
      <dgm:spPr/>
      <dgm:t>
        <a:bodyPr/>
        <a:lstStyle/>
        <a:p>
          <a:endParaRPr lang="en-US"/>
        </a:p>
      </dgm:t>
    </dgm:pt>
    <dgm:pt modelId="{D1BAD88A-F0AB-4A57-A851-16960C508E71}">
      <dgm:prSet/>
      <dgm:spPr/>
      <dgm:t>
        <a:bodyPr/>
        <a:lstStyle/>
        <a:p>
          <a:r>
            <a:rPr lang="en-US" dirty="0"/>
            <a:t>Change in Data Science jobs over time</a:t>
          </a:r>
        </a:p>
      </dgm:t>
    </dgm:pt>
    <dgm:pt modelId="{B3990461-1777-41A1-BB27-4AD8B1668ABF}" type="parTrans" cxnId="{5F0AE3B7-BE74-4875-9E4B-1140ABF32750}">
      <dgm:prSet/>
      <dgm:spPr/>
      <dgm:t>
        <a:bodyPr/>
        <a:lstStyle/>
        <a:p>
          <a:endParaRPr lang="en-US"/>
        </a:p>
      </dgm:t>
    </dgm:pt>
    <dgm:pt modelId="{005D2D84-F8FA-49DA-82D0-BFD05DA2768C}" type="sibTrans" cxnId="{5F0AE3B7-BE74-4875-9E4B-1140ABF32750}">
      <dgm:prSet/>
      <dgm:spPr/>
      <dgm:t>
        <a:bodyPr/>
        <a:lstStyle/>
        <a:p>
          <a:endParaRPr lang="en-US"/>
        </a:p>
      </dgm:t>
    </dgm:pt>
    <dgm:pt modelId="{E147E0E1-2E74-4CC7-BCD7-57F89D557908}">
      <dgm:prSet/>
      <dgm:spPr/>
      <dgm:t>
        <a:bodyPr/>
        <a:lstStyle/>
        <a:p>
          <a:r>
            <a:rPr lang="en-US" dirty="0"/>
            <a:t>Breakdown</a:t>
          </a:r>
          <a:r>
            <a:rPr lang="en-US" baseline="0" dirty="0"/>
            <a:t> of Data Science job roles</a:t>
          </a:r>
          <a:endParaRPr lang="en-US" dirty="0"/>
        </a:p>
      </dgm:t>
    </dgm:pt>
    <dgm:pt modelId="{63B4DA26-955E-4AE8-8854-9DBABF276AA5}" type="parTrans" cxnId="{AC3FFC7D-6FB6-4184-B294-57FE73A61D94}">
      <dgm:prSet/>
      <dgm:spPr/>
      <dgm:t>
        <a:bodyPr/>
        <a:lstStyle/>
        <a:p>
          <a:endParaRPr lang="en-US"/>
        </a:p>
      </dgm:t>
    </dgm:pt>
    <dgm:pt modelId="{49B8DF02-2845-4643-9926-3B99DA6FB7B5}" type="sibTrans" cxnId="{AC3FFC7D-6FB6-4184-B294-57FE73A61D94}">
      <dgm:prSet/>
      <dgm:spPr/>
      <dgm:t>
        <a:bodyPr/>
        <a:lstStyle/>
        <a:p>
          <a:endParaRPr lang="en-US"/>
        </a:p>
      </dgm:t>
    </dgm:pt>
    <dgm:pt modelId="{8C9B39B2-3A91-4A7D-ABF6-15B47706B09B}">
      <dgm:prSet/>
      <dgm:spPr/>
      <dgm:t>
        <a:bodyPr/>
        <a:lstStyle/>
        <a:p>
          <a:r>
            <a:rPr lang="en-US" dirty="0"/>
            <a:t>Skills in Data Science field</a:t>
          </a:r>
        </a:p>
      </dgm:t>
    </dgm:pt>
    <dgm:pt modelId="{32323C14-3116-4185-AE58-24FD203ADE5E}" type="parTrans" cxnId="{B56157F6-155D-4842-AA92-80B5E16D0E7F}">
      <dgm:prSet/>
      <dgm:spPr/>
      <dgm:t>
        <a:bodyPr/>
        <a:lstStyle/>
        <a:p>
          <a:endParaRPr lang="en-US"/>
        </a:p>
      </dgm:t>
    </dgm:pt>
    <dgm:pt modelId="{9CAA14FF-7F79-4B52-BF73-4E7041F6C980}" type="sibTrans" cxnId="{B56157F6-155D-4842-AA92-80B5E16D0E7F}">
      <dgm:prSet/>
      <dgm:spPr/>
      <dgm:t>
        <a:bodyPr/>
        <a:lstStyle/>
        <a:p>
          <a:endParaRPr lang="en-US"/>
        </a:p>
      </dgm:t>
    </dgm:pt>
    <dgm:pt modelId="{6311C51D-67FD-4CB0-AD34-16D6527D354D}">
      <dgm:prSet/>
      <dgm:spPr/>
      <dgm:t>
        <a:bodyPr/>
        <a:lstStyle/>
        <a:p>
          <a:r>
            <a:rPr lang="en-US" dirty="0"/>
            <a:t>Job</a:t>
          </a:r>
          <a:r>
            <a:rPr lang="en-US" baseline="0" dirty="0"/>
            <a:t> board comparison</a:t>
          </a:r>
          <a:endParaRPr lang="en-US" dirty="0"/>
        </a:p>
      </dgm:t>
    </dgm:pt>
    <dgm:pt modelId="{85FE5A09-CE83-44F6-8E3F-797DFDFE3C5F}" type="parTrans" cxnId="{05096CB5-FEA9-4BA7-AC71-379A5DF7CE4A}">
      <dgm:prSet/>
      <dgm:spPr/>
      <dgm:t>
        <a:bodyPr/>
        <a:lstStyle/>
        <a:p>
          <a:endParaRPr lang="en-US"/>
        </a:p>
      </dgm:t>
    </dgm:pt>
    <dgm:pt modelId="{B006AE84-A27D-4A7B-BC6C-A18A92E2497B}" type="sibTrans" cxnId="{05096CB5-FEA9-4BA7-AC71-379A5DF7CE4A}">
      <dgm:prSet/>
      <dgm:spPr/>
      <dgm:t>
        <a:bodyPr/>
        <a:lstStyle/>
        <a:p>
          <a:endParaRPr lang="en-US"/>
        </a:p>
      </dgm:t>
    </dgm:pt>
    <dgm:pt modelId="{3041D1D1-8DCE-498A-85C5-21E98E9ED3CD}">
      <dgm:prSet/>
      <dgm:spPr/>
      <dgm:t>
        <a:bodyPr/>
        <a:lstStyle/>
        <a:p>
          <a:r>
            <a:rPr lang="en-US" dirty="0"/>
            <a:t>Salary Range for Data Science jobs</a:t>
          </a:r>
        </a:p>
      </dgm:t>
    </dgm:pt>
    <dgm:pt modelId="{BA9B3CB0-EFD0-4DD4-BE5B-7445394606EC}" type="parTrans" cxnId="{BC26835D-2C66-4ADB-9011-6449CAFC5A72}">
      <dgm:prSet/>
      <dgm:spPr/>
      <dgm:t>
        <a:bodyPr/>
        <a:lstStyle/>
        <a:p>
          <a:endParaRPr lang="en-US"/>
        </a:p>
      </dgm:t>
    </dgm:pt>
    <dgm:pt modelId="{02D2D4D6-D3FB-4E0E-B127-518879EA565F}" type="sibTrans" cxnId="{BC26835D-2C66-4ADB-9011-6449CAFC5A72}">
      <dgm:prSet/>
      <dgm:spPr/>
      <dgm:t>
        <a:bodyPr/>
        <a:lstStyle/>
        <a:p>
          <a:endParaRPr lang="en-US"/>
        </a:p>
      </dgm:t>
    </dgm:pt>
    <dgm:pt modelId="{A398656E-AF32-4766-A117-55FD27D20406}" type="pres">
      <dgm:prSet presAssocID="{01A66772-F185-4D58-B8BB-E9370D7A7A2B}" presName="hierChild1" presStyleCnt="0">
        <dgm:presLayoutVars>
          <dgm:chPref val="1"/>
          <dgm:dir/>
          <dgm:animOne val="branch"/>
          <dgm:animLvl val="lvl"/>
          <dgm:resizeHandles/>
        </dgm:presLayoutVars>
      </dgm:prSet>
      <dgm:spPr/>
    </dgm:pt>
    <dgm:pt modelId="{B45625C2-D5FD-4A9D-A571-5C3507F227A1}" type="pres">
      <dgm:prSet presAssocID="{D1BAD88A-F0AB-4A57-A851-16960C508E71}" presName="hierRoot1" presStyleCnt="0"/>
      <dgm:spPr/>
    </dgm:pt>
    <dgm:pt modelId="{1B8905A8-36CF-4D5C-AF39-4FB6F8E93C07}" type="pres">
      <dgm:prSet presAssocID="{D1BAD88A-F0AB-4A57-A851-16960C508E71}" presName="composite" presStyleCnt="0"/>
      <dgm:spPr/>
    </dgm:pt>
    <dgm:pt modelId="{42E129B4-AE0C-47CB-AE73-469D59B3A809}" type="pres">
      <dgm:prSet presAssocID="{D1BAD88A-F0AB-4A57-A851-16960C508E71}" presName="background" presStyleLbl="node0" presStyleIdx="0" presStyleCnt="6"/>
      <dgm:spPr>
        <a:solidFill>
          <a:schemeClr val="accent3">
            <a:lumMod val="75000"/>
          </a:schemeClr>
        </a:solidFill>
      </dgm:spPr>
    </dgm:pt>
    <dgm:pt modelId="{F5F31257-E9C5-47F7-995F-C842C0F5E8DE}" type="pres">
      <dgm:prSet presAssocID="{D1BAD88A-F0AB-4A57-A851-16960C508E71}" presName="text" presStyleLbl="fgAcc0" presStyleIdx="0" presStyleCnt="6">
        <dgm:presLayoutVars>
          <dgm:chPref val="3"/>
        </dgm:presLayoutVars>
      </dgm:prSet>
      <dgm:spPr/>
    </dgm:pt>
    <dgm:pt modelId="{4C5C48D0-5ECD-48C7-A030-AB76272CC97F}" type="pres">
      <dgm:prSet presAssocID="{D1BAD88A-F0AB-4A57-A851-16960C508E71}" presName="hierChild2" presStyleCnt="0"/>
      <dgm:spPr/>
    </dgm:pt>
    <dgm:pt modelId="{731601D9-AFBD-46C1-91A9-0E2336295AC8}" type="pres">
      <dgm:prSet presAssocID="{8C9B39B2-3A91-4A7D-ABF6-15B47706B09B}" presName="hierRoot1" presStyleCnt="0"/>
      <dgm:spPr/>
    </dgm:pt>
    <dgm:pt modelId="{F2CF7B5D-AED1-475C-9824-2E8A8AC9CA68}" type="pres">
      <dgm:prSet presAssocID="{8C9B39B2-3A91-4A7D-ABF6-15B47706B09B}" presName="composite" presStyleCnt="0"/>
      <dgm:spPr/>
    </dgm:pt>
    <dgm:pt modelId="{5C69D7F8-29DB-4E2B-B8F8-F99CD22D629B}" type="pres">
      <dgm:prSet presAssocID="{8C9B39B2-3A91-4A7D-ABF6-15B47706B09B}" presName="background" presStyleLbl="node0" presStyleIdx="1" presStyleCnt="6"/>
      <dgm:spPr>
        <a:solidFill>
          <a:schemeClr val="accent3">
            <a:lumMod val="75000"/>
          </a:schemeClr>
        </a:solidFill>
      </dgm:spPr>
    </dgm:pt>
    <dgm:pt modelId="{8A4CC734-FAB4-43B6-9652-549FA9C97CBE}" type="pres">
      <dgm:prSet presAssocID="{8C9B39B2-3A91-4A7D-ABF6-15B47706B09B}" presName="text" presStyleLbl="fgAcc0" presStyleIdx="1" presStyleCnt="6" custLinFactX="200000" custLinFactNeighborX="286149" custLinFactNeighborY="-2077">
        <dgm:presLayoutVars>
          <dgm:chPref val="3"/>
        </dgm:presLayoutVars>
      </dgm:prSet>
      <dgm:spPr/>
    </dgm:pt>
    <dgm:pt modelId="{28F5C844-08CD-432C-87F7-7FAD308BBFD0}" type="pres">
      <dgm:prSet presAssocID="{8C9B39B2-3A91-4A7D-ABF6-15B47706B09B}" presName="hierChild2" presStyleCnt="0"/>
      <dgm:spPr/>
    </dgm:pt>
    <dgm:pt modelId="{EE257D6C-0BAA-480F-A1BF-4BA5ABE3F2DF}" type="pres">
      <dgm:prSet presAssocID="{5C424A01-6D4E-4ADE-98E3-1B11C6BCAEF1}" presName="hierRoot1" presStyleCnt="0"/>
      <dgm:spPr/>
    </dgm:pt>
    <dgm:pt modelId="{2C4737A6-64F0-4681-A168-B546E6FB3F6B}" type="pres">
      <dgm:prSet presAssocID="{5C424A01-6D4E-4ADE-98E3-1B11C6BCAEF1}" presName="composite" presStyleCnt="0"/>
      <dgm:spPr/>
    </dgm:pt>
    <dgm:pt modelId="{0F72A718-1AD7-45A7-99BB-7F692DF757CC}" type="pres">
      <dgm:prSet presAssocID="{5C424A01-6D4E-4ADE-98E3-1B11C6BCAEF1}" presName="background" presStyleLbl="node0" presStyleIdx="2" presStyleCnt="6"/>
      <dgm:spPr>
        <a:solidFill>
          <a:schemeClr val="accent3">
            <a:lumMod val="75000"/>
          </a:schemeClr>
        </a:solidFill>
      </dgm:spPr>
    </dgm:pt>
    <dgm:pt modelId="{7C85BCCF-A275-46CB-B448-629E2D12CA9C}" type="pres">
      <dgm:prSet presAssocID="{5C424A01-6D4E-4ADE-98E3-1B11C6BCAEF1}" presName="text" presStyleLbl="fgAcc0" presStyleIdx="2" presStyleCnt="6" custLinFactX="-18782" custLinFactNeighborX="-100000" custLinFactNeighborY="-661">
        <dgm:presLayoutVars>
          <dgm:chPref val="3"/>
        </dgm:presLayoutVars>
      </dgm:prSet>
      <dgm:spPr/>
    </dgm:pt>
    <dgm:pt modelId="{2FB89ACE-21F7-44B1-B1D8-BE6437B335AB}" type="pres">
      <dgm:prSet presAssocID="{5C424A01-6D4E-4ADE-98E3-1B11C6BCAEF1}" presName="hierChild2" presStyleCnt="0"/>
      <dgm:spPr/>
    </dgm:pt>
    <dgm:pt modelId="{A6088B04-3F7D-47F4-8A2C-73AF5D7283D8}" type="pres">
      <dgm:prSet presAssocID="{E147E0E1-2E74-4CC7-BCD7-57F89D557908}" presName="hierRoot1" presStyleCnt="0"/>
      <dgm:spPr/>
    </dgm:pt>
    <dgm:pt modelId="{B8BDE62F-BDA5-475B-A113-BFBE2773527C}" type="pres">
      <dgm:prSet presAssocID="{E147E0E1-2E74-4CC7-BCD7-57F89D557908}" presName="composite" presStyleCnt="0"/>
      <dgm:spPr/>
    </dgm:pt>
    <dgm:pt modelId="{D3A0EAF6-6F31-43B6-A753-0550F66DE0C6}" type="pres">
      <dgm:prSet presAssocID="{E147E0E1-2E74-4CC7-BCD7-57F89D557908}" presName="background" presStyleLbl="node0" presStyleIdx="3" presStyleCnt="6"/>
      <dgm:spPr>
        <a:solidFill>
          <a:schemeClr val="accent3">
            <a:lumMod val="75000"/>
          </a:schemeClr>
        </a:solidFill>
      </dgm:spPr>
    </dgm:pt>
    <dgm:pt modelId="{759E30F5-811F-460B-A2E4-88CB55456550}" type="pres">
      <dgm:prSet presAssocID="{E147E0E1-2E74-4CC7-BCD7-57F89D557908}" presName="text" presStyleLbl="fgAcc0" presStyleIdx="3" presStyleCnt="6" custLinFactX="-19194" custLinFactNeighborX="-100000" custLinFactNeighborY="-1268">
        <dgm:presLayoutVars>
          <dgm:chPref val="3"/>
        </dgm:presLayoutVars>
      </dgm:prSet>
      <dgm:spPr/>
    </dgm:pt>
    <dgm:pt modelId="{ED87F7E4-C08D-49D9-B5E7-288A3F22520C}" type="pres">
      <dgm:prSet presAssocID="{E147E0E1-2E74-4CC7-BCD7-57F89D557908}" presName="hierChild2" presStyleCnt="0"/>
      <dgm:spPr/>
    </dgm:pt>
    <dgm:pt modelId="{69A6A708-E5B4-4849-884C-CB8F9D61A01A}" type="pres">
      <dgm:prSet presAssocID="{6311C51D-67FD-4CB0-AD34-16D6527D354D}" presName="hierRoot1" presStyleCnt="0"/>
      <dgm:spPr/>
    </dgm:pt>
    <dgm:pt modelId="{831E04FE-CB7A-45BE-85C7-B4F966A3D771}" type="pres">
      <dgm:prSet presAssocID="{6311C51D-67FD-4CB0-AD34-16D6527D354D}" presName="composite" presStyleCnt="0"/>
      <dgm:spPr/>
    </dgm:pt>
    <dgm:pt modelId="{72BCF4A3-1646-4B35-8BF4-424929DE9368}" type="pres">
      <dgm:prSet presAssocID="{6311C51D-67FD-4CB0-AD34-16D6527D354D}" presName="background" presStyleLbl="node0" presStyleIdx="4" presStyleCnt="6"/>
      <dgm:spPr>
        <a:solidFill>
          <a:schemeClr val="accent3">
            <a:lumMod val="75000"/>
          </a:schemeClr>
        </a:solidFill>
      </dgm:spPr>
    </dgm:pt>
    <dgm:pt modelId="{5E878C5E-BE8B-4CD5-A809-EFE0F3A29F6E}" type="pres">
      <dgm:prSet presAssocID="{6311C51D-67FD-4CB0-AD34-16D6527D354D}" presName="text" presStyleLbl="fgAcc0" presStyleIdx="4" presStyleCnt="6" custScaleY="103576" custLinFactX="-18653" custLinFactNeighborX="-100000" custLinFactNeighborY="-1810">
        <dgm:presLayoutVars>
          <dgm:chPref val="3"/>
        </dgm:presLayoutVars>
      </dgm:prSet>
      <dgm:spPr/>
    </dgm:pt>
    <dgm:pt modelId="{FB52800C-8790-4E77-9AE6-C0DAC824142F}" type="pres">
      <dgm:prSet presAssocID="{6311C51D-67FD-4CB0-AD34-16D6527D354D}" presName="hierChild2" presStyleCnt="0"/>
      <dgm:spPr/>
    </dgm:pt>
    <dgm:pt modelId="{6D5A827B-8919-45F2-9828-CD96289DBEA9}" type="pres">
      <dgm:prSet presAssocID="{3041D1D1-8DCE-498A-85C5-21E98E9ED3CD}" presName="hierRoot1" presStyleCnt="0"/>
      <dgm:spPr/>
    </dgm:pt>
    <dgm:pt modelId="{8832652B-56DC-41C5-83BA-85519D82DF8E}" type="pres">
      <dgm:prSet presAssocID="{3041D1D1-8DCE-498A-85C5-21E98E9ED3CD}" presName="composite" presStyleCnt="0"/>
      <dgm:spPr/>
    </dgm:pt>
    <dgm:pt modelId="{C048CB30-1508-4B43-B2C8-EDCD177566DC}" type="pres">
      <dgm:prSet presAssocID="{3041D1D1-8DCE-498A-85C5-21E98E9ED3CD}" presName="background" presStyleLbl="node0" presStyleIdx="5" presStyleCnt="6"/>
      <dgm:spPr>
        <a:solidFill>
          <a:schemeClr val="accent3">
            <a:lumMod val="75000"/>
          </a:schemeClr>
        </a:solidFill>
      </dgm:spPr>
    </dgm:pt>
    <dgm:pt modelId="{D2897111-6342-462A-BF29-4BC1550AA96B}" type="pres">
      <dgm:prSet presAssocID="{3041D1D1-8DCE-498A-85C5-21E98E9ED3CD}" presName="text" presStyleLbl="fgAcc0" presStyleIdx="5" presStyleCnt="6" custLinFactX="-20797" custLinFactNeighborX="-100000" custLinFactNeighborY="-3598">
        <dgm:presLayoutVars>
          <dgm:chPref val="3"/>
        </dgm:presLayoutVars>
      </dgm:prSet>
      <dgm:spPr/>
    </dgm:pt>
    <dgm:pt modelId="{88705780-9E8D-4BCB-899A-B4F599BE441E}" type="pres">
      <dgm:prSet presAssocID="{3041D1D1-8DCE-498A-85C5-21E98E9ED3CD}" presName="hierChild2" presStyleCnt="0"/>
      <dgm:spPr/>
    </dgm:pt>
  </dgm:ptLst>
  <dgm:cxnLst>
    <dgm:cxn modelId="{E9DE030C-FC41-4AD2-9C60-371E33DC2710}" type="presOf" srcId="{01A66772-F185-4D58-B8BB-E9370D7A7A2B}" destId="{A398656E-AF32-4766-A117-55FD27D20406}" srcOrd="0" destOrd="0" presId="urn:microsoft.com/office/officeart/2005/8/layout/hierarchy1"/>
    <dgm:cxn modelId="{C8AEF80C-54BE-4480-BE7B-F03306760F92}" type="presOf" srcId="{D1BAD88A-F0AB-4A57-A851-16960C508E71}" destId="{F5F31257-E9C5-47F7-995F-C842C0F5E8DE}" srcOrd="0" destOrd="0" presId="urn:microsoft.com/office/officeart/2005/8/layout/hierarchy1"/>
    <dgm:cxn modelId="{36EF032D-780E-493B-8883-50695D3A9170}" type="presOf" srcId="{E147E0E1-2E74-4CC7-BCD7-57F89D557908}" destId="{759E30F5-811F-460B-A2E4-88CB55456550}" srcOrd="0" destOrd="0" presId="urn:microsoft.com/office/officeart/2005/8/layout/hierarchy1"/>
    <dgm:cxn modelId="{BC26835D-2C66-4ADB-9011-6449CAFC5A72}" srcId="{01A66772-F185-4D58-B8BB-E9370D7A7A2B}" destId="{3041D1D1-8DCE-498A-85C5-21E98E9ED3CD}" srcOrd="5" destOrd="0" parTransId="{BA9B3CB0-EFD0-4DD4-BE5B-7445394606EC}" sibTransId="{02D2D4D6-D3FB-4E0E-B127-518879EA565F}"/>
    <dgm:cxn modelId="{688C6C60-3E02-4CAC-A4AF-137E2B0E0F5A}" type="presOf" srcId="{3041D1D1-8DCE-498A-85C5-21E98E9ED3CD}" destId="{D2897111-6342-462A-BF29-4BC1550AA96B}" srcOrd="0" destOrd="0" presId="urn:microsoft.com/office/officeart/2005/8/layout/hierarchy1"/>
    <dgm:cxn modelId="{AC3FFC7D-6FB6-4184-B294-57FE73A61D94}" srcId="{01A66772-F185-4D58-B8BB-E9370D7A7A2B}" destId="{E147E0E1-2E74-4CC7-BCD7-57F89D557908}" srcOrd="3" destOrd="0" parTransId="{63B4DA26-955E-4AE8-8854-9DBABF276AA5}" sibTransId="{49B8DF02-2845-4643-9926-3B99DA6FB7B5}"/>
    <dgm:cxn modelId="{8E7DD781-8ADE-419A-A5EA-09F978F89723}" srcId="{01A66772-F185-4D58-B8BB-E9370D7A7A2B}" destId="{5C424A01-6D4E-4ADE-98E3-1B11C6BCAEF1}" srcOrd="2" destOrd="0" parTransId="{9C8A0C68-4F30-4F44-8B05-DB048B148DC7}" sibTransId="{D6FE4621-942C-4AD8-9EC6-BF770B9BA9A2}"/>
    <dgm:cxn modelId="{D110EE9D-D4C2-4E73-B4F8-E615EAD0C252}" type="presOf" srcId="{5C424A01-6D4E-4ADE-98E3-1B11C6BCAEF1}" destId="{7C85BCCF-A275-46CB-B448-629E2D12CA9C}" srcOrd="0" destOrd="0" presId="urn:microsoft.com/office/officeart/2005/8/layout/hierarchy1"/>
    <dgm:cxn modelId="{05096CB5-FEA9-4BA7-AC71-379A5DF7CE4A}" srcId="{01A66772-F185-4D58-B8BB-E9370D7A7A2B}" destId="{6311C51D-67FD-4CB0-AD34-16D6527D354D}" srcOrd="4" destOrd="0" parTransId="{85FE5A09-CE83-44F6-8E3F-797DFDFE3C5F}" sibTransId="{B006AE84-A27D-4A7B-BC6C-A18A92E2497B}"/>
    <dgm:cxn modelId="{5F0AE3B7-BE74-4875-9E4B-1140ABF32750}" srcId="{01A66772-F185-4D58-B8BB-E9370D7A7A2B}" destId="{D1BAD88A-F0AB-4A57-A851-16960C508E71}" srcOrd="0" destOrd="0" parTransId="{B3990461-1777-41A1-BB27-4AD8B1668ABF}" sibTransId="{005D2D84-F8FA-49DA-82D0-BFD05DA2768C}"/>
    <dgm:cxn modelId="{2A8A13BE-C418-4529-A89B-5B1EA51BFE46}" type="presOf" srcId="{6311C51D-67FD-4CB0-AD34-16D6527D354D}" destId="{5E878C5E-BE8B-4CD5-A809-EFE0F3A29F6E}" srcOrd="0" destOrd="0" presId="urn:microsoft.com/office/officeart/2005/8/layout/hierarchy1"/>
    <dgm:cxn modelId="{9CC87EE6-660C-473D-943B-7A554EFAEE25}" type="presOf" srcId="{8C9B39B2-3A91-4A7D-ABF6-15B47706B09B}" destId="{8A4CC734-FAB4-43B6-9652-549FA9C97CBE}" srcOrd="0" destOrd="0" presId="urn:microsoft.com/office/officeart/2005/8/layout/hierarchy1"/>
    <dgm:cxn modelId="{B56157F6-155D-4842-AA92-80B5E16D0E7F}" srcId="{01A66772-F185-4D58-B8BB-E9370D7A7A2B}" destId="{8C9B39B2-3A91-4A7D-ABF6-15B47706B09B}" srcOrd="1" destOrd="0" parTransId="{32323C14-3116-4185-AE58-24FD203ADE5E}" sibTransId="{9CAA14FF-7F79-4B52-BF73-4E7041F6C980}"/>
    <dgm:cxn modelId="{F8A0C11D-884D-4924-952A-BBA41D8D1631}" type="presParOf" srcId="{A398656E-AF32-4766-A117-55FD27D20406}" destId="{B45625C2-D5FD-4A9D-A571-5C3507F227A1}" srcOrd="0" destOrd="0" presId="urn:microsoft.com/office/officeart/2005/8/layout/hierarchy1"/>
    <dgm:cxn modelId="{9F24C280-E9E8-4A5C-BBE2-D2724B51ED44}" type="presParOf" srcId="{B45625C2-D5FD-4A9D-A571-5C3507F227A1}" destId="{1B8905A8-36CF-4D5C-AF39-4FB6F8E93C07}" srcOrd="0" destOrd="0" presId="urn:microsoft.com/office/officeart/2005/8/layout/hierarchy1"/>
    <dgm:cxn modelId="{4B4D2AC8-2290-4B9C-8982-B2A33CE65E6F}" type="presParOf" srcId="{1B8905A8-36CF-4D5C-AF39-4FB6F8E93C07}" destId="{42E129B4-AE0C-47CB-AE73-469D59B3A809}" srcOrd="0" destOrd="0" presId="urn:microsoft.com/office/officeart/2005/8/layout/hierarchy1"/>
    <dgm:cxn modelId="{41358612-3796-46F2-8052-D6EF8C87C598}" type="presParOf" srcId="{1B8905A8-36CF-4D5C-AF39-4FB6F8E93C07}" destId="{F5F31257-E9C5-47F7-995F-C842C0F5E8DE}" srcOrd="1" destOrd="0" presId="urn:microsoft.com/office/officeart/2005/8/layout/hierarchy1"/>
    <dgm:cxn modelId="{163AE1CA-A2AC-4D8F-B27B-7E86E5D8385A}" type="presParOf" srcId="{B45625C2-D5FD-4A9D-A571-5C3507F227A1}" destId="{4C5C48D0-5ECD-48C7-A030-AB76272CC97F}" srcOrd="1" destOrd="0" presId="urn:microsoft.com/office/officeart/2005/8/layout/hierarchy1"/>
    <dgm:cxn modelId="{DA18CC72-CDF4-4CFE-A86D-40D5200D2829}" type="presParOf" srcId="{A398656E-AF32-4766-A117-55FD27D20406}" destId="{731601D9-AFBD-46C1-91A9-0E2336295AC8}" srcOrd="1" destOrd="0" presId="urn:microsoft.com/office/officeart/2005/8/layout/hierarchy1"/>
    <dgm:cxn modelId="{18052BF4-F023-4340-A541-3D84A90735F5}" type="presParOf" srcId="{731601D9-AFBD-46C1-91A9-0E2336295AC8}" destId="{F2CF7B5D-AED1-475C-9824-2E8A8AC9CA68}" srcOrd="0" destOrd="0" presId="urn:microsoft.com/office/officeart/2005/8/layout/hierarchy1"/>
    <dgm:cxn modelId="{D72DD82A-96C6-490B-94D4-58ADD7E6F9CE}" type="presParOf" srcId="{F2CF7B5D-AED1-475C-9824-2E8A8AC9CA68}" destId="{5C69D7F8-29DB-4E2B-B8F8-F99CD22D629B}" srcOrd="0" destOrd="0" presId="urn:microsoft.com/office/officeart/2005/8/layout/hierarchy1"/>
    <dgm:cxn modelId="{011117CD-BD20-4901-BD5E-4431FC20CA94}" type="presParOf" srcId="{F2CF7B5D-AED1-475C-9824-2E8A8AC9CA68}" destId="{8A4CC734-FAB4-43B6-9652-549FA9C97CBE}" srcOrd="1" destOrd="0" presId="urn:microsoft.com/office/officeart/2005/8/layout/hierarchy1"/>
    <dgm:cxn modelId="{5A3BE77F-292E-4308-B607-1E87CB2F6EB6}" type="presParOf" srcId="{731601D9-AFBD-46C1-91A9-0E2336295AC8}" destId="{28F5C844-08CD-432C-87F7-7FAD308BBFD0}" srcOrd="1" destOrd="0" presId="urn:microsoft.com/office/officeart/2005/8/layout/hierarchy1"/>
    <dgm:cxn modelId="{574D51EE-1228-432E-A860-CF26CDBAEFBE}" type="presParOf" srcId="{A398656E-AF32-4766-A117-55FD27D20406}" destId="{EE257D6C-0BAA-480F-A1BF-4BA5ABE3F2DF}" srcOrd="2" destOrd="0" presId="urn:microsoft.com/office/officeart/2005/8/layout/hierarchy1"/>
    <dgm:cxn modelId="{90CC8038-2479-4ABA-B868-B4C52B4C55CD}" type="presParOf" srcId="{EE257D6C-0BAA-480F-A1BF-4BA5ABE3F2DF}" destId="{2C4737A6-64F0-4681-A168-B546E6FB3F6B}" srcOrd="0" destOrd="0" presId="urn:microsoft.com/office/officeart/2005/8/layout/hierarchy1"/>
    <dgm:cxn modelId="{F675D435-4F1F-4B28-8EFE-A5F2FD0AE233}" type="presParOf" srcId="{2C4737A6-64F0-4681-A168-B546E6FB3F6B}" destId="{0F72A718-1AD7-45A7-99BB-7F692DF757CC}" srcOrd="0" destOrd="0" presId="urn:microsoft.com/office/officeart/2005/8/layout/hierarchy1"/>
    <dgm:cxn modelId="{05E6ACB6-B748-4917-BF54-38E3159659F9}" type="presParOf" srcId="{2C4737A6-64F0-4681-A168-B546E6FB3F6B}" destId="{7C85BCCF-A275-46CB-B448-629E2D12CA9C}" srcOrd="1" destOrd="0" presId="urn:microsoft.com/office/officeart/2005/8/layout/hierarchy1"/>
    <dgm:cxn modelId="{60495EB5-8AD8-47EA-AD25-034E2D2828FB}" type="presParOf" srcId="{EE257D6C-0BAA-480F-A1BF-4BA5ABE3F2DF}" destId="{2FB89ACE-21F7-44B1-B1D8-BE6437B335AB}" srcOrd="1" destOrd="0" presId="urn:microsoft.com/office/officeart/2005/8/layout/hierarchy1"/>
    <dgm:cxn modelId="{7B002380-DE59-4006-9B98-32D6F970140A}" type="presParOf" srcId="{A398656E-AF32-4766-A117-55FD27D20406}" destId="{A6088B04-3F7D-47F4-8A2C-73AF5D7283D8}" srcOrd="3" destOrd="0" presId="urn:microsoft.com/office/officeart/2005/8/layout/hierarchy1"/>
    <dgm:cxn modelId="{7808C5AB-5497-4335-8EB5-B6299BAAEA12}" type="presParOf" srcId="{A6088B04-3F7D-47F4-8A2C-73AF5D7283D8}" destId="{B8BDE62F-BDA5-475B-A113-BFBE2773527C}" srcOrd="0" destOrd="0" presId="urn:microsoft.com/office/officeart/2005/8/layout/hierarchy1"/>
    <dgm:cxn modelId="{DC9402EC-9506-4319-92BF-503B4EB1F509}" type="presParOf" srcId="{B8BDE62F-BDA5-475B-A113-BFBE2773527C}" destId="{D3A0EAF6-6F31-43B6-A753-0550F66DE0C6}" srcOrd="0" destOrd="0" presId="urn:microsoft.com/office/officeart/2005/8/layout/hierarchy1"/>
    <dgm:cxn modelId="{C804E662-51B5-403A-BEAC-2FE68C13761F}" type="presParOf" srcId="{B8BDE62F-BDA5-475B-A113-BFBE2773527C}" destId="{759E30F5-811F-460B-A2E4-88CB55456550}" srcOrd="1" destOrd="0" presId="urn:microsoft.com/office/officeart/2005/8/layout/hierarchy1"/>
    <dgm:cxn modelId="{9D33793D-3F18-4127-A391-1465DF329A43}" type="presParOf" srcId="{A6088B04-3F7D-47F4-8A2C-73AF5D7283D8}" destId="{ED87F7E4-C08D-49D9-B5E7-288A3F22520C}" srcOrd="1" destOrd="0" presId="urn:microsoft.com/office/officeart/2005/8/layout/hierarchy1"/>
    <dgm:cxn modelId="{14705A43-860E-4426-847D-E1E74072824D}" type="presParOf" srcId="{A398656E-AF32-4766-A117-55FD27D20406}" destId="{69A6A708-E5B4-4849-884C-CB8F9D61A01A}" srcOrd="4" destOrd="0" presId="urn:microsoft.com/office/officeart/2005/8/layout/hierarchy1"/>
    <dgm:cxn modelId="{529751B2-D847-42F0-987E-F8D465BEFDF9}" type="presParOf" srcId="{69A6A708-E5B4-4849-884C-CB8F9D61A01A}" destId="{831E04FE-CB7A-45BE-85C7-B4F966A3D771}" srcOrd="0" destOrd="0" presId="urn:microsoft.com/office/officeart/2005/8/layout/hierarchy1"/>
    <dgm:cxn modelId="{21B2E70C-A7E8-4948-BBDC-66AF66D60686}" type="presParOf" srcId="{831E04FE-CB7A-45BE-85C7-B4F966A3D771}" destId="{72BCF4A3-1646-4B35-8BF4-424929DE9368}" srcOrd="0" destOrd="0" presId="urn:microsoft.com/office/officeart/2005/8/layout/hierarchy1"/>
    <dgm:cxn modelId="{C07E78EB-93C1-4DC8-B3AA-C662252C70AC}" type="presParOf" srcId="{831E04FE-CB7A-45BE-85C7-B4F966A3D771}" destId="{5E878C5E-BE8B-4CD5-A809-EFE0F3A29F6E}" srcOrd="1" destOrd="0" presId="urn:microsoft.com/office/officeart/2005/8/layout/hierarchy1"/>
    <dgm:cxn modelId="{106FDA79-9F02-4E14-93D6-E38C026DD2BF}" type="presParOf" srcId="{69A6A708-E5B4-4849-884C-CB8F9D61A01A}" destId="{FB52800C-8790-4E77-9AE6-C0DAC824142F}" srcOrd="1" destOrd="0" presId="urn:microsoft.com/office/officeart/2005/8/layout/hierarchy1"/>
    <dgm:cxn modelId="{015D9B29-60FF-45AD-9EF7-964BE6799505}" type="presParOf" srcId="{A398656E-AF32-4766-A117-55FD27D20406}" destId="{6D5A827B-8919-45F2-9828-CD96289DBEA9}" srcOrd="5" destOrd="0" presId="urn:microsoft.com/office/officeart/2005/8/layout/hierarchy1"/>
    <dgm:cxn modelId="{D0FC1CFE-7D27-474E-A366-419A100FB16C}" type="presParOf" srcId="{6D5A827B-8919-45F2-9828-CD96289DBEA9}" destId="{8832652B-56DC-41C5-83BA-85519D82DF8E}" srcOrd="0" destOrd="0" presId="urn:microsoft.com/office/officeart/2005/8/layout/hierarchy1"/>
    <dgm:cxn modelId="{C3638890-647F-41E5-9FE7-51054054B839}" type="presParOf" srcId="{8832652B-56DC-41C5-83BA-85519D82DF8E}" destId="{C048CB30-1508-4B43-B2C8-EDCD177566DC}" srcOrd="0" destOrd="0" presId="urn:microsoft.com/office/officeart/2005/8/layout/hierarchy1"/>
    <dgm:cxn modelId="{47C2F171-5872-454A-9D62-67D194671ACB}" type="presParOf" srcId="{8832652B-56DC-41C5-83BA-85519D82DF8E}" destId="{D2897111-6342-462A-BF29-4BC1550AA96B}" srcOrd="1" destOrd="0" presId="urn:microsoft.com/office/officeart/2005/8/layout/hierarchy1"/>
    <dgm:cxn modelId="{5E745D31-2884-4754-A91F-7930C365BF47}" type="presParOf" srcId="{6D5A827B-8919-45F2-9828-CD96289DBEA9}" destId="{88705780-9E8D-4BCB-899A-B4F599BE44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129B4-AE0C-47CB-AE73-469D59B3A809}">
      <dsp:nvSpPr>
        <dsp:cNvPr id="0" name=""/>
        <dsp:cNvSpPr/>
      </dsp:nvSpPr>
      <dsp:spPr>
        <a:xfrm>
          <a:off x="1259" y="1528214"/>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F31257-E9C5-47F7-995F-C842C0F5E8DE}">
      <dsp:nvSpPr>
        <dsp:cNvPr id="0" name=""/>
        <dsp:cNvSpPr/>
      </dsp:nvSpPr>
      <dsp:spPr>
        <a:xfrm>
          <a:off x="159976" y="1678994"/>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Change in Data Science jobs over time</a:t>
          </a:r>
        </a:p>
      </dsp:txBody>
      <dsp:txXfrm>
        <a:off x="186543" y="1705561"/>
        <a:ext cx="1375313" cy="853930"/>
      </dsp:txXfrm>
    </dsp:sp>
    <dsp:sp modelId="{5C69D7F8-29DB-4E2B-B8F8-F99CD22D629B}">
      <dsp:nvSpPr>
        <dsp:cNvPr id="0" name=""/>
        <dsp:cNvSpPr/>
      </dsp:nvSpPr>
      <dsp:spPr>
        <a:xfrm>
          <a:off x="8691522" y="1509374"/>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4CC734-FAB4-43B6-9652-549FA9C97CBE}">
      <dsp:nvSpPr>
        <dsp:cNvPr id="0" name=""/>
        <dsp:cNvSpPr/>
      </dsp:nvSpPr>
      <dsp:spPr>
        <a:xfrm>
          <a:off x="8850239" y="1660155"/>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Skills in Data Science field</a:t>
          </a:r>
        </a:p>
      </dsp:txBody>
      <dsp:txXfrm>
        <a:off x="8876806" y="1686722"/>
        <a:ext cx="1375313" cy="853930"/>
      </dsp:txXfrm>
    </dsp:sp>
    <dsp:sp modelId="{0F72A718-1AD7-45A7-99BB-7F692DF757CC}">
      <dsp:nvSpPr>
        <dsp:cNvPr id="0" name=""/>
        <dsp:cNvSpPr/>
      </dsp:nvSpPr>
      <dsp:spPr>
        <a:xfrm>
          <a:off x="1796281" y="1522218"/>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85BCCF-A275-46CB-B448-629E2D12CA9C}">
      <dsp:nvSpPr>
        <dsp:cNvPr id="0" name=""/>
        <dsp:cNvSpPr/>
      </dsp:nvSpPr>
      <dsp:spPr>
        <a:xfrm>
          <a:off x="1954997" y="1672999"/>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Job concentration in the US</a:t>
          </a:r>
        </a:p>
      </dsp:txBody>
      <dsp:txXfrm>
        <a:off x="1981564" y="1699566"/>
        <a:ext cx="1375313" cy="853930"/>
      </dsp:txXfrm>
    </dsp:sp>
    <dsp:sp modelId="{D3A0EAF6-6F31-43B6-A753-0550F66DE0C6}">
      <dsp:nvSpPr>
        <dsp:cNvPr id="0" name=""/>
        <dsp:cNvSpPr/>
      </dsp:nvSpPr>
      <dsp:spPr>
        <a:xfrm>
          <a:off x="3536276" y="1516712"/>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9E30F5-811F-460B-A2E4-88CB55456550}">
      <dsp:nvSpPr>
        <dsp:cNvPr id="0" name=""/>
        <dsp:cNvSpPr/>
      </dsp:nvSpPr>
      <dsp:spPr>
        <a:xfrm>
          <a:off x="3694992" y="1667493"/>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Breakdown</a:t>
          </a:r>
          <a:r>
            <a:rPr lang="en-US" sz="1400" kern="1200" baseline="0" dirty="0"/>
            <a:t> of Data Science job roles</a:t>
          </a:r>
          <a:endParaRPr lang="en-US" sz="1400" kern="1200" dirty="0"/>
        </a:p>
      </dsp:txBody>
      <dsp:txXfrm>
        <a:off x="3721559" y="1694060"/>
        <a:ext cx="1375313" cy="853930"/>
      </dsp:txXfrm>
    </dsp:sp>
    <dsp:sp modelId="{72BCF4A3-1646-4B35-8BF4-424929DE9368}">
      <dsp:nvSpPr>
        <dsp:cNvPr id="0" name=""/>
        <dsp:cNvSpPr/>
      </dsp:nvSpPr>
      <dsp:spPr>
        <a:xfrm>
          <a:off x="5289884" y="1511796"/>
          <a:ext cx="1428447" cy="939500"/>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78C5E-BE8B-4CD5-A809-EFE0F3A29F6E}">
      <dsp:nvSpPr>
        <dsp:cNvPr id="0" name=""/>
        <dsp:cNvSpPr/>
      </dsp:nvSpPr>
      <dsp:spPr>
        <a:xfrm>
          <a:off x="5448601" y="1662577"/>
          <a:ext cx="1428447" cy="939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Job</a:t>
          </a:r>
          <a:r>
            <a:rPr lang="en-US" sz="1400" kern="1200" baseline="0" dirty="0"/>
            <a:t> board comparison</a:t>
          </a:r>
          <a:endParaRPr lang="en-US" sz="1400" kern="1200" dirty="0"/>
        </a:p>
      </dsp:txBody>
      <dsp:txXfrm>
        <a:off x="5476118" y="1690094"/>
        <a:ext cx="1373413" cy="884466"/>
      </dsp:txXfrm>
    </dsp:sp>
    <dsp:sp modelId="{C048CB30-1508-4B43-B2C8-EDCD177566DC}">
      <dsp:nvSpPr>
        <dsp:cNvPr id="0" name=""/>
        <dsp:cNvSpPr/>
      </dsp:nvSpPr>
      <dsp:spPr>
        <a:xfrm>
          <a:off x="7005138" y="1495578"/>
          <a:ext cx="1428447" cy="907064"/>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97111-6342-462A-BF29-4BC1550AA96B}">
      <dsp:nvSpPr>
        <dsp:cNvPr id="0" name=""/>
        <dsp:cNvSpPr/>
      </dsp:nvSpPr>
      <dsp:spPr>
        <a:xfrm>
          <a:off x="7163855" y="1646358"/>
          <a:ext cx="1428447" cy="9070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Salary Range for Data Science jobs</a:t>
          </a:r>
        </a:p>
      </dsp:txBody>
      <dsp:txXfrm>
        <a:off x="7190422" y="1672925"/>
        <a:ext cx="1375313" cy="8539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3/20/2020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7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3/20/2020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educandoenlanaturaleza.blogspot.com/2015/02/dar-las-gracias.ht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800" dirty="0"/>
              <a:t>Data Science – A deep dive </a:t>
            </a:r>
            <a:endParaRPr lang="en-US" sz="28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Team: </a:t>
            </a:r>
            <a:r>
              <a:rPr lang="en-US" dirty="0" err="1">
                <a:solidFill>
                  <a:schemeClr val="tx1"/>
                </a:solidFill>
              </a:rPr>
              <a:t>AnotherDayAnotherData</a:t>
            </a:r>
            <a:br>
              <a:rPr lang="en-US" dirty="0">
                <a:solidFill>
                  <a:schemeClr val="tx1"/>
                </a:solidFill>
              </a:rPr>
            </a:br>
            <a:r>
              <a:rPr lang="en-US" dirty="0">
                <a:solidFill>
                  <a:schemeClr val="tx1"/>
                </a:solidFill>
              </a:rPr>
              <a:t>Team Members: Rosario, </a:t>
            </a:r>
            <a:r>
              <a:rPr lang="en-US" dirty="0" err="1">
                <a:solidFill>
                  <a:schemeClr val="tx1"/>
                </a:solidFill>
              </a:rPr>
              <a:t>Smiti</a:t>
            </a:r>
            <a:r>
              <a:rPr lang="en-US" dirty="0">
                <a:solidFill>
                  <a:schemeClr val="tx1"/>
                </a:solidFill>
              </a:rPr>
              <a:t>, </a:t>
            </a:r>
            <a:r>
              <a:rPr lang="en-US" dirty="0" err="1">
                <a:solidFill>
                  <a:schemeClr val="tx1"/>
                </a:solidFill>
              </a:rPr>
              <a:t>Tejas</a:t>
            </a:r>
            <a:r>
              <a:rPr lang="en-US" dirty="0">
                <a:solidFill>
                  <a:schemeClr val="tx1"/>
                </a:solidFill>
              </a:rPr>
              <a:t>, Stephanie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A4D035-B830-442B-A811-8EFB89828AE2}"/>
              </a:ext>
            </a:extLst>
          </p:cNvPr>
          <p:cNvSpPr>
            <a:spLocks noGrp="1"/>
          </p:cNvSpPr>
          <p:nvPr>
            <p:ph type="title"/>
          </p:nvPr>
        </p:nvSpPr>
        <p:spPr>
          <a:xfrm>
            <a:off x="8458200" y="607392"/>
            <a:ext cx="3161963" cy="1645920"/>
          </a:xfrm>
        </p:spPr>
        <p:txBody>
          <a:bodyPr anchor="b">
            <a:normAutofit/>
          </a:bodyPr>
          <a:lstStyle/>
          <a:p>
            <a:r>
              <a:rPr lang="en-US" b="1"/>
              <a:t>Job Board Comparison</a:t>
            </a:r>
            <a:br>
              <a:rPr lang="en-US" dirty="0"/>
            </a:br>
            <a:endParaRPr lang="en-US" dirty="0"/>
          </a:p>
        </p:txBody>
      </p:sp>
      <p:pic>
        <p:nvPicPr>
          <p:cNvPr id="7" name="Picture Placeholder 6">
            <a:extLst>
              <a:ext uri="{FF2B5EF4-FFF2-40B4-BE49-F238E27FC236}">
                <a16:creationId xmlns:a16="http://schemas.microsoft.com/office/drawing/2014/main" id="{E68BC301-5BCE-4B92-B7E8-30F774A0C7A9}"/>
              </a:ext>
            </a:extLst>
          </p:cNvPr>
          <p:cNvPicPr>
            <a:picLocks noGrp="1" noChangeAspect="1"/>
          </p:cNvPicPr>
          <p:nvPr>
            <p:ph idx="1"/>
          </p:nvPr>
        </p:nvPicPr>
        <p:blipFill rotWithShape="1">
          <a:blip r:embed="rId2"/>
          <a:srcRect t="196" b="1661"/>
          <a:stretch/>
        </p:blipFill>
        <p:spPr>
          <a:xfrm>
            <a:off x="685800" y="609600"/>
            <a:ext cx="6858000" cy="5334000"/>
          </a:xfrm>
          <a:prstGeom prst="rect">
            <a:avLst/>
          </a:prstGeom>
          <a:noFill/>
          <a:ln>
            <a:noFill/>
          </a:ln>
        </p:spPr>
      </p:pic>
      <p:sp>
        <p:nvSpPr>
          <p:cNvPr id="12" name="Text Placeholder 3">
            <a:extLst>
              <a:ext uri="{FF2B5EF4-FFF2-40B4-BE49-F238E27FC236}">
                <a16:creationId xmlns:a16="http://schemas.microsoft.com/office/drawing/2014/main" id="{19760259-F5E1-4857-8469-FF1D5E4BB40A}"/>
              </a:ext>
            </a:extLst>
          </p:cNvPr>
          <p:cNvSpPr>
            <a:spLocks noGrp="1"/>
          </p:cNvSpPr>
          <p:nvPr>
            <p:ph type="body" sz="half" idx="2"/>
          </p:nvPr>
        </p:nvSpPr>
        <p:spPr>
          <a:xfrm>
            <a:off x="8458200" y="2336800"/>
            <a:ext cx="3161963" cy="3606800"/>
          </a:xfrm>
        </p:spPr>
        <p:txBody>
          <a:bodyPr/>
          <a:lstStyle/>
          <a:p>
            <a:pPr marL="285750" indent="-285750">
              <a:buFont typeface="Arial" panose="020B0604020202020204" pitchFamily="34" charset="0"/>
              <a:buChar char="•"/>
            </a:pPr>
            <a:r>
              <a:rPr lang="en-US" dirty="0"/>
              <a:t>The indeed job board list more jobs related to Data Scientist roles.  </a:t>
            </a:r>
          </a:p>
        </p:txBody>
      </p:sp>
    </p:spTree>
    <p:extLst>
      <p:ext uri="{BB962C8B-B14F-4D97-AF65-F5344CB8AC3E}">
        <p14:creationId xmlns:p14="http://schemas.microsoft.com/office/powerpoint/2010/main" val="77268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10;&#10;Description automatically generated">
            <a:extLst>
              <a:ext uri="{FF2B5EF4-FFF2-40B4-BE49-F238E27FC236}">
                <a16:creationId xmlns:a16="http://schemas.microsoft.com/office/drawing/2014/main" id="{81A764C2-F3D7-4E84-B787-94A33A77AE3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474785" y="2082165"/>
            <a:ext cx="7450015" cy="2693669"/>
          </a:xfrm>
          <a:noFill/>
        </p:spPr>
      </p:pic>
      <p:sp>
        <p:nvSpPr>
          <p:cNvPr id="2" name="Title 1">
            <a:extLst>
              <a:ext uri="{FF2B5EF4-FFF2-40B4-BE49-F238E27FC236}">
                <a16:creationId xmlns:a16="http://schemas.microsoft.com/office/drawing/2014/main" id="{94D84260-B54A-46FE-B056-4234ED1A2BCB}"/>
              </a:ext>
            </a:extLst>
          </p:cNvPr>
          <p:cNvSpPr>
            <a:spLocks noGrp="1"/>
          </p:cNvSpPr>
          <p:nvPr>
            <p:ph type="title"/>
          </p:nvPr>
        </p:nvSpPr>
        <p:spPr>
          <a:xfrm>
            <a:off x="8477250" y="603504"/>
            <a:ext cx="3144774" cy="1645920"/>
          </a:xfrm>
        </p:spPr>
        <p:txBody>
          <a:bodyPr anchor="b">
            <a:normAutofit/>
          </a:bodyPr>
          <a:lstStyle/>
          <a:p>
            <a:r>
              <a:rPr lang="en-US" b="1" dirty="0"/>
              <a:t>Salary Range by job type</a:t>
            </a:r>
          </a:p>
        </p:txBody>
      </p:sp>
      <p:sp>
        <p:nvSpPr>
          <p:cNvPr id="11" name="Text Placeholder 3">
            <a:extLst>
              <a:ext uri="{FF2B5EF4-FFF2-40B4-BE49-F238E27FC236}">
                <a16:creationId xmlns:a16="http://schemas.microsoft.com/office/drawing/2014/main" id="{211FAE5B-B6EC-4B2D-9870-A559421526FB}"/>
              </a:ext>
            </a:extLst>
          </p:cNvPr>
          <p:cNvSpPr>
            <a:spLocks noGrp="1"/>
          </p:cNvSpPr>
          <p:nvPr>
            <p:ph type="body" sz="half" idx="2"/>
          </p:nvPr>
        </p:nvSpPr>
        <p:spPr>
          <a:xfrm>
            <a:off x="8477250" y="2386584"/>
            <a:ext cx="3144774" cy="3511296"/>
          </a:xfrm>
        </p:spPr>
        <p:txBody>
          <a:bodyPr/>
          <a:lstStyle/>
          <a:p>
            <a:pPr marL="285750" indent="-285750">
              <a:buFont typeface="Arial" panose="020B0604020202020204" pitchFamily="34" charset="0"/>
              <a:buChar char="•"/>
            </a:pPr>
            <a:r>
              <a:rPr lang="en-US" dirty="0"/>
              <a:t>Data Scientist is the highest paying role among the data professionals</a:t>
            </a:r>
          </a:p>
          <a:p>
            <a:endParaRPr lang="en-US" dirty="0"/>
          </a:p>
        </p:txBody>
      </p:sp>
    </p:spTree>
    <p:extLst>
      <p:ext uri="{BB962C8B-B14F-4D97-AF65-F5344CB8AC3E}">
        <p14:creationId xmlns:p14="http://schemas.microsoft.com/office/powerpoint/2010/main" val="405883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logo&#10;&#10;Description automatically generated">
            <a:extLst>
              <a:ext uri="{FF2B5EF4-FFF2-40B4-BE49-F238E27FC236}">
                <a16:creationId xmlns:a16="http://schemas.microsoft.com/office/drawing/2014/main" id="{45AFD412-D4CD-4636-A29E-ED2CC48FD1B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492369" y="2082165"/>
            <a:ext cx="7432430" cy="2693669"/>
          </a:xfrm>
          <a:noFill/>
        </p:spPr>
      </p:pic>
      <p:sp>
        <p:nvSpPr>
          <p:cNvPr id="2" name="Title 1">
            <a:extLst>
              <a:ext uri="{FF2B5EF4-FFF2-40B4-BE49-F238E27FC236}">
                <a16:creationId xmlns:a16="http://schemas.microsoft.com/office/drawing/2014/main" id="{2F93DCF1-5909-4443-9E3B-F4BC163B9EA4}"/>
              </a:ext>
            </a:extLst>
          </p:cNvPr>
          <p:cNvSpPr>
            <a:spLocks noGrp="1"/>
          </p:cNvSpPr>
          <p:nvPr>
            <p:ph type="title"/>
          </p:nvPr>
        </p:nvSpPr>
        <p:spPr>
          <a:xfrm>
            <a:off x="8477250" y="603504"/>
            <a:ext cx="3144774" cy="1645920"/>
          </a:xfrm>
        </p:spPr>
        <p:txBody>
          <a:bodyPr anchor="b">
            <a:normAutofit/>
          </a:bodyPr>
          <a:lstStyle/>
          <a:p>
            <a:r>
              <a:rPr lang="en-US" b="1" dirty="0"/>
              <a:t>Salary range by location</a:t>
            </a:r>
            <a:br>
              <a:rPr lang="en-US" dirty="0"/>
            </a:br>
            <a:endParaRPr lang="en-US" dirty="0"/>
          </a:p>
        </p:txBody>
      </p:sp>
      <p:sp>
        <p:nvSpPr>
          <p:cNvPr id="11" name="Text Placeholder 3">
            <a:extLst>
              <a:ext uri="{FF2B5EF4-FFF2-40B4-BE49-F238E27FC236}">
                <a16:creationId xmlns:a16="http://schemas.microsoft.com/office/drawing/2014/main" id="{FEAEB246-31D7-4D32-B83E-CAC1A4AC6F78}"/>
              </a:ext>
            </a:extLst>
          </p:cNvPr>
          <p:cNvSpPr>
            <a:spLocks noGrp="1"/>
          </p:cNvSpPr>
          <p:nvPr>
            <p:ph type="body" sz="half" idx="2"/>
          </p:nvPr>
        </p:nvSpPr>
        <p:spPr>
          <a:xfrm>
            <a:off x="8477250" y="2386584"/>
            <a:ext cx="3144774" cy="3511296"/>
          </a:xfrm>
        </p:spPr>
        <p:txBody>
          <a:bodyPr>
            <a:normAutofit/>
          </a:bodyPr>
          <a:lstStyle/>
          <a:p>
            <a:pPr marL="285750" indent="-285750">
              <a:buFont typeface="Arial" panose="020B0604020202020204" pitchFamily="34" charset="0"/>
              <a:buChar char="•"/>
            </a:pPr>
            <a:r>
              <a:rPr lang="en-US" dirty="0"/>
              <a:t>From the previous slide we can see that California hires more Data professionals. However, the highest paying state is New York. </a:t>
            </a:r>
          </a:p>
        </p:txBody>
      </p:sp>
    </p:spTree>
    <p:extLst>
      <p:ext uri="{BB962C8B-B14F-4D97-AF65-F5344CB8AC3E}">
        <p14:creationId xmlns:p14="http://schemas.microsoft.com/office/powerpoint/2010/main" val="152657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AA8CF4-914D-4E12-A4FC-1736F880EB2C}"/>
              </a:ext>
            </a:extLst>
          </p:cNvPr>
          <p:cNvSpPr>
            <a:spLocks noGrp="1"/>
          </p:cNvSpPr>
          <p:nvPr>
            <p:ph type="title"/>
          </p:nvPr>
        </p:nvSpPr>
        <p:spPr>
          <a:xfrm>
            <a:off x="8458200" y="607392"/>
            <a:ext cx="3161963" cy="1645920"/>
          </a:xfrm>
        </p:spPr>
        <p:txBody>
          <a:bodyPr anchor="b">
            <a:normAutofit/>
          </a:bodyPr>
          <a:lstStyle/>
          <a:p>
            <a:pPr>
              <a:lnSpc>
                <a:spcPct val="90000"/>
              </a:lnSpc>
            </a:pPr>
            <a:r>
              <a:rPr lang="en-US" sz="2400" b="1" dirty="0"/>
              <a:t>Skills in Data Science field</a:t>
            </a:r>
            <a:br>
              <a:rPr lang="en-US" sz="2800" dirty="0"/>
            </a:br>
            <a:br>
              <a:rPr lang="en-US" sz="2700" dirty="0"/>
            </a:br>
            <a:endParaRPr lang="en-US" sz="2700" dirty="0"/>
          </a:p>
        </p:txBody>
      </p:sp>
      <p:pic>
        <p:nvPicPr>
          <p:cNvPr id="7" name="Picture 6" descr="A picture containing umbrella&#10;&#10;Description automatically generated">
            <a:extLst>
              <a:ext uri="{FF2B5EF4-FFF2-40B4-BE49-F238E27FC236}">
                <a16:creationId xmlns:a16="http://schemas.microsoft.com/office/drawing/2014/main" id="{56CFDB69-C2E0-4741-B7E7-1FD7C7C5985C}"/>
              </a:ext>
            </a:extLst>
          </p:cNvPr>
          <p:cNvPicPr>
            <a:picLocks noChangeAspect="1"/>
          </p:cNvPicPr>
          <p:nvPr/>
        </p:nvPicPr>
        <p:blipFill rotWithShape="1">
          <a:blip r:embed="rId2"/>
          <a:srcRect l="5985" t="2924" r="238" b="678"/>
          <a:stretch/>
        </p:blipFill>
        <p:spPr>
          <a:xfrm>
            <a:off x="1132633" y="609600"/>
            <a:ext cx="5964333" cy="5334000"/>
          </a:xfrm>
          <a:prstGeom prst="rect">
            <a:avLst/>
          </a:prstGeom>
          <a:noFill/>
        </p:spPr>
      </p:pic>
      <p:sp>
        <p:nvSpPr>
          <p:cNvPr id="4" name="Text Placeholder 3">
            <a:extLst>
              <a:ext uri="{FF2B5EF4-FFF2-40B4-BE49-F238E27FC236}">
                <a16:creationId xmlns:a16="http://schemas.microsoft.com/office/drawing/2014/main" id="{7D9AFA1F-47DF-4AA6-B038-2B99B9375042}"/>
              </a:ext>
            </a:extLst>
          </p:cNvPr>
          <p:cNvSpPr>
            <a:spLocks noGrp="1"/>
          </p:cNvSpPr>
          <p:nvPr>
            <p:ph type="body" sz="half" idx="2"/>
          </p:nvPr>
        </p:nvSpPr>
        <p:spPr>
          <a:xfrm>
            <a:off x="8458200" y="2336800"/>
            <a:ext cx="3161963" cy="3606800"/>
          </a:xfrm>
        </p:spPr>
        <p:txBody>
          <a:bodyPr>
            <a:normAutofit/>
          </a:bodyPr>
          <a:lstStyle/>
          <a:p>
            <a:r>
              <a:rPr lang="en-US" dirty="0"/>
              <a:t>On Demand Skills in the Data Science fields are </a:t>
            </a:r>
          </a:p>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SQL</a:t>
            </a:r>
          </a:p>
          <a:p>
            <a:pPr marL="285750" indent="-285750">
              <a:buFont typeface="Arial" panose="020B0604020202020204" pitchFamily="34" charset="0"/>
              <a:buChar char="•"/>
            </a:pPr>
            <a:r>
              <a:rPr lang="en-US" dirty="0"/>
              <a:t>R</a:t>
            </a:r>
          </a:p>
          <a:p>
            <a:pPr marL="285750" indent="-285750">
              <a:buFont typeface="Arial" panose="020B0604020202020204" pitchFamily="34" charset="0"/>
              <a:buChar char="•"/>
            </a:pPr>
            <a:r>
              <a:rPr lang="en-US" dirty="0"/>
              <a:t>Machine Learning</a:t>
            </a:r>
          </a:p>
          <a:p>
            <a:r>
              <a:rPr lang="en-US" dirty="0"/>
              <a:t>Almost 75% of job listings request the above skills.</a:t>
            </a:r>
          </a:p>
        </p:txBody>
      </p:sp>
    </p:spTree>
    <p:extLst>
      <p:ext uri="{BB962C8B-B14F-4D97-AF65-F5344CB8AC3E}">
        <p14:creationId xmlns:p14="http://schemas.microsoft.com/office/powerpoint/2010/main" val="71281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35BB-B32B-4770-98DB-A853046855BE}"/>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7EABE95B-C96C-459B-A31B-F9F92002A51A}"/>
              </a:ext>
            </a:extLst>
          </p:cNvPr>
          <p:cNvSpPr>
            <a:spLocks noGrp="1"/>
          </p:cNvSpPr>
          <p:nvPr>
            <p:ph sz="half" idx="1"/>
          </p:nvPr>
        </p:nvSpPr>
        <p:spPr>
          <a:xfrm>
            <a:off x="1066799" y="2103120"/>
            <a:ext cx="8622323" cy="3787726"/>
          </a:xfrm>
        </p:spPr>
        <p:txBody>
          <a:bodyPr/>
          <a:lstStyle/>
          <a:p>
            <a:pPr>
              <a:lnSpc>
                <a:spcPct val="200000"/>
              </a:lnSpc>
            </a:pPr>
            <a:r>
              <a:rPr lang="en-US" dirty="0"/>
              <a:t>The Data Science field is a growing field.</a:t>
            </a:r>
          </a:p>
          <a:p>
            <a:pPr>
              <a:lnSpc>
                <a:spcPct val="200000"/>
              </a:lnSpc>
            </a:pPr>
            <a:r>
              <a:rPr lang="en-US" dirty="0"/>
              <a:t> The most sought after skills we will acquire by the end of this bootcamp.</a:t>
            </a:r>
          </a:p>
          <a:p>
            <a:pPr>
              <a:lnSpc>
                <a:spcPct val="200000"/>
              </a:lnSpc>
            </a:pPr>
            <a:r>
              <a:rPr lang="en-US" dirty="0"/>
              <a:t>From the data we can see that we all are on the right track. </a:t>
            </a:r>
          </a:p>
        </p:txBody>
      </p:sp>
    </p:spTree>
    <p:extLst>
      <p:ext uri="{BB962C8B-B14F-4D97-AF65-F5344CB8AC3E}">
        <p14:creationId xmlns:p14="http://schemas.microsoft.com/office/powerpoint/2010/main" val="385841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rawing of a cartoon character&#10;&#10;Description automatically generated">
            <a:extLst>
              <a:ext uri="{FF2B5EF4-FFF2-40B4-BE49-F238E27FC236}">
                <a16:creationId xmlns:a16="http://schemas.microsoft.com/office/drawing/2014/main" id="{8C7D939B-3DC4-4D95-AFFC-9B3E366ECA3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90924" y="1762124"/>
            <a:ext cx="4731774" cy="3667125"/>
          </a:xfrm>
        </p:spPr>
      </p:pic>
    </p:spTree>
    <p:extLst>
      <p:ext uri="{BB962C8B-B14F-4D97-AF65-F5344CB8AC3E}">
        <p14:creationId xmlns:p14="http://schemas.microsoft.com/office/powerpoint/2010/main" val="109882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F114-F74B-4BD0-BD52-A548F43382BB}"/>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038EE286-033D-4AB4-91CA-C52FB7A9672C}"/>
              </a:ext>
            </a:extLst>
          </p:cNvPr>
          <p:cNvSpPr>
            <a:spLocks noGrp="1"/>
          </p:cNvSpPr>
          <p:nvPr>
            <p:ph idx="1"/>
          </p:nvPr>
        </p:nvSpPr>
        <p:spPr/>
        <p:txBody>
          <a:bodyPr/>
          <a:lstStyle/>
          <a:p>
            <a:r>
              <a:rPr lang="en-US" sz="2400" dirty="0"/>
              <a:t>With the increase in data and data science skills in the job market, this project aims to look at the data from various job boards and build visualizations on how the job market has changed over the last year and where data science skills stand in the job market.</a:t>
            </a:r>
          </a:p>
          <a:p>
            <a:endParaRPr lang="en-US" dirty="0"/>
          </a:p>
        </p:txBody>
      </p:sp>
    </p:spTree>
    <p:extLst>
      <p:ext uri="{BB962C8B-B14F-4D97-AF65-F5344CB8AC3E}">
        <p14:creationId xmlns:p14="http://schemas.microsoft.com/office/powerpoint/2010/main" val="240057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Research Points</a:t>
            </a:r>
          </a:p>
        </p:txBody>
      </p:sp>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039579738"/>
              </p:ext>
            </p:extLst>
          </p:nvPr>
        </p:nvGraphicFramePr>
        <p:xfrm>
          <a:off x="806116" y="1808922"/>
          <a:ext cx="10319084" cy="4146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5152-2EB5-4732-A842-AE1279C5100D}"/>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C8F135C0-8267-4190-A237-542777AA6805}"/>
              </a:ext>
            </a:extLst>
          </p:cNvPr>
          <p:cNvSpPr>
            <a:spLocks noGrp="1"/>
          </p:cNvSpPr>
          <p:nvPr>
            <p:ph idx="1"/>
          </p:nvPr>
        </p:nvSpPr>
        <p:spPr/>
        <p:txBody>
          <a:bodyPr/>
          <a:lstStyle/>
          <a:p>
            <a:pPr>
              <a:lnSpc>
                <a:spcPct val="200000"/>
              </a:lnSpc>
            </a:pPr>
            <a:r>
              <a:rPr lang="en-US" sz="2000" dirty="0"/>
              <a:t>We used Kaggle and </a:t>
            </a:r>
            <a:r>
              <a:rPr lang="en-US" sz="2000" dirty="0" err="1"/>
              <a:t>JobsPikrApi</a:t>
            </a:r>
            <a:r>
              <a:rPr lang="en-US" sz="2000" dirty="0"/>
              <a:t> for our dataset. </a:t>
            </a:r>
          </a:p>
          <a:p>
            <a:pPr>
              <a:lnSpc>
                <a:spcPct val="200000"/>
              </a:lnSpc>
            </a:pPr>
            <a:r>
              <a:rPr lang="en-US" sz="2000" dirty="0"/>
              <a:t>During our data exploration process we realized that there were limitations. </a:t>
            </a:r>
          </a:p>
          <a:p>
            <a:pPr>
              <a:lnSpc>
                <a:spcPct val="200000"/>
              </a:lnSpc>
            </a:pPr>
            <a:r>
              <a:rPr lang="en-US" sz="2000" dirty="0"/>
              <a:t>We used google maps to plot heat maps. </a:t>
            </a:r>
          </a:p>
          <a:p>
            <a:pPr marL="0" indent="0">
              <a:buNone/>
            </a:pPr>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57048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A221-89D6-4AE5-AA21-FBAA8E45EA11}"/>
              </a:ext>
            </a:extLst>
          </p:cNvPr>
          <p:cNvSpPr>
            <a:spLocks noGrp="1"/>
          </p:cNvSpPr>
          <p:nvPr>
            <p:ph type="title"/>
          </p:nvPr>
        </p:nvSpPr>
        <p:spPr/>
        <p:txBody>
          <a:bodyPr>
            <a:normAutofit/>
          </a:bodyPr>
          <a:lstStyle/>
          <a:p>
            <a:r>
              <a:rPr lang="en-US" dirty="0"/>
              <a:t>Data Cleanup and Analysis</a:t>
            </a:r>
          </a:p>
        </p:txBody>
      </p:sp>
      <p:sp>
        <p:nvSpPr>
          <p:cNvPr id="3" name="Content Placeholder 2">
            <a:extLst>
              <a:ext uri="{FF2B5EF4-FFF2-40B4-BE49-F238E27FC236}">
                <a16:creationId xmlns:a16="http://schemas.microsoft.com/office/drawing/2014/main" id="{D9C40858-D82A-4434-BB3C-AFF7ABD00AA1}"/>
              </a:ext>
            </a:extLst>
          </p:cNvPr>
          <p:cNvSpPr>
            <a:spLocks noGrp="1"/>
          </p:cNvSpPr>
          <p:nvPr>
            <p:ph idx="1"/>
          </p:nvPr>
        </p:nvSpPr>
        <p:spPr/>
        <p:txBody>
          <a:bodyPr/>
          <a:lstStyle/>
          <a:p>
            <a:r>
              <a:rPr lang="en-US" dirty="0"/>
              <a:t>We will present </a:t>
            </a:r>
            <a:r>
              <a:rPr lang="en-US" dirty="0" err="1"/>
              <a:t>Jupyter</a:t>
            </a:r>
            <a:r>
              <a:rPr lang="en-US" dirty="0"/>
              <a:t> Notebook </a:t>
            </a:r>
          </a:p>
        </p:txBody>
      </p:sp>
    </p:spTree>
    <p:extLst>
      <p:ext uri="{BB962C8B-B14F-4D97-AF65-F5344CB8AC3E}">
        <p14:creationId xmlns:p14="http://schemas.microsoft.com/office/powerpoint/2010/main" val="293007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1744-8F99-4278-A089-C71F66711A5D}"/>
              </a:ext>
            </a:extLst>
          </p:cNvPr>
          <p:cNvSpPr>
            <a:spLocks noGrp="1"/>
          </p:cNvSpPr>
          <p:nvPr>
            <p:ph type="title"/>
          </p:nvPr>
        </p:nvSpPr>
        <p:spPr>
          <a:xfrm>
            <a:off x="8458200" y="607392"/>
            <a:ext cx="3161963" cy="1645920"/>
          </a:xfrm>
        </p:spPr>
        <p:txBody>
          <a:bodyPr anchor="b">
            <a:normAutofit/>
          </a:bodyPr>
          <a:lstStyle/>
          <a:p>
            <a:pPr>
              <a:lnSpc>
                <a:spcPct val="90000"/>
              </a:lnSpc>
            </a:pPr>
            <a:r>
              <a:rPr lang="en-US" sz="2200" b="1" dirty="0"/>
              <a:t>How has the demand in Data Science jobs changed in a span of 1 year?</a:t>
            </a:r>
          </a:p>
        </p:txBody>
      </p:sp>
      <p:pic>
        <p:nvPicPr>
          <p:cNvPr id="6" name="Content Placeholder 5">
            <a:extLst>
              <a:ext uri="{FF2B5EF4-FFF2-40B4-BE49-F238E27FC236}">
                <a16:creationId xmlns:a16="http://schemas.microsoft.com/office/drawing/2014/main" id="{702AF48F-D68E-45B6-B30B-0809A5031485}"/>
              </a:ext>
            </a:extLst>
          </p:cNvPr>
          <p:cNvPicPr>
            <a:picLocks noGrp="1" noChangeAspect="1"/>
          </p:cNvPicPr>
          <p:nvPr>
            <p:ph idx="1"/>
          </p:nvPr>
        </p:nvPicPr>
        <p:blipFill>
          <a:blip r:embed="rId2"/>
          <a:stretch>
            <a:fillRect/>
          </a:stretch>
        </p:blipFill>
        <p:spPr>
          <a:xfrm>
            <a:off x="1192060" y="609600"/>
            <a:ext cx="5845480" cy="5334000"/>
          </a:xfrm>
          <a:prstGeom prst="rect">
            <a:avLst/>
          </a:prstGeom>
          <a:noFill/>
        </p:spPr>
      </p:pic>
      <p:sp>
        <p:nvSpPr>
          <p:cNvPr id="4" name="Text Placeholder 3">
            <a:extLst>
              <a:ext uri="{FF2B5EF4-FFF2-40B4-BE49-F238E27FC236}">
                <a16:creationId xmlns:a16="http://schemas.microsoft.com/office/drawing/2014/main" id="{9C3494AE-D017-4D6B-A1C5-E5918C8B8220}"/>
              </a:ext>
            </a:extLst>
          </p:cNvPr>
          <p:cNvSpPr>
            <a:spLocks noGrp="1"/>
          </p:cNvSpPr>
          <p:nvPr>
            <p:ph type="body" sz="half" idx="2"/>
          </p:nvPr>
        </p:nvSpPr>
        <p:spPr>
          <a:xfrm>
            <a:off x="8458200" y="2336800"/>
            <a:ext cx="3161963" cy="3606800"/>
          </a:xfrm>
        </p:spPr>
        <p:txBody>
          <a:bodyPr>
            <a:normAutofit/>
          </a:bodyPr>
          <a:lstStyle/>
          <a:p>
            <a:r>
              <a:rPr lang="en-US" dirty="0"/>
              <a:t>With the data that we have collected we have seen that the number of jobs has increased. </a:t>
            </a:r>
          </a:p>
          <a:p>
            <a:pPr marL="742950" lvl="1" indent="-285750">
              <a:buFont typeface="Arial" panose="020B0604020202020204" pitchFamily="34" charset="0"/>
              <a:buChar char="•"/>
            </a:pPr>
            <a:r>
              <a:rPr lang="en-US" sz="1800" dirty="0"/>
              <a:t>2019Q2 increased 1.5x than Q1</a:t>
            </a:r>
          </a:p>
          <a:p>
            <a:pPr lvl="1"/>
            <a:endParaRPr lang="en-US" sz="1800" dirty="0"/>
          </a:p>
          <a:p>
            <a:pPr marL="742950" lvl="1" indent="-285750">
              <a:buFont typeface="Arial" panose="020B0604020202020204" pitchFamily="34" charset="0"/>
              <a:buChar char="•"/>
            </a:pPr>
            <a:r>
              <a:rPr lang="en-US" sz="1800" dirty="0"/>
              <a:t>2019Q3 increased 2.7x than Q1</a:t>
            </a:r>
          </a:p>
          <a:p>
            <a:pPr lvl="1"/>
            <a:endParaRPr lang="en-US" sz="1800" dirty="0"/>
          </a:p>
        </p:txBody>
      </p:sp>
    </p:spTree>
    <p:extLst>
      <p:ext uri="{BB962C8B-B14F-4D97-AF65-F5344CB8AC3E}">
        <p14:creationId xmlns:p14="http://schemas.microsoft.com/office/powerpoint/2010/main" val="3615816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1744-8F99-4278-A089-C71F66711A5D}"/>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b="1" i="0" kern="1200" cap="none" spc="0" baseline="0" dirty="0">
                <a:effectLst/>
                <a:latin typeface="+mj-lt"/>
                <a:ea typeface="+mn-ea"/>
                <a:cs typeface="+mn-cs"/>
              </a:rPr>
              <a:t>Job concentration in the US</a:t>
            </a:r>
          </a:p>
        </p:txBody>
      </p:sp>
      <p:sp>
        <p:nvSpPr>
          <p:cNvPr id="17" name="TextBox 16">
            <a:extLst>
              <a:ext uri="{FF2B5EF4-FFF2-40B4-BE49-F238E27FC236}">
                <a16:creationId xmlns:a16="http://schemas.microsoft.com/office/drawing/2014/main" id="{50A978E3-1F83-4732-A20D-88FB22797C64}"/>
              </a:ext>
            </a:extLst>
          </p:cNvPr>
          <p:cNvSpPr txBox="1"/>
          <p:nvPr/>
        </p:nvSpPr>
        <p:spPr>
          <a:xfrm>
            <a:off x="8016240" y="2103120"/>
            <a:ext cx="3108960" cy="3749040"/>
          </a:xfrm>
        </p:spPr>
        <p:txBody>
          <a:bodyPr vert="horz" lIns="91440" tIns="45720" rIns="91440" bIns="45720" rtlCol="0">
            <a:normAutofit/>
          </a:bodyPr>
          <a:lstStyle/>
          <a:p>
            <a:pPr indent="-182880">
              <a:spcAft>
                <a:spcPts val="600"/>
              </a:spcAft>
              <a:buClr>
                <a:schemeClr val="tx1">
                  <a:lumMod val="85000"/>
                  <a:lumOff val="15000"/>
                </a:schemeClr>
              </a:buClr>
              <a:buFont typeface="Garamond" pitchFamily="18" charset="0"/>
              <a:buChar char="◦"/>
            </a:pPr>
            <a:r>
              <a:rPr lang="en-US" dirty="0"/>
              <a:t>From this graph we can see that most Data Science jobs are in California doubles in comparison of other States. </a:t>
            </a:r>
            <a:br>
              <a:rPr lang="en-US" dirty="0"/>
            </a:br>
            <a:endParaRPr lang="en-US" dirty="0"/>
          </a:p>
        </p:txBody>
      </p:sp>
      <p:sp>
        <p:nvSpPr>
          <p:cNvPr id="10" name="TextBox 9">
            <a:extLst>
              <a:ext uri="{FF2B5EF4-FFF2-40B4-BE49-F238E27FC236}">
                <a16:creationId xmlns:a16="http://schemas.microsoft.com/office/drawing/2014/main" id="{7EF8393A-2E13-46A3-A957-4EC3F8CBFC10}"/>
              </a:ext>
            </a:extLst>
          </p:cNvPr>
          <p:cNvSpPr txBox="1"/>
          <p:nvPr/>
        </p:nvSpPr>
        <p:spPr>
          <a:xfrm>
            <a:off x="963433" y="2005034"/>
            <a:ext cx="3735788" cy="1533296"/>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9781C580-0034-42D5-A99B-95B3CE18873D}"/>
              </a:ext>
            </a:extLst>
          </p:cNvPr>
          <p:cNvPicPr>
            <a:picLocks noChangeAspect="1"/>
          </p:cNvPicPr>
          <p:nvPr/>
        </p:nvPicPr>
        <p:blipFill>
          <a:blip r:embed="rId2"/>
          <a:stretch>
            <a:fillRect/>
          </a:stretch>
        </p:blipFill>
        <p:spPr>
          <a:xfrm>
            <a:off x="547507" y="2220605"/>
            <a:ext cx="7468733" cy="2399020"/>
          </a:xfrm>
          <a:prstGeom prst="rect">
            <a:avLst/>
          </a:prstGeom>
        </p:spPr>
      </p:pic>
    </p:spTree>
    <p:extLst>
      <p:ext uri="{BB962C8B-B14F-4D97-AF65-F5344CB8AC3E}">
        <p14:creationId xmlns:p14="http://schemas.microsoft.com/office/powerpoint/2010/main" val="136099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1744-8F99-4278-A089-C71F66711A5D}"/>
              </a:ext>
            </a:extLst>
          </p:cNvPr>
          <p:cNvSpPr>
            <a:spLocks noGrp="1"/>
          </p:cNvSpPr>
          <p:nvPr>
            <p:ph type="title"/>
          </p:nvPr>
        </p:nvSpPr>
        <p:spPr>
          <a:xfrm>
            <a:off x="1066800" y="642594"/>
            <a:ext cx="10058400" cy="1371600"/>
          </a:xfrm>
        </p:spPr>
        <p:txBody>
          <a:bodyPr anchor="ctr">
            <a:normAutofit/>
          </a:bodyPr>
          <a:lstStyle/>
          <a:p>
            <a:r>
              <a:rPr lang="en-US" b="1" dirty="0"/>
              <a:t>Job concentration in the US Pt 2</a:t>
            </a:r>
          </a:p>
        </p:txBody>
      </p:sp>
      <p:pic>
        <p:nvPicPr>
          <p:cNvPr id="18" name="Picture Placeholder 17" descr="A picture containing text, map&#10;&#10;Description automatically generated">
            <a:extLst>
              <a:ext uri="{FF2B5EF4-FFF2-40B4-BE49-F238E27FC236}">
                <a16:creationId xmlns:a16="http://schemas.microsoft.com/office/drawing/2014/main" id="{6238E4DE-90D8-43C1-948C-0FE91AB33A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54" b="1554"/>
          <a:stretch/>
        </p:blipFill>
        <p:spPr>
          <a:xfrm>
            <a:off x="860066" y="2111071"/>
            <a:ext cx="10058400" cy="3849624"/>
          </a:xfrm>
          <a:noFill/>
        </p:spPr>
      </p:pic>
    </p:spTree>
    <p:extLst>
      <p:ext uri="{BB962C8B-B14F-4D97-AF65-F5344CB8AC3E}">
        <p14:creationId xmlns:p14="http://schemas.microsoft.com/office/powerpoint/2010/main" val="339937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26E6936-1D7D-4F95-8B99-555E9B6B4314}"/>
              </a:ext>
            </a:extLst>
          </p:cNvPr>
          <p:cNvSpPr>
            <a:spLocks noGrp="1"/>
          </p:cNvSpPr>
          <p:nvPr>
            <p:ph type="title"/>
          </p:nvPr>
        </p:nvSpPr>
        <p:spPr>
          <a:xfrm>
            <a:off x="8458200" y="607392"/>
            <a:ext cx="3161963" cy="1645920"/>
          </a:xfrm>
        </p:spPr>
        <p:txBody>
          <a:bodyPr>
            <a:normAutofit/>
          </a:bodyPr>
          <a:lstStyle/>
          <a:p>
            <a:r>
              <a:rPr lang="en-US" sz="2400" b="1" dirty="0"/>
              <a:t>Breakdown of Data Science job roles</a:t>
            </a:r>
            <a:br>
              <a:rPr lang="en-US" sz="2000" dirty="0"/>
            </a:br>
            <a:endParaRPr lang="en-US" sz="2000" dirty="0"/>
          </a:p>
        </p:txBody>
      </p:sp>
      <p:pic>
        <p:nvPicPr>
          <p:cNvPr id="6" name="Picture Placeholder 5" descr="A picture containing device&#10;&#10;Description automatically generated">
            <a:extLst>
              <a:ext uri="{FF2B5EF4-FFF2-40B4-BE49-F238E27FC236}">
                <a16:creationId xmlns:a16="http://schemas.microsoft.com/office/drawing/2014/main" id="{AA8B61DB-E425-4D7F-80E1-3E70F1764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953" y="417053"/>
            <a:ext cx="4029599" cy="2941607"/>
          </a:xfrm>
          <a:noFill/>
        </p:spPr>
      </p:pic>
      <p:sp>
        <p:nvSpPr>
          <p:cNvPr id="13" name="Text Placeholder 3">
            <a:extLst>
              <a:ext uri="{FF2B5EF4-FFF2-40B4-BE49-F238E27FC236}">
                <a16:creationId xmlns:a16="http://schemas.microsoft.com/office/drawing/2014/main" id="{56C08767-C76D-46EF-BA40-EEDD85D7B0BE}"/>
              </a:ext>
            </a:extLst>
          </p:cNvPr>
          <p:cNvSpPr>
            <a:spLocks noGrp="1"/>
          </p:cNvSpPr>
          <p:nvPr>
            <p:ph type="body" sz="half" idx="2"/>
          </p:nvPr>
        </p:nvSpPr>
        <p:spPr>
          <a:xfrm>
            <a:off x="8458200" y="2336800"/>
            <a:ext cx="3161963" cy="3606800"/>
          </a:xfrm>
        </p:spPr>
        <p:txBody>
          <a:bodyPr/>
          <a:lstStyle/>
          <a:p>
            <a:pPr marL="285750" indent="-285750">
              <a:buFont typeface="Arial" panose="020B0604020202020204" pitchFamily="34" charset="0"/>
              <a:buChar char="•"/>
            </a:pPr>
            <a:r>
              <a:rPr lang="en-US" dirty="0"/>
              <a:t>There are more Full Time jobs than contract jobs posted </a:t>
            </a:r>
          </a:p>
        </p:txBody>
      </p:sp>
      <p:pic>
        <p:nvPicPr>
          <p:cNvPr id="7" name="Picture 6">
            <a:extLst>
              <a:ext uri="{FF2B5EF4-FFF2-40B4-BE49-F238E27FC236}">
                <a16:creationId xmlns:a16="http://schemas.microsoft.com/office/drawing/2014/main" id="{64ACED8F-7955-4156-B53A-9B9525D9123A}"/>
              </a:ext>
            </a:extLst>
          </p:cNvPr>
          <p:cNvPicPr>
            <a:picLocks noChangeAspect="1"/>
          </p:cNvPicPr>
          <p:nvPr/>
        </p:nvPicPr>
        <p:blipFill>
          <a:blip r:embed="rId3"/>
          <a:stretch>
            <a:fillRect/>
          </a:stretch>
        </p:blipFill>
        <p:spPr>
          <a:xfrm>
            <a:off x="1343075" y="3499340"/>
            <a:ext cx="5425357" cy="2880473"/>
          </a:xfrm>
          <a:prstGeom prst="rect">
            <a:avLst/>
          </a:prstGeom>
        </p:spPr>
      </p:pic>
    </p:spTree>
    <p:extLst>
      <p:ext uri="{BB962C8B-B14F-4D97-AF65-F5344CB8AC3E}">
        <p14:creationId xmlns:p14="http://schemas.microsoft.com/office/powerpoint/2010/main" val="807070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Garamond</vt:lpstr>
      <vt:lpstr>SavonVTI</vt:lpstr>
      <vt:lpstr>Data Science – A deep dive </vt:lpstr>
      <vt:lpstr>Project Overview</vt:lpstr>
      <vt:lpstr>Research Points</vt:lpstr>
      <vt:lpstr>Data Exploration</vt:lpstr>
      <vt:lpstr>Data Cleanup and Analysis</vt:lpstr>
      <vt:lpstr>How has the demand in Data Science jobs changed in a span of 1 year?</vt:lpstr>
      <vt:lpstr>Job concentration in the US</vt:lpstr>
      <vt:lpstr>Job concentration in the US Pt 2</vt:lpstr>
      <vt:lpstr>Breakdown of Data Science job roles </vt:lpstr>
      <vt:lpstr>Job Board Comparison </vt:lpstr>
      <vt:lpstr>Salary Range by job type</vt:lpstr>
      <vt:lpstr>Salary range by location </vt:lpstr>
      <vt:lpstr>Skills in Data Science field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2020-03-20T23:12:02Z</dcterms:created>
  <dcterms:modified xsi:type="dcterms:W3CDTF">2020-03-21T00:51:43Z</dcterms:modified>
</cp:coreProperties>
</file>