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0BD"/>
    <a:srgbClr val="FC8D62"/>
    <a:srgbClr val="7A81FF"/>
    <a:srgbClr val="FF7E79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4643"/>
  </p:normalViewPr>
  <p:slideViewPr>
    <p:cSldViewPr snapToGrid="0">
      <p:cViewPr varScale="1">
        <p:scale>
          <a:sx n="151" d="100"/>
          <a:sy n="151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FF5-C066-238B-4850-4056C9567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65C51-F346-FE54-31ED-3426777E2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36E7-18D6-78C8-0081-D4EC3D24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F353-FC8C-E16B-8273-72C09F28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A43A-9194-9918-EAB3-D5A5FA70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77E1-ECD1-2C9B-FBFA-ABB3BD47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8907-84A4-8DF6-77FC-06D1235F7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4E08-A4C2-1354-E149-E3B4D054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42FF-8265-A08D-54AA-C3C0E75D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2B3E-2A36-F28B-CABA-B6294DE0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717F6-89A4-1C7B-DD24-0BAD296AF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2D5D6-3CA9-BCCD-976F-F7504B73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CBD9-C8D4-6761-55BD-C1626661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EC4E-09F8-5783-6D67-9499EA78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2BFE-0DAB-675B-5065-305C02F6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3A8A-EB03-9D24-CA81-1327CD4C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BA7B-7842-5D01-F7DD-64C7C1AF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A18B-6565-DE3E-F69F-5B4F18FD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2636-3744-E903-BF51-BF1A9FD4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AEACC-1B7D-4372-13FB-A696CB61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1EB7-9F74-6B3F-620F-075EB7B5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27A8-6FDA-7EF2-327D-BA9E4CAE0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D16D-FA4A-9BB0-DF5B-650151E2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CF50-2BAE-5B45-4649-DC2B1E62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3883-78C3-A8C3-8B1D-2AA0B48E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E946-7B8D-909E-8DC7-5CCDDB90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E5BD-1D4B-F466-E385-AC41C5D96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B8486-27DF-207D-AD14-E34D38173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9989-6E78-EAB6-DB2B-A1842E4A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97AAB-581D-10EB-9258-3FA67D7F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EE9F-326A-C5BA-156B-E0720370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3C21-D81D-CD2A-65A5-C8FFEDDD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9EF8-E44E-2EE3-C604-5ACA25A4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B1ADD-303C-63BC-2FE0-BFFCE552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01A20-D86D-2617-9234-2AE48E862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9F291-4DA7-840A-90D5-1E756EDC2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B00D8-933C-8773-545B-82AE5BFD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1FE3A-7DD9-F78D-4BC4-F3CDF3E8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674A7-36ED-8BC9-7A9E-3EA6A604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47E5-58E7-1290-4045-654E8CE7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E1C50-CE46-4B08-F392-20E2ECBF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965D3-77D7-4176-B16B-B78EEA27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007F2-67B2-FF6B-AB9D-78933C40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4FE97-DBE3-DB41-4D99-5B8B072E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92B74-F60F-1E5B-BDDC-AB65CBFF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D69BA-BC01-A07A-D380-1F7CF299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29A5-BF11-8787-6DE0-07391B33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76FE-8287-3804-0690-D15080D0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D548F-1305-8422-EA3F-5D7C273C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5CF95-3C21-F0EE-ED73-54425FD3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7632-F7AF-6EBB-4891-C0FB283D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D364D-13DD-304E-82E5-0E67D419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7206-87E9-3045-D882-1E99679B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B1ECD-7928-2684-0BFA-4146ECB87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B84B3-833F-3D63-F96A-91856779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07770-2CF9-E814-17DB-4490FEC8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D6872-3937-C2E1-C128-5784D25C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C9851-2CBE-5D54-2E13-64302D4D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1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96000-5475-F731-5C67-EF81BC8C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8824-501E-8EB3-77B6-27060F4A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9043-EF16-D09C-7AF6-017692BE7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168D-0850-2643-8A97-E82827ABD18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4050-0A91-4FFA-CCD9-D575BE673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0FA7-E7D7-BFE9-F92C-FDD13BE7C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A032-C9BA-2246-9A91-1B259E3CF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E3D18-DBA8-1585-2005-DAFEB93F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1714500"/>
            <a:ext cx="5549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5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5471C0-DB14-6C5E-91F0-0CA737BC2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5" t="9806" r="26544" b="22754"/>
          <a:stretch/>
        </p:blipFill>
        <p:spPr>
          <a:xfrm>
            <a:off x="3004976" y="1858231"/>
            <a:ext cx="3334304" cy="3425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402C0-94F3-B2C1-F19C-2FB5E325826D}"/>
              </a:ext>
            </a:extLst>
          </p:cNvPr>
          <p:cNvSpPr txBox="1"/>
          <p:nvPr/>
        </p:nvSpPr>
        <p:spPr>
          <a:xfrm>
            <a:off x="3753027" y="1574113"/>
            <a:ext cx="17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BC80BD"/>
                </a:solidFill>
              </a:rPr>
              <a:t>Desulfovibrio piger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314F0-0B2A-00CC-FA75-658212D1B2CF}"/>
              </a:ext>
            </a:extLst>
          </p:cNvPr>
          <p:cNvSpPr txBox="1"/>
          <p:nvPr/>
        </p:nvSpPr>
        <p:spPr>
          <a:xfrm>
            <a:off x="5773752" y="2184582"/>
            <a:ext cx="251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C80BD"/>
                </a:solidFill>
              </a:rPr>
              <a:t>uncultured </a:t>
            </a:r>
            <a:r>
              <a:rPr lang="en-US" sz="1600" i="1" dirty="0">
                <a:solidFill>
                  <a:srgbClr val="BC80BD"/>
                </a:solidFill>
              </a:rPr>
              <a:t>Desulfovibrio </a:t>
            </a:r>
            <a:r>
              <a:rPr lang="en-US" sz="1600" dirty="0">
                <a:solidFill>
                  <a:srgbClr val="BC80BD"/>
                </a:solidFill>
              </a:rPr>
              <a:t>sp.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3DA02-6D3E-51F1-E9D6-CFDC9091BD7F}"/>
              </a:ext>
            </a:extLst>
          </p:cNvPr>
          <p:cNvSpPr txBox="1"/>
          <p:nvPr/>
        </p:nvSpPr>
        <p:spPr>
          <a:xfrm>
            <a:off x="6311164" y="3371696"/>
            <a:ext cx="297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BC80BD"/>
                </a:solidFill>
              </a:rPr>
              <a:t>Desulfovibrio desulfuricans </a:t>
            </a:r>
            <a:r>
              <a:rPr lang="en-US" sz="1600" dirty="0">
                <a:solidFill>
                  <a:srgbClr val="BC80BD"/>
                </a:solidFill>
              </a:rPr>
              <a:t>and </a:t>
            </a:r>
            <a:r>
              <a:rPr lang="en-US" sz="1600" i="1" dirty="0">
                <a:solidFill>
                  <a:srgbClr val="BC80BD"/>
                </a:solidFill>
              </a:rPr>
              <a:t>Desulfovibrio simplex </a:t>
            </a:r>
            <a:r>
              <a:rPr lang="en-US" sz="1600" dirty="0">
                <a:solidFill>
                  <a:srgbClr val="BC80BD"/>
                </a:solidFill>
              </a:rPr>
              <a:t>cluster</a:t>
            </a:r>
            <a:endParaRPr lang="en-US" sz="1600" i="1" dirty="0">
              <a:solidFill>
                <a:srgbClr val="BC80B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4FD5A-1EA2-0917-49BB-9AF26419EF39}"/>
              </a:ext>
            </a:extLst>
          </p:cNvPr>
          <p:cNvSpPr txBox="1"/>
          <p:nvPr/>
        </p:nvSpPr>
        <p:spPr>
          <a:xfrm>
            <a:off x="5773752" y="4565405"/>
            <a:ext cx="2357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C8D62"/>
                </a:solidFill>
              </a:rPr>
              <a:t>Gordonibacter pamelaeae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7AFFD-4F55-5F22-2B1C-86E144D236B5}"/>
              </a:ext>
            </a:extLst>
          </p:cNvPr>
          <p:cNvSpPr txBox="1"/>
          <p:nvPr/>
        </p:nvSpPr>
        <p:spPr>
          <a:xfrm>
            <a:off x="901836" y="4558810"/>
            <a:ext cx="2560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C8D62"/>
                </a:solidFill>
              </a:rPr>
              <a:t>Desulfitibacter alkalitolerans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D29F2-9DFA-48AE-7569-ADC557925242}"/>
              </a:ext>
            </a:extLst>
          </p:cNvPr>
          <p:cNvSpPr txBox="1"/>
          <p:nvPr/>
        </p:nvSpPr>
        <p:spPr>
          <a:xfrm>
            <a:off x="1033154" y="3371696"/>
            <a:ext cx="1971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>
                <a:solidFill>
                  <a:srgbClr val="BC80BD"/>
                </a:solidFill>
              </a:rPr>
              <a:t>Desulfovibrio vulgaris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0B602-503E-666E-98EE-624EA5D08B09}"/>
              </a:ext>
            </a:extLst>
          </p:cNvPr>
          <p:cNvSpPr txBox="1"/>
          <p:nvPr/>
        </p:nvSpPr>
        <p:spPr>
          <a:xfrm>
            <a:off x="3343139" y="5230772"/>
            <a:ext cx="2578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C8D62"/>
                </a:solidFill>
              </a:rPr>
              <a:t>uncultured Firmicute</a:t>
            </a:r>
          </a:p>
          <a:p>
            <a:pPr algn="r"/>
            <a:r>
              <a:rPr lang="en-US" sz="1600" dirty="0">
                <a:solidFill>
                  <a:srgbClr val="FC8D62"/>
                </a:solidFill>
              </a:rPr>
              <a:t> from industrial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89D87-18BF-69FA-0084-8B383AF63A09}"/>
              </a:ext>
            </a:extLst>
          </p:cNvPr>
          <p:cNvSpPr txBox="1"/>
          <p:nvPr/>
        </p:nvSpPr>
        <p:spPr>
          <a:xfrm>
            <a:off x="1455682" y="2184582"/>
            <a:ext cx="204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BC80BD"/>
                </a:solidFill>
              </a:rPr>
              <a:t>Bilophila wadsworthia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DCE1B-AF85-3E02-AA8D-FDCBEC107966}"/>
              </a:ext>
            </a:extLst>
          </p:cNvPr>
          <p:cNvSpPr txBox="1"/>
          <p:nvPr/>
        </p:nvSpPr>
        <p:spPr>
          <a:xfrm>
            <a:off x="3925895" y="6246744"/>
            <a:ext cx="1412566" cy="307777"/>
          </a:xfrm>
          <a:prstGeom prst="rect">
            <a:avLst/>
          </a:prstGeom>
          <a:noFill/>
          <a:ln cap="rnd">
            <a:solidFill>
              <a:srgbClr val="FC8D6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12566"/>
                      <a:gd name="connsiteY0" fmla="*/ 0 h 307777"/>
                      <a:gd name="connsiteX1" fmla="*/ 1412566 w 1412566"/>
                      <a:gd name="connsiteY1" fmla="*/ 0 h 307777"/>
                      <a:gd name="connsiteX2" fmla="*/ 1412566 w 1412566"/>
                      <a:gd name="connsiteY2" fmla="*/ 307777 h 307777"/>
                      <a:gd name="connsiteX3" fmla="*/ 0 w 1412566"/>
                      <a:gd name="connsiteY3" fmla="*/ 307777 h 307777"/>
                      <a:gd name="connsiteX4" fmla="*/ 0 w 1412566"/>
                      <a:gd name="connsiteY4" fmla="*/ 0 h 307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2566" h="307777" extrusionOk="0">
                        <a:moveTo>
                          <a:pt x="0" y="0"/>
                        </a:moveTo>
                        <a:cubicBezTo>
                          <a:pt x="147927" y="-41531"/>
                          <a:pt x="898764" y="96277"/>
                          <a:pt x="1412566" y="0"/>
                        </a:cubicBezTo>
                        <a:cubicBezTo>
                          <a:pt x="1420258" y="56473"/>
                          <a:pt x="1430273" y="233743"/>
                          <a:pt x="1412566" y="307777"/>
                        </a:cubicBezTo>
                        <a:cubicBezTo>
                          <a:pt x="1231201" y="376026"/>
                          <a:pt x="430481" y="206258"/>
                          <a:pt x="0" y="307777"/>
                        </a:cubicBezTo>
                        <a:cubicBezTo>
                          <a:pt x="25340" y="200698"/>
                          <a:pt x="-1999" y="433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C8D62"/>
                </a:solidFill>
              </a:rPr>
              <a:t>Firmicutes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6F4C9-BD84-2B58-5280-9D3019CDD17A}"/>
              </a:ext>
            </a:extLst>
          </p:cNvPr>
          <p:cNvSpPr txBox="1"/>
          <p:nvPr/>
        </p:nvSpPr>
        <p:spPr>
          <a:xfrm>
            <a:off x="3789283" y="878121"/>
            <a:ext cx="1685790" cy="307777"/>
          </a:xfrm>
          <a:prstGeom prst="rect">
            <a:avLst/>
          </a:prstGeom>
          <a:noFill/>
          <a:ln>
            <a:solidFill>
              <a:srgbClr val="BC80B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BC80BD"/>
                </a:solidFill>
              </a:rPr>
              <a:t>Desulfovibrionaceae</a:t>
            </a:r>
          </a:p>
        </p:txBody>
      </p:sp>
    </p:spTree>
    <p:extLst>
      <p:ext uri="{BB962C8B-B14F-4D97-AF65-F5344CB8AC3E}">
        <p14:creationId xmlns:p14="http://schemas.microsoft.com/office/powerpoint/2010/main" val="52438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10700-2F79-365B-5D47-3DB8F1B7D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2" t="9856" r="26137" b="20969"/>
          <a:stretch/>
        </p:blipFill>
        <p:spPr>
          <a:xfrm>
            <a:off x="3099436" y="1982647"/>
            <a:ext cx="3242734" cy="3318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402C0-94F3-B2C1-F19C-2FB5E325826D}"/>
              </a:ext>
            </a:extLst>
          </p:cNvPr>
          <p:cNvSpPr txBox="1"/>
          <p:nvPr/>
        </p:nvSpPr>
        <p:spPr>
          <a:xfrm>
            <a:off x="3753027" y="1574113"/>
            <a:ext cx="17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BC80BD"/>
                </a:solidFill>
              </a:rPr>
              <a:t>Desulfovibrio piger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314F0-0B2A-00CC-FA75-658212D1B2CF}"/>
              </a:ext>
            </a:extLst>
          </p:cNvPr>
          <p:cNvSpPr txBox="1"/>
          <p:nvPr/>
        </p:nvSpPr>
        <p:spPr>
          <a:xfrm>
            <a:off x="5773751" y="2184582"/>
            <a:ext cx="304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BC80BD"/>
                </a:solidFill>
              </a:rPr>
              <a:t>uncultured </a:t>
            </a:r>
            <a:r>
              <a:rPr lang="en-US" sz="1600" i="1" dirty="0">
                <a:solidFill>
                  <a:srgbClr val="BC80BD"/>
                </a:solidFill>
              </a:rPr>
              <a:t>Desulfovibrio </a:t>
            </a:r>
            <a:r>
              <a:rPr lang="en-US" sz="1600" dirty="0">
                <a:solidFill>
                  <a:srgbClr val="BC80BD"/>
                </a:solidFill>
              </a:rPr>
              <a:t>sp. </a:t>
            </a:r>
            <a:r>
              <a:rPr lang="en-US" sz="1600" dirty="0">
                <a:solidFill>
                  <a:srgbClr val="BC80BD"/>
                </a:solidFill>
                <a:effectLst/>
              </a:rPr>
              <a:t>ADDR01000049, ACWM01000066</a:t>
            </a:r>
            <a:endParaRPr lang="en-US" sz="1600" dirty="0">
              <a:solidFill>
                <a:srgbClr val="BC80B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3DA02-6D3E-51F1-E9D6-CFDC9091BD7F}"/>
              </a:ext>
            </a:extLst>
          </p:cNvPr>
          <p:cNvSpPr txBox="1"/>
          <p:nvPr/>
        </p:nvSpPr>
        <p:spPr>
          <a:xfrm>
            <a:off x="6311164" y="3371696"/>
            <a:ext cx="2972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BC80BD"/>
                </a:solidFill>
              </a:rPr>
              <a:t>Desulfovibrio desulfuricans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4FD5A-1EA2-0917-49BB-9AF26419EF39}"/>
              </a:ext>
            </a:extLst>
          </p:cNvPr>
          <p:cNvSpPr txBox="1"/>
          <p:nvPr/>
        </p:nvSpPr>
        <p:spPr>
          <a:xfrm>
            <a:off x="5773752" y="4565405"/>
            <a:ext cx="2357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C8D62"/>
                </a:solidFill>
              </a:rPr>
              <a:t>Gordonibacter pamelaeae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7AFFD-4F55-5F22-2B1C-86E144D236B5}"/>
              </a:ext>
            </a:extLst>
          </p:cNvPr>
          <p:cNvSpPr txBox="1"/>
          <p:nvPr/>
        </p:nvSpPr>
        <p:spPr>
          <a:xfrm>
            <a:off x="901836" y="4558810"/>
            <a:ext cx="2560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C8D62"/>
                </a:solidFill>
              </a:rPr>
              <a:t>Desulfitibacter alkalitolerans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D29F2-9DFA-48AE-7569-ADC557925242}"/>
              </a:ext>
            </a:extLst>
          </p:cNvPr>
          <p:cNvSpPr txBox="1"/>
          <p:nvPr/>
        </p:nvSpPr>
        <p:spPr>
          <a:xfrm>
            <a:off x="1033154" y="3371696"/>
            <a:ext cx="1971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>
                <a:solidFill>
                  <a:srgbClr val="BC80BD"/>
                </a:solidFill>
              </a:rPr>
              <a:t>Desulfovibrio vulgaris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0B602-503E-666E-98EE-624EA5D08B09}"/>
              </a:ext>
            </a:extLst>
          </p:cNvPr>
          <p:cNvSpPr txBox="1"/>
          <p:nvPr/>
        </p:nvSpPr>
        <p:spPr>
          <a:xfrm>
            <a:off x="2994433" y="5157852"/>
            <a:ext cx="3452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C8D62"/>
                </a:solidFill>
              </a:rPr>
              <a:t>uncultured Firmicute</a:t>
            </a:r>
          </a:p>
          <a:p>
            <a:pPr algn="r"/>
            <a:r>
              <a:rPr lang="en-US" sz="1600" dirty="0">
                <a:solidFill>
                  <a:srgbClr val="FC8D62"/>
                </a:solidFill>
              </a:rPr>
              <a:t> from industrial environment </a:t>
            </a:r>
            <a:r>
              <a:rPr lang="en-US" sz="1600" dirty="0">
                <a:solidFill>
                  <a:srgbClr val="FC8D62"/>
                </a:solidFill>
                <a:effectLst/>
              </a:rPr>
              <a:t>AY751286</a:t>
            </a:r>
            <a:endParaRPr lang="en-US" sz="1600" dirty="0">
              <a:solidFill>
                <a:srgbClr val="FC8D6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89D87-18BF-69FA-0084-8B383AF63A09}"/>
              </a:ext>
            </a:extLst>
          </p:cNvPr>
          <p:cNvSpPr txBox="1"/>
          <p:nvPr/>
        </p:nvSpPr>
        <p:spPr>
          <a:xfrm>
            <a:off x="1455682" y="2184582"/>
            <a:ext cx="204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BC80BD"/>
                </a:solidFill>
              </a:rPr>
              <a:t>Bilophila wadsworthia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DCE1B-AF85-3E02-AA8D-FDCBEC107966}"/>
              </a:ext>
            </a:extLst>
          </p:cNvPr>
          <p:cNvSpPr txBox="1"/>
          <p:nvPr/>
        </p:nvSpPr>
        <p:spPr>
          <a:xfrm>
            <a:off x="3925895" y="6246744"/>
            <a:ext cx="1412566" cy="307777"/>
          </a:xfrm>
          <a:prstGeom prst="rect">
            <a:avLst/>
          </a:prstGeom>
          <a:noFill/>
          <a:ln cap="rnd">
            <a:solidFill>
              <a:srgbClr val="FC8D6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12566"/>
                      <a:gd name="connsiteY0" fmla="*/ 0 h 307777"/>
                      <a:gd name="connsiteX1" fmla="*/ 1412566 w 1412566"/>
                      <a:gd name="connsiteY1" fmla="*/ 0 h 307777"/>
                      <a:gd name="connsiteX2" fmla="*/ 1412566 w 1412566"/>
                      <a:gd name="connsiteY2" fmla="*/ 307777 h 307777"/>
                      <a:gd name="connsiteX3" fmla="*/ 0 w 1412566"/>
                      <a:gd name="connsiteY3" fmla="*/ 307777 h 307777"/>
                      <a:gd name="connsiteX4" fmla="*/ 0 w 1412566"/>
                      <a:gd name="connsiteY4" fmla="*/ 0 h 307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2566" h="307777" extrusionOk="0">
                        <a:moveTo>
                          <a:pt x="0" y="0"/>
                        </a:moveTo>
                        <a:cubicBezTo>
                          <a:pt x="147927" y="-41531"/>
                          <a:pt x="898764" y="96277"/>
                          <a:pt x="1412566" y="0"/>
                        </a:cubicBezTo>
                        <a:cubicBezTo>
                          <a:pt x="1420258" y="56473"/>
                          <a:pt x="1430273" y="233743"/>
                          <a:pt x="1412566" y="307777"/>
                        </a:cubicBezTo>
                        <a:cubicBezTo>
                          <a:pt x="1231201" y="376026"/>
                          <a:pt x="430481" y="206258"/>
                          <a:pt x="0" y="307777"/>
                        </a:cubicBezTo>
                        <a:cubicBezTo>
                          <a:pt x="25340" y="200698"/>
                          <a:pt x="-1999" y="433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C8D62"/>
                </a:solidFill>
              </a:rPr>
              <a:t>Firmicutes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6F4C9-BD84-2B58-5280-9D3019CDD17A}"/>
              </a:ext>
            </a:extLst>
          </p:cNvPr>
          <p:cNvSpPr txBox="1"/>
          <p:nvPr/>
        </p:nvSpPr>
        <p:spPr>
          <a:xfrm>
            <a:off x="3371237" y="1059318"/>
            <a:ext cx="2521881" cy="307777"/>
          </a:xfrm>
          <a:prstGeom prst="rect">
            <a:avLst/>
          </a:prstGeom>
          <a:noFill/>
          <a:ln>
            <a:solidFill>
              <a:srgbClr val="BC80B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BC80BD"/>
                </a:solidFill>
              </a:rPr>
              <a:t>Desulfovibrionaceae family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8351897-F499-3475-4A8C-CBAB2903F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3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3315F14-BF2B-4B4D-6135-F249E11B7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3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6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61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Christensen</dc:creator>
  <cp:lastModifiedBy>Rebecca Christensen</cp:lastModifiedBy>
  <cp:revision>21</cp:revision>
  <dcterms:created xsi:type="dcterms:W3CDTF">2022-09-19T18:10:15Z</dcterms:created>
  <dcterms:modified xsi:type="dcterms:W3CDTF">2022-12-08T01:28:58Z</dcterms:modified>
</cp:coreProperties>
</file>