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7"/>
  </p:notesMasterIdLst>
  <p:handoutMasterIdLst>
    <p:handoutMasterId r:id="rId18"/>
  </p:handoutMasterIdLst>
  <p:sldIdLst>
    <p:sldId id="256" r:id="rId5"/>
    <p:sldId id="257" r:id="rId6"/>
    <p:sldId id="261" r:id="rId7"/>
    <p:sldId id="262" r:id="rId8"/>
    <p:sldId id="264" r:id="rId9"/>
    <p:sldId id="263" r:id="rId10"/>
    <p:sldId id="258" r:id="rId11"/>
    <p:sldId id="270" r:id="rId12"/>
    <p:sldId id="269"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12C06-A2D8-4559-8F0A-50ED8062586E}" v="1549" dt="2023-07-23T18:20:24.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5ED7E-604A-437C-9137-9AE3154EF17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7C296DA-168D-4D00-8565-7E88284A7570}">
      <dgm:prSet/>
      <dgm:spPr/>
      <dgm:t>
        <a:bodyPr/>
        <a:lstStyle/>
        <a:p>
          <a:r>
            <a:rPr lang="en-US"/>
            <a:t>Is there enough purchasing of inventory to continue offering that option?</a:t>
          </a:r>
        </a:p>
      </dgm:t>
    </dgm:pt>
    <dgm:pt modelId="{672C5442-837C-4C0A-A417-828AF00EA583}" type="parTrans" cxnId="{3A36A3AC-7F3E-4F40-A919-BE0EE5CD491D}">
      <dgm:prSet/>
      <dgm:spPr/>
      <dgm:t>
        <a:bodyPr/>
        <a:lstStyle/>
        <a:p>
          <a:endParaRPr lang="en-US"/>
        </a:p>
      </dgm:t>
    </dgm:pt>
    <dgm:pt modelId="{6D686A81-15D4-4713-82F8-3D131316153E}" type="sibTrans" cxnId="{3A36A3AC-7F3E-4F40-A919-BE0EE5CD491D}">
      <dgm:prSet/>
      <dgm:spPr/>
      <dgm:t>
        <a:bodyPr/>
        <a:lstStyle/>
        <a:p>
          <a:endParaRPr lang="en-US"/>
        </a:p>
      </dgm:t>
    </dgm:pt>
    <dgm:pt modelId="{166D446C-F6F0-4CD0-A934-03EE09AC57FD}">
      <dgm:prSet/>
      <dgm:spPr/>
      <dgm:t>
        <a:bodyPr/>
        <a:lstStyle/>
        <a:p>
          <a:r>
            <a:rPr lang="en-US" dirty="0"/>
            <a:t>Are there any aging items(over 5 years) in the inventory  that might need replacement?</a:t>
          </a:r>
        </a:p>
      </dgm:t>
    </dgm:pt>
    <dgm:pt modelId="{1010C9D0-DFE2-41DF-8C4F-4B48E8C0F343}" type="sibTrans" cxnId="{8EE603D4-8B54-4E56-B3D5-D934AC550C0D}">
      <dgm:prSet/>
      <dgm:spPr/>
      <dgm:t>
        <a:bodyPr/>
        <a:lstStyle/>
        <a:p>
          <a:endParaRPr lang="en-US"/>
        </a:p>
      </dgm:t>
    </dgm:pt>
    <dgm:pt modelId="{91077165-1DC0-4986-90A5-FDE16E2CCE00}" type="parTrans" cxnId="{8EE603D4-8B54-4E56-B3D5-D934AC550C0D}">
      <dgm:prSet/>
      <dgm:spPr/>
      <dgm:t>
        <a:bodyPr/>
        <a:lstStyle/>
        <a:p>
          <a:endParaRPr lang="en-US"/>
        </a:p>
      </dgm:t>
    </dgm:pt>
    <dgm:pt modelId="{C44A837A-89BE-4653-AE12-47DC5339D356}">
      <dgm:prSet/>
      <dgm:spPr/>
      <dgm:t>
        <a:bodyPr/>
        <a:lstStyle/>
        <a:p>
          <a:r>
            <a:rPr lang="en-US"/>
            <a:t>Are any of the destinations seeing a negative trend in bookings?</a:t>
          </a:r>
        </a:p>
      </dgm:t>
    </dgm:pt>
    <dgm:pt modelId="{A9DA4A65-8032-47B7-A932-9922A1FC954F}" type="parTrans" cxnId="{97B2C565-6DEC-4E6D-8DDA-35C32D74BAA9}">
      <dgm:prSet/>
      <dgm:spPr/>
      <dgm:t>
        <a:bodyPr/>
        <a:lstStyle/>
        <a:p>
          <a:endParaRPr lang="en-US"/>
        </a:p>
      </dgm:t>
    </dgm:pt>
    <dgm:pt modelId="{74003284-F538-4D5D-B157-9F1E392D78D4}" type="sibTrans" cxnId="{97B2C565-6DEC-4E6D-8DDA-35C32D74BAA9}">
      <dgm:prSet/>
      <dgm:spPr/>
      <dgm:t>
        <a:bodyPr/>
        <a:lstStyle/>
        <a:p>
          <a:endParaRPr lang="en-US"/>
        </a:p>
      </dgm:t>
    </dgm:pt>
    <dgm:pt modelId="{3AA5DC9A-8D8F-4B75-A3AF-CBE762AA03BF}" type="pres">
      <dgm:prSet presAssocID="{0145ED7E-604A-437C-9137-9AE3154EF177}" presName="hierChild1" presStyleCnt="0">
        <dgm:presLayoutVars>
          <dgm:chPref val="1"/>
          <dgm:dir/>
          <dgm:animOne val="branch"/>
          <dgm:animLvl val="lvl"/>
          <dgm:resizeHandles/>
        </dgm:presLayoutVars>
      </dgm:prSet>
      <dgm:spPr/>
    </dgm:pt>
    <dgm:pt modelId="{387C7D6C-4A00-4C3A-A5AE-99BB4DCF940B}" type="pres">
      <dgm:prSet presAssocID="{97C296DA-168D-4D00-8565-7E88284A7570}" presName="hierRoot1" presStyleCnt="0"/>
      <dgm:spPr/>
    </dgm:pt>
    <dgm:pt modelId="{69FDBEF9-DC43-47CA-A5DC-8444D1AE015F}" type="pres">
      <dgm:prSet presAssocID="{97C296DA-168D-4D00-8565-7E88284A7570}" presName="composite" presStyleCnt="0"/>
      <dgm:spPr/>
    </dgm:pt>
    <dgm:pt modelId="{33A9D84E-185E-4687-88F9-8EC5E1D5B196}" type="pres">
      <dgm:prSet presAssocID="{97C296DA-168D-4D00-8565-7E88284A7570}" presName="background" presStyleLbl="node0" presStyleIdx="0" presStyleCnt="3"/>
      <dgm:spPr/>
    </dgm:pt>
    <dgm:pt modelId="{CC69C0B0-2F53-4CAF-88BB-0A885D309B36}" type="pres">
      <dgm:prSet presAssocID="{97C296DA-168D-4D00-8565-7E88284A7570}" presName="text" presStyleLbl="fgAcc0" presStyleIdx="0" presStyleCnt="3">
        <dgm:presLayoutVars>
          <dgm:chPref val="3"/>
        </dgm:presLayoutVars>
      </dgm:prSet>
      <dgm:spPr/>
    </dgm:pt>
    <dgm:pt modelId="{659B9663-F3A3-4974-815F-4AA56FF6719D}" type="pres">
      <dgm:prSet presAssocID="{97C296DA-168D-4D00-8565-7E88284A7570}" presName="hierChild2" presStyleCnt="0"/>
      <dgm:spPr/>
    </dgm:pt>
    <dgm:pt modelId="{4E56D73A-E804-4B3F-A4A6-CE9E0C6E0D88}" type="pres">
      <dgm:prSet presAssocID="{C44A837A-89BE-4653-AE12-47DC5339D356}" presName="hierRoot1" presStyleCnt="0"/>
      <dgm:spPr/>
    </dgm:pt>
    <dgm:pt modelId="{B5DC2065-2593-44DC-92D7-D319116E580C}" type="pres">
      <dgm:prSet presAssocID="{C44A837A-89BE-4653-AE12-47DC5339D356}" presName="composite" presStyleCnt="0"/>
      <dgm:spPr/>
    </dgm:pt>
    <dgm:pt modelId="{25F4A5CC-F7B6-483A-94FF-1488002E2F91}" type="pres">
      <dgm:prSet presAssocID="{C44A837A-89BE-4653-AE12-47DC5339D356}" presName="background" presStyleLbl="node0" presStyleIdx="1" presStyleCnt="3"/>
      <dgm:spPr/>
    </dgm:pt>
    <dgm:pt modelId="{E5AC4F4F-6D92-4B69-A724-24B7A2C52614}" type="pres">
      <dgm:prSet presAssocID="{C44A837A-89BE-4653-AE12-47DC5339D356}" presName="text" presStyleLbl="fgAcc0" presStyleIdx="1" presStyleCnt="3">
        <dgm:presLayoutVars>
          <dgm:chPref val="3"/>
        </dgm:presLayoutVars>
      </dgm:prSet>
      <dgm:spPr/>
    </dgm:pt>
    <dgm:pt modelId="{B7906FDA-FFA0-4F7C-9AE7-B01088A9E89F}" type="pres">
      <dgm:prSet presAssocID="{C44A837A-89BE-4653-AE12-47DC5339D356}" presName="hierChild2" presStyleCnt="0"/>
      <dgm:spPr/>
    </dgm:pt>
    <dgm:pt modelId="{82EFF830-8496-43CB-B24C-8BBE65BD510B}" type="pres">
      <dgm:prSet presAssocID="{166D446C-F6F0-4CD0-A934-03EE09AC57FD}" presName="hierRoot1" presStyleCnt="0"/>
      <dgm:spPr/>
    </dgm:pt>
    <dgm:pt modelId="{A6C9A62A-540A-4E78-8024-2DD371A0D7EA}" type="pres">
      <dgm:prSet presAssocID="{166D446C-F6F0-4CD0-A934-03EE09AC57FD}" presName="composite" presStyleCnt="0"/>
      <dgm:spPr/>
    </dgm:pt>
    <dgm:pt modelId="{70B5306E-8F8D-44FA-A761-9DD27DB8D1A3}" type="pres">
      <dgm:prSet presAssocID="{166D446C-F6F0-4CD0-A934-03EE09AC57FD}" presName="background" presStyleLbl="node0" presStyleIdx="2" presStyleCnt="3"/>
      <dgm:spPr/>
    </dgm:pt>
    <dgm:pt modelId="{8B9EFEA5-920D-4FA0-BC0A-8E36D11CB1EF}" type="pres">
      <dgm:prSet presAssocID="{166D446C-F6F0-4CD0-A934-03EE09AC57FD}" presName="text" presStyleLbl="fgAcc0" presStyleIdx="2" presStyleCnt="3">
        <dgm:presLayoutVars>
          <dgm:chPref val="3"/>
        </dgm:presLayoutVars>
      </dgm:prSet>
      <dgm:spPr/>
    </dgm:pt>
    <dgm:pt modelId="{7CAC20D5-1E76-4400-A9F4-0DD2B0270014}" type="pres">
      <dgm:prSet presAssocID="{166D446C-F6F0-4CD0-A934-03EE09AC57FD}" presName="hierChild2" presStyleCnt="0"/>
      <dgm:spPr/>
    </dgm:pt>
  </dgm:ptLst>
  <dgm:cxnLst>
    <dgm:cxn modelId="{97B2C565-6DEC-4E6D-8DDA-35C32D74BAA9}" srcId="{0145ED7E-604A-437C-9137-9AE3154EF177}" destId="{C44A837A-89BE-4653-AE12-47DC5339D356}" srcOrd="1" destOrd="0" parTransId="{A9DA4A65-8032-47B7-A932-9922A1FC954F}" sibTransId="{74003284-F538-4D5D-B157-9F1E392D78D4}"/>
    <dgm:cxn modelId="{1CC8DF7D-4F94-49F5-AE48-12394F68D7C8}" type="presOf" srcId="{C44A837A-89BE-4653-AE12-47DC5339D356}" destId="{E5AC4F4F-6D92-4B69-A724-24B7A2C52614}" srcOrd="0" destOrd="0" presId="urn:microsoft.com/office/officeart/2005/8/layout/hierarchy1"/>
    <dgm:cxn modelId="{EAF077A0-5D95-4F79-AE67-354B2B4236D6}" type="presOf" srcId="{0145ED7E-604A-437C-9137-9AE3154EF177}" destId="{3AA5DC9A-8D8F-4B75-A3AF-CBE762AA03BF}" srcOrd="0" destOrd="0" presId="urn:microsoft.com/office/officeart/2005/8/layout/hierarchy1"/>
    <dgm:cxn modelId="{3A36A3AC-7F3E-4F40-A919-BE0EE5CD491D}" srcId="{0145ED7E-604A-437C-9137-9AE3154EF177}" destId="{97C296DA-168D-4D00-8565-7E88284A7570}" srcOrd="0" destOrd="0" parTransId="{672C5442-837C-4C0A-A417-828AF00EA583}" sibTransId="{6D686A81-15D4-4713-82F8-3D131316153E}"/>
    <dgm:cxn modelId="{3594C6B6-05D8-48D2-9EA1-0F654EAB7FA4}" type="presOf" srcId="{166D446C-F6F0-4CD0-A934-03EE09AC57FD}" destId="{8B9EFEA5-920D-4FA0-BC0A-8E36D11CB1EF}" srcOrd="0" destOrd="0" presId="urn:microsoft.com/office/officeart/2005/8/layout/hierarchy1"/>
    <dgm:cxn modelId="{862751CB-A5F3-4FDC-A654-87D10C09C351}" type="presOf" srcId="{97C296DA-168D-4D00-8565-7E88284A7570}" destId="{CC69C0B0-2F53-4CAF-88BB-0A885D309B36}" srcOrd="0" destOrd="0" presId="urn:microsoft.com/office/officeart/2005/8/layout/hierarchy1"/>
    <dgm:cxn modelId="{8EE603D4-8B54-4E56-B3D5-D934AC550C0D}" srcId="{0145ED7E-604A-437C-9137-9AE3154EF177}" destId="{166D446C-F6F0-4CD0-A934-03EE09AC57FD}" srcOrd="2" destOrd="0" parTransId="{91077165-1DC0-4986-90A5-FDE16E2CCE00}" sibTransId="{1010C9D0-DFE2-41DF-8C4F-4B48E8C0F343}"/>
    <dgm:cxn modelId="{6EED8C75-42FC-418E-8E9E-C805417A4374}" type="presParOf" srcId="{3AA5DC9A-8D8F-4B75-A3AF-CBE762AA03BF}" destId="{387C7D6C-4A00-4C3A-A5AE-99BB4DCF940B}" srcOrd="0" destOrd="0" presId="urn:microsoft.com/office/officeart/2005/8/layout/hierarchy1"/>
    <dgm:cxn modelId="{6D16BB7B-E6CD-41DF-A0DC-590A648CC917}" type="presParOf" srcId="{387C7D6C-4A00-4C3A-A5AE-99BB4DCF940B}" destId="{69FDBEF9-DC43-47CA-A5DC-8444D1AE015F}" srcOrd="0" destOrd="0" presId="urn:microsoft.com/office/officeart/2005/8/layout/hierarchy1"/>
    <dgm:cxn modelId="{FA947C51-C147-4D13-A5FE-D02E078EF918}" type="presParOf" srcId="{69FDBEF9-DC43-47CA-A5DC-8444D1AE015F}" destId="{33A9D84E-185E-4687-88F9-8EC5E1D5B196}" srcOrd="0" destOrd="0" presId="urn:microsoft.com/office/officeart/2005/8/layout/hierarchy1"/>
    <dgm:cxn modelId="{06B1B4C6-1F4E-4655-B6E0-40B512B20DA3}" type="presParOf" srcId="{69FDBEF9-DC43-47CA-A5DC-8444D1AE015F}" destId="{CC69C0B0-2F53-4CAF-88BB-0A885D309B36}" srcOrd="1" destOrd="0" presId="urn:microsoft.com/office/officeart/2005/8/layout/hierarchy1"/>
    <dgm:cxn modelId="{AC0635C4-EAE4-4537-AA95-B0B5633873AC}" type="presParOf" srcId="{387C7D6C-4A00-4C3A-A5AE-99BB4DCF940B}" destId="{659B9663-F3A3-4974-815F-4AA56FF6719D}" srcOrd="1" destOrd="0" presId="urn:microsoft.com/office/officeart/2005/8/layout/hierarchy1"/>
    <dgm:cxn modelId="{1191CBB5-EFB3-4205-AC8D-3007F7646559}" type="presParOf" srcId="{3AA5DC9A-8D8F-4B75-A3AF-CBE762AA03BF}" destId="{4E56D73A-E804-4B3F-A4A6-CE9E0C6E0D88}" srcOrd="1" destOrd="0" presId="urn:microsoft.com/office/officeart/2005/8/layout/hierarchy1"/>
    <dgm:cxn modelId="{FC5DAF08-F971-4BDF-BA63-CC7E91E68320}" type="presParOf" srcId="{4E56D73A-E804-4B3F-A4A6-CE9E0C6E0D88}" destId="{B5DC2065-2593-44DC-92D7-D319116E580C}" srcOrd="0" destOrd="0" presId="urn:microsoft.com/office/officeart/2005/8/layout/hierarchy1"/>
    <dgm:cxn modelId="{715290EF-B362-4BEA-9160-6675B7535CD7}" type="presParOf" srcId="{B5DC2065-2593-44DC-92D7-D319116E580C}" destId="{25F4A5CC-F7B6-483A-94FF-1488002E2F91}" srcOrd="0" destOrd="0" presId="urn:microsoft.com/office/officeart/2005/8/layout/hierarchy1"/>
    <dgm:cxn modelId="{7A38A1BE-6083-4177-8521-15327E8AD549}" type="presParOf" srcId="{B5DC2065-2593-44DC-92D7-D319116E580C}" destId="{E5AC4F4F-6D92-4B69-A724-24B7A2C52614}" srcOrd="1" destOrd="0" presId="urn:microsoft.com/office/officeart/2005/8/layout/hierarchy1"/>
    <dgm:cxn modelId="{5E01977D-5EA4-4250-8A55-5DE8E5C27E7E}" type="presParOf" srcId="{4E56D73A-E804-4B3F-A4A6-CE9E0C6E0D88}" destId="{B7906FDA-FFA0-4F7C-9AE7-B01088A9E89F}" srcOrd="1" destOrd="0" presId="urn:microsoft.com/office/officeart/2005/8/layout/hierarchy1"/>
    <dgm:cxn modelId="{A1B23372-79E6-487C-83B0-E0824F5CED38}" type="presParOf" srcId="{3AA5DC9A-8D8F-4B75-A3AF-CBE762AA03BF}" destId="{82EFF830-8496-43CB-B24C-8BBE65BD510B}" srcOrd="2" destOrd="0" presId="urn:microsoft.com/office/officeart/2005/8/layout/hierarchy1"/>
    <dgm:cxn modelId="{7EE8366A-3885-4E46-921D-8910C9551A3D}" type="presParOf" srcId="{82EFF830-8496-43CB-B24C-8BBE65BD510B}" destId="{A6C9A62A-540A-4E78-8024-2DD371A0D7EA}" srcOrd="0" destOrd="0" presId="urn:microsoft.com/office/officeart/2005/8/layout/hierarchy1"/>
    <dgm:cxn modelId="{EC3BEF58-572E-4E34-AFB5-EF70D53BED80}" type="presParOf" srcId="{A6C9A62A-540A-4E78-8024-2DD371A0D7EA}" destId="{70B5306E-8F8D-44FA-A761-9DD27DB8D1A3}" srcOrd="0" destOrd="0" presId="urn:microsoft.com/office/officeart/2005/8/layout/hierarchy1"/>
    <dgm:cxn modelId="{399237EA-DAA2-4695-AECA-104157C50043}" type="presParOf" srcId="{A6C9A62A-540A-4E78-8024-2DD371A0D7EA}" destId="{8B9EFEA5-920D-4FA0-BC0A-8E36D11CB1EF}" srcOrd="1" destOrd="0" presId="urn:microsoft.com/office/officeart/2005/8/layout/hierarchy1"/>
    <dgm:cxn modelId="{3CB579B6-D41C-48CE-B25E-C7C775CFC1B6}" type="presParOf" srcId="{82EFF830-8496-43CB-B24C-8BBE65BD510B}" destId="{7CAC20D5-1E76-4400-A9F4-0DD2B02700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9D84E-185E-4687-88F9-8EC5E1D5B196}">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9C0B0-2F53-4CAF-88BB-0A885D309B36}">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Is there enough purchasing of inventory to continue offering that option?</a:t>
          </a:r>
        </a:p>
      </dsp:txBody>
      <dsp:txXfrm>
        <a:off x="350877" y="1380951"/>
        <a:ext cx="2604477" cy="1617116"/>
      </dsp:txXfrm>
    </dsp:sp>
    <dsp:sp modelId="{25F4A5CC-F7B6-483A-94FF-1488002E2F91}">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C4F4F-6D92-4B69-A724-24B7A2C52614}">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Are any of the destinations seeing a negative trend in bookings?</a:t>
          </a:r>
        </a:p>
      </dsp:txBody>
      <dsp:txXfrm>
        <a:off x="3657110" y="1380951"/>
        <a:ext cx="2604477" cy="1617116"/>
      </dsp:txXfrm>
    </dsp:sp>
    <dsp:sp modelId="{70B5306E-8F8D-44FA-A761-9DD27DB8D1A3}">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9EFEA5-920D-4FA0-BC0A-8E36D11CB1EF}">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Are there any aging items(over 5 years) in the inventory  that might need replacement?</a:t>
          </a:r>
        </a:p>
      </dsp:txBody>
      <dsp:txXfrm>
        <a:off x="6963344" y="1380951"/>
        <a:ext cx="2604477" cy="16171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7/23/2023</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7/23/2023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dirty="0"/>
          </a:p>
        </p:txBody>
      </p:sp>
    </p:spTree>
    <p:extLst>
      <p:ext uri="{BB962C8B-B14F-4D97-AF65-F5344CB8AC3E}">
        <p14:creationId xmlns:p14="http://schemas.microsoft.com/office/powerpoint/2010/main" val="55313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4</a:t>
            </a:fld>
            <a:endParaRPr lang="en-US" dirty="0"/>
          </a:p>
        </p:txBody>
      </p:sp>
    </p:spTree>
    <p:extLst>
      <p:ext uri="{BB962C8B-B14F-4D97-AF65-F5344CB8AC3E}">
        <p14:creationId xmlns:p14="http://schemas.microsoft.com/office/powerpoint/2010/main" val="201538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7</a:t>
            </a:fld>
            <a:endParaRPr lang="en-US" dirty="0"/>
          </a:p>
        </p:txBody>
      </p:sp>
    </p:spTree>
    <p:extLst>
      <p:ext uri="{BB962C8B-B14F-4D97-AF65-F5344CB8AC3E}">
        <p14:creationId xmlns:p14="http://schemas.microsoft.com/office/powerpoint/2010/main" val="203945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7/23/2023</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7/23/2023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7/23/2023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7/23/2023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7/23/2023</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7/23/2023</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7/23/2023</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7/23/2023</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7/23/2023</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7/23/2023</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7/23/2023</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7/23/2023</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221948" y="5532120"/>
            <a:ext cx="9966960" cy="1325880"/>
          </a:xfrm>
        </p:spPr>
        <p:txBody>
          <a:bodyPr>
            <a:normAutofit fontScale="90000"/>
          </a:bodyPr>
          <a:lstStyle/>
          <a:p>
            <a:r>
              <a:rPr lang="en-US" sz="5400" cap="none" dirty="0"/>
              <a:t>Outland Adventures Case Study</a:t>
            </a:r>
            <a:br>
              <a:rPr lang="en-US" sz="5400" cap="none" dirty="0"/>
            </a:br>
            <a:r>
              <a:rPr lang="en-US" sz="5400" cap="none" dirty="0"/>
              <a:t>July 23</a:t>
            </a:r>
            <a:r>
              <a:rPr lang="en-US" sz="5400" cap="none" baseline="30000" dirty="0"/>
              <a:t>rd,  </a:t>
            </a:r>
            <a:r>
              <a:rPr lang="en-US" sz="5400" cap="none" dirty="0"/>
              <a:t>2023</a:t>
            </a:r>
            <a:br>
              <a:rPr lang="en-US" sz="5400" cap="none" dirty="0"/>
            </a:br>
            <a:endParaRPr lang="en-US" sz="5400" cap="none" dirty="0"/>
          </a:p>
        </p:txBody>
      </p:sp>
      <p:pic>
        <p:nvPicPr>
          <p:cNvPr id="7" name="Picture 6" descr="Man looking at landscape">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3840" y="256540"/>
            <a:ext cx="11704320" cy="3764276"/>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Shape 6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EEFEF-8BA0-C74A-99DB-458013E26B3C}"/>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defTabSz="457200"/>
            <a:r>
              <a:rPr lang="en-US" sz="3600" dirty="0">
                <a:solidFill>
                  <a:srgbClr val="FFFFFF"/>
                </a:solidFill>
              </a:rPr>
              <a:t>Popularity of Destinations</a:t>
            </a:r>
          </a:p>
        </p:txBody>
      </p:sp>
      <p:pic>
        <p:nvPicPr>
          <p:cNvPr id="8" name="Picture 7">
            <a:extLst>
              <a:ext uri="{FF2B5EF4-FFF2-40B4-BE49-F238E27FC236}">
                <a16:creationId xmlns:a16="http://schemas.microsoft.com/office/drawing/2014/main" id="{5A5A93D1-4EE4-E58F-8974-56DE39CF585A}"/>
              </a:ext>
            </a:extLst>
          </p:cNvPr>
          <p:cNvPicPr>
            <a:picLocks noChangeAspect="1"/>
          </p:cNvPicPr>
          <p:nvPr/>
        </p:nvPicPr>
        <p:blipFill>
          <a:blip r:embed="rId2"/>
          <a:stretch>
            <a:fillRect/>
          </a:stretch>
        </p:blipFill>
        <p:spPr>
          <a:xfrm>
            <a:off x="757251" y="2745483"/>
            <a:ext cx="3856774" cy="1455932"/>
          </a:xfrm>
          <a:prstGeom prst="rect">
            <a:avLst/>
          </a:prstGeom>
        </p:spPr>
      </p:pic>
      <p:sp>
        <p:nvSpPr>
          <p:cNvPr id="13" name="TextBox 12">
            <a:extLst>
              <a:ext uri="{FF2B5EF4-FFF2-40B4-BE49-F238E27FC236}">
                <a16:creationId xmlns:a16="http://schemas.microsoft.com/office/drawing/2014/main" id="{0D2DA8CE-77DC-EA0E-F705-DAD8347ABF1D}"/>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An initial query was run to gauge the total bookings by location</a:t>
            </a:r>
          </a:p>
          <a:p>
            <a:pPr marL="285750" indent="-285750">
              <a:spcBef>
                <a:spcPts val="1000"/>
              </a:spcBef>
              <a:buClr>
                <a:schemeClr val="accent1"/>
              </a:buClr>
              <a:buSzPct val="80000"/>
              <a:buFont typeface="Wingdings 3" charset="2"/>
              <a:buChar char=""/>
            </a:pPr>
            <a:r>
              <a:rPr lang="en-US" dirty="0">
                <a:solidFill>
                  <a:srgbClr val="FFFFFF"/>
                </a:solidFill>
              </a:rPr>
              <a:t>Trips to Southern Europe are the least popular offering in terms of overall bookings</a:t>
            </a:r>
          </a:p>
          <a:p>
            <a:pPr marL="285750" indent="-285750">
              <a:spcBef>
                <a:spcPts val="1000"/>
              </a:spcBef>
              <a:buClr>
                <a:schemeClr val="accent1"/>
              </a:buClr>
              <a:buSzPct val="80000"/>
              <a:buFont typeface="Wingdings 3" charset="2"/>
              <a:buChar char=""/>
            </a:pPr>
            <a:r>
              <a:rPr lang="en-US" dirty="0">
                <a:solidFill>
                  <a:srgbClr val="FFFFFF"/>
                </a:solidFill>
              </a:rPr>
              <a:t>Do we see any trend positive or negative in bookings?  For that we’ll need another query</a:t>
            </a:r>
          </a:p>
        </p:txBody>
      </p:sp>
    </p:spTree>
    <p:extLst>
      <p:ext uri="{BB962C8B-B14F-4D97-AF65-F5344CB8AC3E}">
        <p14:creationId xmlns:p14="http://schemas.microsoft.com/office/powerpoint/2010/main" val="54589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Shape 6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EEFEF-8BA0-C74A-99DB-458013E26B3C}"/>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defTabSz="457200"/>
            <a:r>
              <a:rPr lang="en-US" sz="3600" dirty="0">
                <a:solidFill>
                  <a:srgbClr val="FFFFFF"/>
                </a:solidFill>
              </a:rPr>
              <a:t>Popularity of Destinations Continued</a:t>
            </a:r>
          </a:p>
        </p:txBody>
      </p:sp>
      <p:sp>
        <p:nvSpPr>
          <p:cNvPr id="13" name="TextBox 12">
            <a:extLst>
              <a:ext uri="{FF2B5EF4-FFF2-40B4-BE49-F238E27FC236}">
                <a16:creationId xmlns:a16="http://schemas.microsoft.com/office/drawing/2014/main" id="{0D2DA8CE-77DC-EA0E-F705-DAD8347ABF1D}"/>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Asia and Africa continue to have roughly the same # of clients for each outing</a:t>
            </a:r>
          </a:p>
          <a:p>
            <a:pPr marL="285750" indent="-285750">
              <a:spcBef>
                <a:spcPts val="1000"/>
              </a:spcBef>
              <a:buClr>
                <a:schemeClr val="accent1"/>
              </a:buClr>
              <a:buSzPct val="80000"/>
              <a:buFont typeface="Wingdings 3" charset="2"/>
              <a:buChar char=""/>
            </a:pPr>
            <a:r>
              <a:rPr lang="en-US" dirty="0">
                <a:solidFill>
                  <a:srgbClr val="FFFFFF"/>
                </a:solidFill>
              </a:rPr>
              <a:t>Trips to Southern Europe are consistently having the least number of participants when a trip is offered.</a:t>
            </a:r>
          </a:p>
          <a:p>
            <a:pPr marL="285750" indent="-285750">
              <a:spcBef>
                <a:spcPts val="1000"/>
              </a:spcBef>
              <a:buClr>
                <a:schemeClr val="accent1"/>
              </a:buClr>
              <a:buSzPct val="80000"/>
              <a:buFont typeface="Wingdings 3" charset="2"/>
              <a:buChar char=""/>
            </a:pPr>
            <a:r>
              <a:rPr lang="en-US" dirty="0">
                <a:solidFill>
                  <a:srgbClr val="FFFFFF"/>
                </a:solidFill>
              </a:rPr>
              <a:t>Outland Adventures may benefit from discontinuing the Europe trips and focusing more on the African and Asian </a:t>
            </a:r>
            <a:r>
              <a:rPr lang="en-US" dirty="0" err="1">
                <a:solidFill>
                  <a:srgbClr val="FFFFFF"/>
                </a:solidFill>
              </a:rPr>
              <a:t>Exepditions</a:t>
            </a:r>
            <a:endParaRPr lang="en-US" dirty="0">
              <a:solidFill>
                <a:srgbClr val="FFFFFF"/>
              </a:solidFill>
            </a:endParaRPr>
          </a:p>
        </p:txBody>
      </p:sp>
      <p:pic>
        <p:nvPicPr>
          <p:cNvPr id="9" name="Picture 8">
            <a:extLst>
              <a:ext uri="{FF2B5EF4-FFF2-40B4-BE49-F238E27FC236}">
                <a16:creationId xmlns:a16="http://schemas.microsoft.com/office/drawing/2014/main" id="{1691BA47-D629-8CC2-0BA1-41115BEE90B6}"/>
              </a:ext>
            </a:extLst>
          </p:cNvPr>
          <p:cNvPicPr>
            <a:picLocks noChangeAspect="1"/>
          </p:cNvPicPr>
          <p:nvPr/>
        </p:nvPicPr>
        <p:blipFill>
          <a:blip r:embed="rId2"/>
          <a:stretch>
            <a:fillRect/>
          </a:stretch>
        </p:blipFill>
        <p:spPr>
          <a:xfrm>
            <a:off x="489648" y="609600"/>
            <a:ext cx="2712955" cy="5456393"/>
          </a:xfrm>
          <a:prstGeom prst="rect">
            <a:avLst/>
          </a:prstGeom>
        </p:spPr>
      </p:pic>
      <p:pic>
        <p:nvPicPr>
          <p:cNvPr id="11" name="Picture 10">
            <a:extLst>
              <a:ext uri="{FF2B5EF4-FFF2-40B4-BE49-F238E27FC236}">
                <a16:creationId xmlns:a16="http://schemas.microsoft.com/office/drawing/2014/main" id="{D2F91C52-D4A9-A41A-12CC-9B25DCF38FE2}"/>
              </a:ext>
            </a:extLst>
          </p:cNvPr>
          <p:cNvPicPr>
            <a:picLocks noChangeAspect="1"/>
          </p:cNvPicPr>
          <p:nvPr/>
        </p:nvPicPr>
        <p:blipFill>
          <a:blip r:embed="rId3"/>
          <a:stretch>
            <a:fillRect/>
          </a:stretch>
        </p:blipFill>
        <p:spPr>
          <a:xfrm>
            <a:off x="3202603" y="609600"/>
            <a:ext cx="3215919" cy="1524132"/>
          </a:xfrm>
          <a:prstGeom prst="rect">
            <a:avLst/>
          </a:prstGeom>
        </p:spPr>
      </p:pic>
    </p:spTree>
    <p:extLst>
      <p:ext uri="{BB962C8B-B14F-4D97-AF65-F5344CB8AC3E}">
        <p14:creationId xmlns:p14="http://schemas.microsoft.com/office/powerpoint/2010/main" val="297485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52F306-297D-6D3B-4EF1-CF51DD72BF8A}"/>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Conclusions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CB226D3-62DB-EC61-7822-BF4BDDF0D67E}"/>
              </a:ext>
            </a:extLst>
          </p:cNvPr>
          <p:cNvSpPr txBox="1"/>
          <p:nvPr/>
        </p:nvSpPr>
        <p:spPr>
          <a:xfrm>
            <a:off x="5981642" y="609600"/>
            <a:ext cx="6096000" cy="3416320"/>
          </a:xfrm>
          <a:prstGeom prst="rect">
            <a:avLst/>
          </a:prstGeom>
          <a:noFill/>
        </p:spPr>
        <p:txBody>
          <a:bodyPr wrap="square">
            <a:spAutoFit/>
          </a:bodyPr>
          <a:lstStyle/>
          <a:p>
            <a:r>
              <a:rPr lang="en-US" sz="1800" dirty="0">
                <a:solidFill>
                  <a:srgbClr val="FFFFFF"/>
                </a:solidFill>
              </a:rPr>
              <a:t>Outland Adventures should look into more promotion of their Europe expedition to get more interest in that particular trip.</a:t>
            </a:r>
            <a:br>
              <a:rPr lang="en-US" sz="1800" dirty="0">
                <a:solidFill>
                  <a:srgbClr val="FFFFFF"/>
                </a:solidFill>
              </a:rPr>
            </a:br>
            <a:br>
              <a:rPr lang="en-US" sz="1800" dirty="0">
                <a:solidFill>
                  <a:srgbClr val="FFFFFF"/>
                </a:solidFill>
              </a:rPr>
            </a:br>
            <a:r>
              <a:rPr lang="en-US" sz="1800" dirty="0">
                <a:solidFill>
                  <a:srgbClr val="FFFFFF"/>
                </a:solidFill>
              </a:rPr>
              <a:t>The amount of equipment sales is marginal, but the new eCommerce site might lead to more opportunities</a:t>
            </a:r>
            <a:r>
              <a:rPr lang="en-US" dirty="0">
                <a:solidFill>
                  <a:srgbClr val="FFFFFF"/>
                </a:solidFill>
              </a:rPr>
              <a:t>.  Tracking of sales </a:t>
            </a:r>
            <a:r>
              <a:rPr lang="en-US" sz="1800" dirty="0">
                <a:solidFill>
                  <a:srgbClr val="FFFFFF"/>
                </a:solidFill>
              </a:rPr>
              <a:t>needs to </a:t>
            </a:r>
            <a:r>
              <a:rPr lang="en-US" dirty="0">
                <a:solidFill>
                  <a:srgbClr val="FFFFFF"/>
                </a:solidFill>
              </a:rPr>
              <a:t>be reviewed </a:t>
            </a:r>
            <a:r>
              <a:rPr lang="en-US" sz="1800" dirty="0">
                <a:solidFill>
                  <a:srgbClr val="FFFFFF"/>
                </a:solidFill>
              </a:rPr>
              <a:t>to verify if it’s still worthwhile to continue</a:t>
            </a:r>
            <a:br>
              <a:rPr lang="en-US" sz="1800" dirty="0">
                <a:solidFill>
                  <a:srgbClr val="FFFFFF"/>
                </a:solidFill>
              </a:rPr>
            </a:br>
            <a:br>
              <a:rPr lang="en-US" sz="1800" dirty="0">
                <a:solidFill>
                  <a:srgbClr val="FFFFFF"/>
                </a:solidFill>
              </a:rPr>
            </a:br>
            <a:r>
              <a:rPr lang="en-US" sz="1800" dirty="0">
                <a:solidFill>
                  <a:srgbClr val="FFFFFF"/>
                </a:solidFill>
              </a:rPr>
              <a:t>Several pieces of equipment are over five years old, so  these need to be assessed for safety/usability for the clients.  In addition, tracking of the inventory age should help determine when reviews or replacement of equipment is needed.</a:t>
            </a:r>
            <a:endParaRPr lang="en-US" dirty="0"/>
          </a:p>
        </p:txBody>
      </p:sp>
    </p:spTree>
    <p:extLst>
      <p:ext uri="{BB962C8B-B14F-4D97-AF65-F5344CB8AC3E}">
        <p14:creationId xmlns:p14="http://schemas.microsoft.com/office/powerpoint/2010/main" val="250827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defTabSz="457200"/>
            <a:r>
              <a:rPr lang="en-US" sz="3600">
                <a:solidFill>
                  <a:schemeClr val="bg1"/>
                </a:solidFill>
              </a:rPr>
              <a:t>Group 2 Team Members</a:t>
            </a:r>
          </a:p>
        </p:txBody>
      </p:sp>
      <p:sp>
        <p:nvSpPr>
          <p:cNvPr id="10" name="TextBox 9">
            <a:extLst>
              <a:ext uri="{FF2B5EF4-FFF2-40B4-BE49-F238E27FC236}">
                <a16:creationId xmlns:a16="http://schemas.microsoft.com/office/drawing/2014/main" id="{A93DE42C-30B8-3056-7E79-E6C827A4FA08}"/>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a:solidFill>
                  <a:schemeClr val="bg1"/>
                </a:solidFill>
              </a:rPr>
              <a:t>Ryan Church</a:t>
            </a:r>
          </a:p>
          <a:p>
            <a:pPr marL="285750" indent="-285750">
              <a:spcBef>
                <a:spcPts val="1000"/>
              </a:spcBef>
              <a:buClr>
                <a:schemeClr val="accent1"/>
              </a:buClr>
              <a:buSzPct val="80000"/>
              <a:buFont typeface="Wingdings 3" charset="2"/>
              <a:buChar char=""/>
            </a:pPr>
            <a:r>
              <a:rPr lang="en-US">
                <a:solidFill>
                  <a:schemeClr val="bg1"/>
                </a:solidFill>
              </a:rPr>
              <a:t>Darius Dinkins</a:t>
            </a:r>
          </a:p>
          <a:p>
            <a:pPr marL="285750" indent="-285750">
              <a:spcBef>
                <a:spcPts val="1000"/>
              </a:spcBef>
              <a:buClr>
                <a:schemeClr val="accent1"/>
              </a:buClr>
              <a:buSzPct val="80000"/>
              <a:buFont typeface="Wingdings 3" charset="2"/>
              <a:buChar char=""/>
            </a:pPr>
            <a:r>
              <a:rPr lang="en-US">
                <a:solidFill>
                  <a:schemeClr val="bg1"/>
                </a:solidFill>
              </a:rPr>
              <a:t>Taylor Donlea</a:t>
            </a:r>
          </a:p>
          <a:p>
            <a:pPr marL="285750" indent="-285750">
              <a:spcBef>
                <a:spcPts val="1000"/>
              </a:spcBef>
              <a:buClr>
                <a:schemeClr val="accent1"/>
              </a:buClr>
              <a:buSzPct val="80000"/>
              <a:buFont typeface="Wingdings 3" charset="2"/>
              <a:buChar char=""/>
            </a:pPr>
            <a:r>
              <a:rPr lang="en-US">
                <a:solidFill>
                  <a:schemeClr val="bg1"/>
                </a:solidFill>
              </a:rPr>
              <a:t>Tanner Glaser</a:t>
            </a:r>
          </a:p>
        </p:txBody>
      </p:sp>
      <p:pic>
        <p:nvPicPr>
          <p:cNvPr id="14" name="Picture 13">
            <a:extLst>
              <a:ext uri="{FF2B5EF4-FFF2-40B4-BE49-F238E27FC236}">
                <a16:creationId xmlns:a16="http://schemas.microsoft.com/office/drawing/2014/main" id="{42EBC1C0-1DE1-131F-C87A-4A9EE771C240}"/>
              </a:ext>
            </a:extLst>
          </p:cNvPr>
          <p:cNvPicPr>
            <a:picLocks noChangeAspect="1"/>
          </p:cNvPicPr>
          <p:nvPr/>
        </p:nvPicPr>
        <p:blipFill>
          <a:blip r:embed="rId3"/>
          <a:stretch>
            <a:fillRect/>
          </a:stretch>
        </p:blipFill>
        <p:spPr>
          <a:xfrm>
            <a:off x="6161219" y="972608"/>
            <a:ext cx="5013063" cy="4900269"/>
          </a:xfrm>
          <a:prstGeom prst="rect">
            <a:avLst/>
          </a:prstGeom>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677334" y="609600"/>
            <a:ext cx="3843375" cy="5175624"/>
          </a:xfrm>
        </p:spPr>
        <p:txBody>
          <a:bodyPr vert="horz" lIns="91440" tIns="45720" rIns="91440" bIns="45720" rtlCol="0" anchor="ctr">
            <a:normAutofit/>
          </a:bodyPr>
          <a:lstStyle/>
          <a:p>
            <a:pPr defTabSz="457200"/>
            <a:r>
              <a:rPr lang="en-US" sz="3600">
                <a:solidFill>
                  <a:schemeClr val="tx1">
                    <a:lumMod val="85000"/>
                    <a:lumOff val="15000"/>
                  </a:schemeClr>
                </a:solidFill>
              </a:rPr>
              <a:t>Case Study</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ABA8C7C-795D-BA26-1AF8-4A8E998B239D}"/>
              </a:ext>
            </a:extLst>
          </p:cNvPr>
          <p:cNvSpPr txBox="1"/>
          <p:nvPr/>
        </p:nvSpPr>
        <p:spPr>
          <a:xfrm>
            <a:off x="6096000" y="198779"/>
            <a:ext cx="6096000" cy="5002395"/>
          </a:xfrm>
          <a:prstGeom prst="rect">
            <a:avLst/>
          </a:prstGeom>
        </p:spPr>
        <p:txBody>
          <a:bodyPr vert="horz" lIns="91440" tIns="45720" rIns="91440" bIns="45720" rtlCol="0" anchor="t" anchorCtr="0">
            <a:spAutoFit/>
          </a:bodyPr>
          <a:lstStyle/>
          <a:p>
            <a:pPr>
              <a:lnSpc>
                <a:spcPct val="90000"/>
              </a:lnSpc>
              <a:spcBef>
                <a:spcPts val="1000"/>
              </a:spcBef>
              <a:buClr>
                <a:schemeClr val="accent1"/>
              </a:buClr>
              <a:buSzPct val="80000"/>
            </a:pPr>
            <a:r>
              <a:rPr lang="en-US" sz="1600" dirty="0">
                <a:solidFill>
                  <a:srgbClr val="FFFFFF"/>
                </a:solidFill>
              </a:rPr>
              <a:t>Blythe </a:t>
            </a:r>
            <a:r>
              <a:rPr lang="en-US" sz="1600" dirty="0" err="1">
                <a:solidFill>
                  <a:srgbClr val="FFFFFF"/>
                </a:solidFill>
              </a:rPr>
              <a:t>Timmerson</a:t>
            </a:r>
            <a:r>
              <a:rPr lang="en-US" sz="1600" dirty="0">
                <a:solidFill>
                  <a:srgbClr val="FFFFFF"/>
                </a:solidFill>
              </a:rPr>
              <a:t> and Jim Ford, both outdoor enthusiasts, opened Outland Adventures as a sideline to their fulltime careers. They hoped to cater to other people who enjoyed hiking and camping in far off places. They thought that if they could arrange guided trips, provide the equipment needed, and develop the right advertising, then Outland Adventures might just succeed. When it became apparent that they had identified a much needed market, they both quit their current jobs and devoted their full time and energies into their joint venture.</a:t>
            </a:r>
          </a:p>
          <a:p>
            <a:pPr>
              <a:lnSpc>
                <a:spcPct val="90000"/>
              </a:lnSpc>
              <a:spcBef>
                <a:spcPts val="1000"/>
              </a:spcBef>
              <a:buClr>
                <a:schemeClr val="accent1"/>
              </a:buClr>
              <a:buSzPct val="80000"/>
              <a:buFont typeface="Wingdings 3" charset="2"/>
              <a:buChar char=""/>
            </a:pPr>
            <a:r>
              <a:rPr lang="en-US" sz="1600" dirty="0">
                <a:solidFill>
                  <a:srgbClr val="FFFFFF"/>
                </a:solidFill>
              </a:rPr>
              <a:t>When they started running Outland Adventures, they hired two guides; John ‘Mac’ </a:t>
            </a:r>
            <a:r>
              <a:rPr lang="en-US" sz="1600" dirty="0" err="1">
                <a:solidFill>
                  <a:srgbClr val="FFFFFF"/>
                </a:solidFill>
              </a:rPr>
              <a:t>MacNell</a:t>
            </a:r>
            <a:r>
              <a:rPr lang="en-US" sz="1600" dirty="0">
                <a:solidFill>
                  <a:srgbClr val="FFFFFF"/>
                </a:solidFill>
              </a:rPr>
              <a:t>, and D.B. ‘Duke’ </a:t>
            </a:r>
            <a:r>
              <a:rPr lang="en-US" sz="1600" dirty="0" err="1">
                <a:solidFill>
                  <a:srgbClr val="FFFFFF"/>
                </a:solidFill>
              </a:rPr>
              <a:t>Marland</a:t>
            </a:r>
            <a:r>
              <a:rPr lang="en-US" sz="1600" dirty="0">
                <a:solidFill>
                  <a:srgbClr val="FFFFFF"/>
                </a:solidFill>
              </a:rPr>
              <a:t>. These two would be in charge of organizing and planning the trips, including investigating airfares, visa requirements, and </a:t>
            </a:r>
            <a:r>
              <a:rPr lang="en-US" sz="1600">
                <a:solidFill>
                  <a:srgbClr val="FFFFFF"/>
                </a:solidFill>
              </a:rPr>
              <a:t>inoculations.</a:t>
            </a:r>
            <a:br>
              <a:rPr lang="en-US" sz="1600">
                <a:solidFill>
                  <a:srgbClr val="FFFFFF"/>
                </a:solidFill>
              </a:rPr>
            </a:br>
            <a:br>
              <a:rPr lang="en-US" sz="1600" dirty="0">
                <a:solidFill>
                  <a:srgbClr val="FFFFFF"/>
                </a:solidFill>
              </a:rPr>
            </a:br>
            <a:r>
              <a:rPr lang="en-US" sz="1600" dirty="0">
                <a:solidFill>
                  <a:srgbClr val="FFFFFF"/>
                </a:solidFill>
              </a:rPr>
              <a:t>Customers may either rent or buy their equipment outright. Mei Wong has just been hired to develop an ecommerce site where potential customers can find out information about Outland Adventures, check on trip schedules, and purchase hiking and camping equipment.</a:t>
            </a:r>
          </a:p>
          <a:p>
            <a:pPr>
              <a:lnSpc>
                <a:spcPct val="90000"/>
              </a:lnSpc>
              <a:spcBef>
                <a:spcPts val="1000"/>
              </a:spcBef>
              <a:buClr>
                <a:schemeClr val="accent1"/>
              </a:buClr>
              <a:buSzPct val="80000"/>
              <a:buFont typeface="Wingdings 3" charset="2"/>
              <a:buChar char=""/>
            </a:pPr>
            <a:r>
              <a:rPr lang="en-US" sz="1600" dirty="0">
                <a:solidFill>
                  <a:srgbClr val="FFFFFF"/>
                </a:solidFill>
              </a:rPr>
              <a:t>While Blythe and Jim have been taking care of the administrative and office operations, they have recently started wondering if it was time to optimize the organization. </a:t>
            </a:r>
          </a:p>
        </p:txBody>
      </p:sp>
    </p:spTree>
    <p:extLst>
      <p:ext uri="{BB962C8B-B14F-4D97-AF65-F5344CB8AC3E}">
        <p14:creationId xmlns:p14="http://schemas.microsoft.com/office/powerpoint/2010/main" val="30493348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286933" y="609600"/>
            <a:ext cx="10197494" cy="1099457"/>
          </a:xfrm>
        </p:spPr>
        <p:txBody>
          <a:bodyPr vert="horz" lIns="91440" tIns="45720" rIns="91440" bIns="45720" rtlCol="0">
            <a:normAutofit/>
          </a:bodyPr>
          <a:lstStyle/>
          <a:p>
            <a:pPr defTabSz="457200"/>
            <a:r>
              <a:rPr lang="en-US"/>
              <a:t>Organizational Questions</a:t>
            </a:r>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7" name="TextBox 9">
            <a:extLst>
              <a:ext uri="{FF2B5EF4-FFF2-40B4-BE49-F238E27FC236}">
                <a16:creationId xmlns:a16="http://schemas.microsoft.com/office/drawing/2014/main" id="{8F698BBC-26ED-38ED-3265-E0ACC9379621}"/>
              </a:ext>
            </a:extLst>
          </p:cNvPr>
          <p:cNvGraphicFramePr/>
          <p:nvPr>
            <p:extLst>
              <p:ext uri="{D42A27DB-BD31-4B8C-83A1-F6EECF244321}">
                <p14:modId xmlns:p14="http://schemas.microsoft.com/office/powerpoint/2010/main" val="6970879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147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0B21-9195-33BE-EB2C-4C4D2F5C48D7}"/>
              </a:ext>
            </a:extLst>
          </p:cNvPr>
          <p:cNvSpPr>
            <a:spLocks noGrp="1"/>
          </p:cNvSpPr>
          <p:nvPr>
            <p:ph type="title"/>
          </p:nvPr>
        </p:nvSpPr>
        <p:spPr/>
        <p:txBody>
          <a:bodyPr/>
          <a:lstStyle/>
          <a:p>
            <a:r>
              <a:rPr lang="en-US" dirty="0"/>
              <a:t>Activity Assumptions</a:t>
            </a:r>
          </a:p>
        </p:txBody>
      </p:sp>
      <p:sp>
        <p:nvSpPr>
          <p:cNvPr id="3" name="Content Placeholder 2">
            <a:extLst>
              <a:ext uri="{FF2B5EF4-FFF2-40B4-BE49-F238E27FC236}">
                <a16:creationId xmlns:a16="http://schemas.microsoft.com/office/drawing/2014/main" id="{7A78F434-77B2-58DF-162D-C2EFE5ACF928}"/>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One of the two guides will be tied to each trip</a:t>
            </a:r>
          </a:p>
          <a:p>
            <a:pPr marL="342900" marR="0" lvl="0" indent="-342900">
              <a:lnSpc>
                <a:spcPct val="107000"/>
              </a:lnSpc>
              <a:spcBef>
                <a:spcPts val="0"/>
              </a:spcBef>
              <a:spcAft>
                <a:spcPts val="0"/>
              </a:spcAft>
              <a:buFont typeface="Symbol" panose="05050102010706020507" pitchFamily="18" charset="2"/>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Locations likely will either require a visa or not, or require special immunizations or not.  These were treated as Boolean type flags.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Assumed airfare costs are dependent on client’s location, so it was moved to the bookings table.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Having an inventory date for when the item was first available will aid in tracking age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purchase flag/date makes it easy to track what has been purchased.</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Assumed clients would book one or more trips</a:t>
            </a:r>
          </a:p>
          <a:p>
            <a:endParaRPr lang="en-US" dirty="0"/>
          </a:p>
        </p:txBody>
      </p:sp>
    </p:spTree>
    <p:extLst>
      <p:ext uri="{BB962C8B-B14F-4D97-AF65-F5344CB8AC3E}">
        <p14:creationId xmlns:p14="http://schemas.microsoft.com/office/powerpoint/2010/main" val="415091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00B21-9195-33BE-EB2C-4C4D2F5C48D7}"/>
              </a:ext>
            </a:extLst>
          </p:cNvPr>
          <p:cNvSpPr>
            <a:spLocks noGrp="1"/>
          </p:cNvSpPr>
          <p:nvPr>
            <p:ph type="title"/>
          </p:nvPr>
        </p:nvSpPr>
        <p:spPr>
          <a:xfrm>
            <a:off x="1043950" y="1179151"/>
            <a:ext cx="3300646" cy="4463889"/>
          </a:xfrm>
        </p:spPr>
        <p:txBody>
          <a:bodyPr anchor="ctr">
            <a:normAutofit/>
          </a:bodyPr>
          <a:lstStyle/>
          <a:p>
            <a:r>
              <a:rPr lang="en-US" dirty="0"/>
              <a:t>Table Details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78F434-77B2-58DF-162D-C2EFE5ACF928}"/>
              </a:ext>
            </a:extLst>
          </p:cNvPr>
          <p:cNvSpPr>
            <a:spLocks noGrp="1"/>
          </p:cNvSpPr>
          <p:nvPr>
            <p:ph idx="1"/>
          </p:nvPr>
        </p:nvSpPr>
        <p:spPr>
          <a:xfrm>
            <a:off x="4978918" y="1109145"/>
            <a:ext cx="6341016" cy="4603900"/>
          </a:xfrm>
        </p:spPr>
        <p:txBody>
          <a:bodyPr anchor="ctr">
            <a:normAutofit/>
          </a:bodyPr>
          <a:lstStyle/>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Guides—list of guides available for a trip</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Clients—personal info for clients who can book trips/rent equipment</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Trips—instances of a trip to a given location</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Bookings—list of clients associated with a given trip</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Locations—potential travel destinations</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Equipment—List of items available for rental or purchase, along with inventory date for when it came into inventory.</a:t>
            </a:r>
          </a:p>
          <a:p>
            <a:pPr marL="0" marR="0">
              <a:spcBef>
                <a:spcPts val="0"/>
              </a:spcBef>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Rentals—Tracks client rentals of equipment</a:t>
            </a:r>
          </a:p>
          <a:p>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1524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419100"/>
          </a:xfrm>
        </p:spPr>
        <p:txBody>
          <a:bodyPr>
            <a:normAutofit fontScale="90000"/>
          </a:bodyPr>
          <a:lstStyle/>
          <a:p>
            <a:r>
              <a:rPr lang="en-US"/>
              <a:t>Final ERD Model</a:t>
            </a:r>
            <a:endParaRPr lang="en-US" dirty="0"/>
          </a:p>
        </p:txBody>
      </p:sp>
      <p:pic>
        <p:nvPicPr>
          <p:cNvPr id="11" name="Content Placeholder 10" descr="A diagram of a computer network&#10;&#10;Description automatically generated">
            <a:extLst>
              <a:ext uri="{FF2B5EF4-FFF2-40B4-BE49-F238E27FC236}">
                <a16:creationId xmlns:a16="http://schemas.microsoft.com/office/drawing/2014/main" id="{6AC2C3A6-ED45-7056-376D-FDD3E31C0591}"/>
              </a:ext>
            </a:extLst>
          </p:cNvPr>
          <p:cNvPicPr>
            <a:picLocks noGrp="1" noChangeAspect="1"/>
          </p:cNvPicPr>
          <p:nvPr>
            <p:ph idx="1"/>
          </p:nvPr>
        </p:nvPicPr>
        <p:blipFill>
          <a:blip r:embed="rId3"/>
          <a:stretch>
            <a:fillRect/>
          </a:stretch>
        </p:blipFill>
        <p:spPr>
          <a:xfrm>
            <a:off x="1750219" y="1295401"/>
            <a:ext cx="8658225" cy="4672012"/>
          </a:xfrm>
        </p:spPr>
      </p:pic>
    </p:spTree>
    <p:extLst>
      <p:ext uri="{BB962C8B-B14F-4D97-AF65-F5344CB8AC3E}">
        <p14:creationId xmlns:p14="http://schemas.microsoft.com/office/powerpoint/2010/main" val="33338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Shape 6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EEFEF-8BA0-C74A-99DB-458013E26B3C}"/>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defTabSz="457200"/>
            <a:r>
              <a:rPr lang="en-US" sz="3600" dirty="0">
                <a:solidFill>
                  <a:srgbClr val="FFFFFF"/>
                </a:solidFill>
              </a:rPr>
              <a:t>Equipment Sales</a:t>
            </a:r>
          </a:p>
        </p:txBody>
      </p:sp>
      <p:sp>
        <p:nvSpPr>
          <p:cNvPr id="13" name="TextBox 12">
            <a:extLst>
              <a:ext uri="{FF2B5EF4-FFF2-40B4-BE49-F238E27FC236}">
                <a16:creationId xmlns:a16="http://schemas.microsoft.com/office/drawing/2014/main" id="{0D2DA8CE-77DC-EA0E-F705-DAD8347ABF1D}"/>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Outland Adventures wanted to tell whether offering equipment sales was worthwhile</a:t>
            </a:r>
          </a:p>
          <a:p>
            <a:pPr marL="285750" indent="-285750">
              <a:spcBef>
                <a:spcPts val="1000"/>
              </a:spcBef>
              <a:buClr>
                <a:schemeClr val="accent1"/>
              </a:buClr>
              <a:buSzPct val="80000"/>
              <a:buFont typeface="Wingdings 3" charset="2"/>
              <a:buChar char=""/>
            </a:pPr>
            <a:r>
              <a:rPr lang="en-US" dirty="0">
                <a:solidFill>
                  <a:srgbClr val="FFFFFF"/>
                </a:solidFill>
              </a:rPr>
              <a:t>A query was created to capture the total items purchased, as well as total items in the inventory table</a:t>
            </a:r>
          </a:p>
          <a:p>
            <a:pPr marL="285750" indent="-285750">
              <a:spcBef>
                <a:spcPts val="1000"/>
              </a:spcBef>
              <a:buClr>
                <a:schemeClr val="accent1"/>
              </a:buClr>
              <a:buSzPct val="80000"/>
              <a:buFont typeface="Wingdings 3" charset="2"/>
              <a:buChar char=""/>
            </a:pPr>
            <a:r>
              <a:rPr lang="en-US" dirty="0">
                <a:solidFill>
                  <a:srgbClr val="FFFFFF"/>
                </a:solidFill>
              </a:rPr>
              <a:t>As volume of purchased items is roughly 13% of the total, Outland Adventures could get rid of this infrequently used benefit.</a:t>
            </a:r>
          </a:p>
        </p:txBody>
      </p:sp>
      <p:pic>
        <p:nvPicPr>
          <p:cNvPr id="8" name="Content Placeholder 9">
            <a:extLst>
              <a:ext uri="{FF2B5EF4-FFF2-40B4-BE49-F238E27FC236}">
                <a16:creationId xmlns:a16="http://schemas.microsoft.com/office/drawing/2014/main" id="{20B7FC94-E32C-CD2B-E715-9C961310969E}"/>
              </a:ext>
            </a:extLst>
          </p:cNvPr>
          <p:cNvPicPr>
            <a:picLocks noGrp="1" noChangeAspect="1"/>
          </p:cNvPicPr>
          <p:nvPr>
            <p:ph idx="1"/>
          </p:nvPr>
        </p:nvPicPr>
        <p:blipFill>
          <a:blip r:embed="rId2"/>
          <a:stretch>
            <a:fillRect/>
          </a:stretch>
        </p:blipFill>
        <p:spPr>
          <a:xfrm>
            <a:off x="299295" y="1301402"/>
            <a:ext cx="4314730" cy="1423861"/>
          </a:xfrm>
          <a:prstGeom prst="rect">
            <a:avLst/>
          </a:prstGeom>
        </p:spPr>
      </p:pic>
    </p:spTree>
    <p:extLst>
      <p:ext uri="{BB962C8B-B14F-4D97-AF65-F5344CB8AC3E}">
        <p14:creationId xmlns:p14="http://schemas.microsoft.com/office/powerpoint/2010/main" val="171162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Shape 6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EEFEF-8BA0-C74A-99DB-458013E26B3C}"/>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defTabSz="457200"/>
            <a:r>
              <a:rPr lang="en-US" sz="3600" dirty="0">
                <a:solidFill>
                  <a:srgbClr val="FFFFFF"/>
                </a:solidFill>
              </a:rPr>
              <a:t>Aging of Equipment</a:t>
            </a:r>
          </a:p>
        </p:txBody>
      </p:sp>
      <p:sp>
        <p:nvSpPr>
          <p:cNvPr id="13" name="TextBox 12">
            <a:extLst>
              <a:ext uri="{FF2B5EF4-FFF2-40B4-BE49-F238E27FC236}">
                <a16:creationId xmlns:a16="http://schemas.microsoft.com/office/drawing/2014/main" id="{0D2DA8CE-77DC-EA0E-F705-DAD8347ABF1D}"/>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rgbClr val="FFFFFF"/>
                </a:solidFill>
              </a:rPr>
              <a:t>An initial query was run to gauge if any inventory items were over 5 years old</a:t>
            </a:r>
          </a:p>
          <a:p>
            <a:pPr marL="285750" indent="-285750">
              <a:spcBef>
                <a:spcPts val="1000"/>
              </a:spcBef>
              <a:buClr>
                <a:schemeClr val="accent1"/>
              </a:buClr>
              <a:buSzPct val="80000"/>
              <a:buFont typeface="Wingdings 3" charset="2"/>
              <a:buChar char=""/>
            </a:pPr>
            <a:r>
              <a:rPr lang="en-US" dirty="0">
                <a:solidFill>
                  <a:srgbClr val="FFFFFF"/>
                </a:solidFill>
              </a:rPr>
              <a:t>From there, a more detailed query was run to identify  those items that might need inspection/replacement</a:t>
            </a:r>
          </a:p>
          <a:p>
            <a:pPr marL="285750" indent="-285750">
              <a:spcBef>
                <a:spcPts val="1000"/>
              </a:spcBef>
              <a:buClr>
                <a:schemeClr val="accent1"/>
              </a:buClr>
              <a:buSzPct val="80000"/>
              <a:buFont typeface="Wingdings 3" charset="2"/>
              <a:buChar char=""/>
            </a:pPr>
            <a:r>
              <a:rPr lang="en-US" dirty="0">
                <a:solidFill>
                  <a:srgbClr val="FFFFFF"/>
                </a:solidFill>
              </a:rPr>
              <a:t>As more than a quarter of their inventory is  over the 5-year mark, it’s likely that some of the items need to be refreshed.</a:t>
            </a:r>
          </a:p>
        </p:txBody>
      </p:sp>
      <p:pic>
        <p:nvPicPr>
          <p:cNvPr id="3" name="Content Placeholder 5">
            <a:extLst>
              <a:ext uri="{FF2B5EF4-FFF2-40B4-BE49-F238E27FC236}">
                <a16:creationId xmlns:a16="http://schemas.microsoft.com/office/drawing/2014/main" id="{225F92F8-2688-293F-1BE1-4863C626621D}"/>
              </a:ext>
            </a:extLst>
          </p:cNvPr>
          <p:cNvPicPr>
            <a:picLocks noGrp="1" noChangeAspect="1"/>
          </p:cNvPicPr>
          <p:nvPr>
            <p:ph idx="1"/>
          </p:nvPr>
        </p:nvPicPr>
        <p:blipFill>
          <a:blip r:embed="rId2"/>
          <a:stretch>
            <a:fillRect/>
          </a:stretch>
        </p:blipFill>
        <p:spPr>
          <a:xfrm>
            <a:off x="518756" y="1060468"/>
            <a:ext cx="4458086" cy="662997"/>
          </a:xfrm>
        </p:spPr>
      </p:pic>
      <p:pic>
        <p:nvPicPr>
          <p:cNvPr id="4" name="Picture 3">
            <a:extLst>
              <a:ext uri="{FF2B5EF4-FFF2-40B4-BE49-F238E27FC236}">
                <a16:creationId xmlns:a16="http://schemas.microsoft.com/office/drawing/2014/main" id="{57A9041D-9545-7D9C-EE12-63A01B93A0F1}"/>
              </a:ext>
            </a:extLst>
          </p:cNvPr>
          <p:cNvPicPr>
            <a:picLocks noChangeAspect="1"/>
          </p:cNvPicPr>
          <p:nvPr/>
        </p:nvPicPr>
        <p:blipFill>
          <a:blip r:embed="rId3"/>
          <a:stretch>
            <a:fillRect/>
          </a:stretch>
        </p:blipFill>
        <p:spPr>
          <a:xfrm>
            <a:off x="559252" y="1934135"/>
            <a:ext cx="4417590" cy="4135894"/>
          </a:xfrm>
          <a:prstGeom prst="rect">
            <a:avLst/>
          </a:prstGeom>
        </p:spPr>
      </p:pic>
    </p:spTree>
    <p:extLst>
      <p:ext uri="{BB962C8B-B14F-4D97-AF65-F5344CB8AC3E}">
        <p14:creationId xmlns:p14="http://schemas.microsoft.com/office/powerpoint/2010/main" val="34514859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78ADAB2-5713-4CC8-B21C-AD74ED6A7D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Tourism design</Template>
  <TotalTime>155</TotalTime>
  <Words>797</Words>
  <Application>Microsoft Office PowerPoint</Application>
  <PresentationFormat>Widescreen</PresentationFormat>
  <Paragraphs>53</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Corbel</vt:lpstr>
      <vt:lpstr>Symbol</vt:lpstr>
      <vt:lpstr>Wingdings 3</vt:lpstr>
      <vt:lpstr>Basis</vt:lpstr>
      <vt:lpstr>Outland Adventures Case Study July 23rd,  2023 </vt:lpstr>
      <vt:lpstr>Group 2 Team Members</vt:lpstr>
      <vt:lpstr>Case Study</vt:lpstr>
      <vt:lpstr>Organizational Questions</vt:lpstr>
      <vt:lpstr>Activity Assumptions</vt:lpstr>
      <vt:lpstr>Table Details</vt:lpstr>
      <vt:lpstr>Final ERD Model</vt:lpstr>
      <vt:lpstr>Equipment Sales</vt:lpstr>
      <vt:lpstr>Aging of Equipment</vt:lpstr>
      <vt:lpstr>Popularity of Destinations</vt:lpstr>
      <vt:lpstr>Popularity of Destinations Continued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Ryan</dc:creator>
  <cp:lastModifiedBy>Ryan</cp:lastModifiedBy>
  <cp:revision>3</cp:revision>
  <dcterms:created xsi:type="dcterms:W3CDTF">2023-07-13T00:08:28Z</dcterms:created>
  <dcterms:modified xsi:type="dcterms:W3CDTF">2023-07-23T18:21:14Z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