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1E54-B6CB-B28F-C3F3-334AC5DD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FE6F6-CEA6-36B8-FAC8-4BAC4AF3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8EBA-261E-9C68-8F2E-1AA30150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8A3B-11F4-C45B-3DC9-0708A938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A755-06D1-D9A4-3167-87F7BD0E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9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2B2-59CF-6CE6-F06B-0901B007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82317-48E1-D46C-E209-6F31F5276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5BA-FBA0-1F99-D809-B20C96FB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313D1-129C-B75E-2D18-72560104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9609-AE53-DC41-E960-1A86D02E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3A490-C470-6231-3FCC-82AE0B262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45B91-735E-1227-3B39-305F2BF9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3CC0-715C-CBE9-7975-662C32FE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B207-5CBB-0E35-B405-B4B26402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033F-9A1D-D4ED-1FEC-38997054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9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A679-CA16-97D3-08B3-42524823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8912-B35A-E9C5-E614-072BB084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FFB6-4852-97D9-477F-27A3B5EB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3F25-EB5A-F436-DF25-DA5899FD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2CE5-C15D-CDDD-CE5C-F8CAFBE1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EB9C-C5AA-4B99-2B0B-1DFAB3BE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C7C1-A8CA-B529-37DE-B2F5569B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89A3E-C88F-9F63-3E90-BF79DF32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2EBB-E72B-4F3B-EE8A-F2F274D7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2487-B330-9723-5D32-0BDAB2A8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569A-C31E-DFBF-5EA4-C54B503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B802-AA90-88B0-A9F7-446362CAB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52481-3F6B-9AAF-F3AD-D406209F8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CA5E-D5B1-E111-B16F-66716265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FA642-9DFB-56C5-28A6-C1204C8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0C1AB-E8E6-41B2-7F44-1C10C83B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AA10-4C70-262B-6BAA-E1DBB858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2445-D9F7-16A2-8333-1921D340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1B9F-3024-502C-2DDA-91CEABA7A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FA80E-377E-57E9-3877-F8A4CED6B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9FFD2-DD02-130E-949A-EF40C5E6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3EF85-E0BB-233C-A849-583CB965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C5666-EA84-1171-6A5D-4798E8A0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C1171-7A9E-6990-06A3-E78C2D27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5C46-FA3E-03E0-CA01-A5C75B4B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52525-A17D-620D-E167-599FF10E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EDA12-5591-652A-145E-13744623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776C2-A28E-CE83-A941-A810743F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B39AB-D012-2A11-9CDC-ED52A42A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DA640-D6F6-72C6-DC16-CEC87043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24F32-33AA-D39C-60A9-1A825CF9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E254-7772-20B9-A603-F6C569E0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6E0F-5E1A-B98D-527D-C044007D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3297D-AADB-4E02-EEC1-18E04FDD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26EBF-2E0D-2AB4-C565-81BC9489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3335-9E8E-9226-28F3-C25C4398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B6360-9DC5-1D9A-017D-EAA0C136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D626-0541-ACF4-E499-C8FD112E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F038F-0897-058B-E8F5-093C8208D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7E585-DDF5-3CD5-41C6-C63025059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0662-97B4-315B-93BA-96E70E1F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E9E34-2465-244B-376E-A1E6F86D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80859-DDA6-ABF6-F1CE-597A8948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40BAD-E45B-3EED-5A81-95ADD5F1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B46FB-1C3E-2C2F-3D42-536B1C1C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BE9A-5DF4-16D6-EB0B-619F531CA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200C6-3466-43ED-84DC-2586151CDA3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E05F-404C-5229-0449-297461803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7FB7-8DBB-93E5-F2AA-3AC55E63E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16D0E-01D5-4C40-903D-C1C8B29B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E9AD-E08C-57A4-2D90-525932136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627"/>
            <a:ext cx="9144000" cy="1633335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Methodologies for Determining Student Performance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A3114-4CC3-3C13-71AB-B8531049A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Robert Cilino, M.B.A. – Independent Researcher</a:t>
            </a:r>
          </a:p>
          <a:p>
            <a:r>
              <a:rPr lang="en-US" dirty="0"/>
              <a:t>Mohammadreza </a:t>
            </a:r>
            <a:r>
              <a:rPr lang="en-US" dirty="0" err="1"/>
              <a:t>Shojaei</a:t>
            </a:r>
            <a:r>
              <a:rPr lang="en-US" dirty="0"/>
              <a:t> Kol </a:t>
            </a:r>
            <a:r>
              <a:rPr lang="en-US" dirty="0" err="1"/>
              <a:t>Kachi</a:t>
            </a:r>
            <a:r>
              <a:rPr lang="en-US" dirty="0"/>
              <a:t>, M.S. – Keuka College</a:t>
            </a:r>
          </a:p>
          <a:p>
            <a:endParaRPr lang="en-US" dirty="0"/>
          </a:p>
          <a:p>
            <a:r>
              <a:rPr lang="en-US" dirty="0"/>
              <a:t>*DRAFT</a:t>
            </a:r>
          </a:p>
          <a:p>
            <a:endParaRPr lang="en-US" dirty="0"/>
          </a:p>
        </p:txBody>
      </p:sp>
      <p:pic>
        <p:nvPicPr>
          <p:cNvPr id="5" name="Picture 4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E18A5B9A-4052-0486-6410-0C9769B74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A32E91-5EE3-107B-6E90-409AB9BB12BB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</p:spTree>
    <p:extLst>
      <p:ext uri="{BB962C8B-B14F-4D97-AF65-F5344CB8AC3E}">
        <p14:creationId xmlns:p14="http://schemas.microsoft.com/office/powerpoint/2010/main" val="1403250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So which students are “at risk”?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5E7B7E-615A-3BB3-76D7-11D15EF6756D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0587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none of our correlations are strong</a:t>
            </a:r>
          </a:p>
          <a:p>
            <a:pPr lvl="1"/>
            <a:r>
              <a:rPr lang="en-US" dirty="0"/>
              <a:t>These initial correlation coefficients will look as if there is only a weak relationship.</a:t>
            </a:r>
          </a:p>
          <a:p>
            <a:pPr lvl="1"/>
            <a:r>
              <a:rPr lang="en-US" dirty="0"/>
              <a:t>Put many weak relationships together and you might find a strong relationship.</a:t>
            </a:r>
          </a:p>
          <a:p>
            <a:pPr lvl="1"/>
            <a:r>
              <a:rPr lang="en-US" dirty="0"/>
              <a:t>This is where comparing the performance metrics directly</a:t>
            </a:r>
          </a:p>
          <a:p>
            <a:pPr lvl="2"/>
            <a:r>
              <a:rPr lang="en-US" dirty="0"/>
              <a:t>Retention by Pell and non-Pell, by First-Gen and non-First-Gen, by ranges of High School GPA, etc.</a:t>
            </a:r>
          </a:p>
          <a:p>
            <a:pPr lvl="2"/>
            <a:r>
              <a:rPr lang="en-US" dirty="0"/>
              <a:t>The gaps in retention rates between those subgroups are representations of that correlation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9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So which students are “at risk”?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5E7B7E-615A-3BB3-76D7-11D15EF6756D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058746" cy="4283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Through trial and error we identified our cutoff for “impactful” correlation coefficients</a:t>
            </a:r>
          </a:p>
          <a:p>
            <a:pPr lvl="1"/>
            <a:r>
              <a:rPr lang="en-US" dirty="0"/>
              <a:t>0.05 coefficients seemed to have enough of a measurable impact on retention rates to consider as a “risk factor”</a:t>
            </a:r>
          </a:p>
          <a:p>
            <a:r>
              <a:rPr lang="en-US" dirty="0"/>
              <a:t>If not using correlations, compare the retention rates of students with different characteristics and look for the largest differences</a:t>
            </a:r>
          </a:p>
          <a:p>
            <a:pPr lvl="1"/>
            <a:r>
              <a:rPr lang="en-US" dirty="0"/>
              <a:t>So Pell student retention % vs Non-Pell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Ranking our students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5E7B7E-615A-3BB3-76D7-11D15EF6756D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058746" cy="42831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hierarchy of risk factors, assign risk rankings to each student based on their combination of “risky” characteristics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Count each students’ “risky” characteristics</a:t>
            </a:r>
          </a:p>
          <a:p>
            <a:pPr lvl="2"/>
            <a:r>
              <a:rPr lang="en-US" dirty="0"/>
              <a:t>This doesn’t weigh any particular characteristics as more or less “risky”, but is much easier</a:t>
            </a:r>
          </a:p>
          <a:p>
            <a:pPr lvl="2"/>
            <a:r>
              <a:rPr lang="en-US" dirty="0"/>
              <a:t>We had 8-15 risk ranks, in the end</a:t>
            </a:r>
          </a:p>
          <a:p>
            <a:r>
              <a:rPr lang="en-US" dirty="0"/>
              <a:t>We verified each method and found them both accurate</a:t>
            </a:r>
          </a:p>
          <a:p>
            <a:pPr lvl="1"/>
            <a:r>
              <a:rPr lang="en-US" dirty="0"/>
              <a:t>Who we classified as “more at risk” had a lower retention rate, and vice versa</a:t>
            </a:r>
          </a:p>
          <a:p>
            <a:pPr lvl="1"/>
            <a:r>
              <a:rPr lang="en-US" dirty="0"/>
              <a:t>The first year, before we could measure our first impacted cohorts, we retroactively assigned risk ranks to the previous cohort and those student groups tracked the same. Methodology verified!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B8A2C4-AAD0-01DE-5877-B31DC64B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69" y="3866031"/>
            <a:ext cx="397247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Applying Interventions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5E7B7E-615A-3BB3-76D7-11D15EF6756D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058746" cy="428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Because we found athletes had the highest retention rates, we did not apply any interventions to that group</a:t>
            </a:r>
          </a:p>
          <a:p>
            <a:r>
              <a:rPr lang="en-US" dirty="0"/>
              <a:t>Year 1 we applied assigned Momentum Advisors to 50 most “at-risk” students</a:t>
            </a:r>
          </a:p>
          <a:p>
            <a:r>
              <a:rPr lang="en-US" dirty="0"/>
              <a:t>Year 2 the same, plus creating a new intervention that applied to those who were not athletes or the most “at-risk”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9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Intervention Outcomes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5E7B7E-615A-3BB3-76D7-11D15EF6756D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058746" cy="428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first year we identified an increase in fall-to-spring retention rates of our students who received Momentum Advising by x%</a:t>
            </a:r>
          </a:p>
          <a:p>
            <a:r>
              <a:rPr lang="en-US" dirty="0"/>
              <a:t>We also identified an increase in their average GPA by x points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What is Performance? What is Risk?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3753-7985-00D8-9CDD-67C47E53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Performance:</a:t>
            </a:r>
          </a:p>
          <a:p>
            <a:pPr lvl="1"/>
            <a:r>
              <a:rPr lang="en-US" dirty="0"/>
              <a:t>Retention or Persistence</a:t>
            </a:r>
          </a:p>
          <a:p>
            <a:pPr lvl="1"/>
            <a:r>
              <a:rPr lang="en-US" dirty="0"/>
              <a:t>Graduation</a:t>
            </a:r>
          </a:p>
          <a:p>
            <a:pPr lvl="1"/>
            <a:r>
              <a:rPr lang="en-US" dirty="0"/>
              <a:t>GPA</a:t>
            </a:r>
          </a:p>
          <a:p>
            <a:r>
              <a:rPr lang="en-US" dirty="0"/>
              <a:t>Risk:</a:t>
            </a:r>
          </a:p>
          <a:p>
            <a:pPr lvl="1"/>
            <a:r>
              <a:rPr lang="en-US" dirty="0"/>
              <a:t>Any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</p:spTree>
    <p:extLst>
      <p:ext uri="{BB962C8B-B14F-4D97-AF65-F5344CB8AC3E}">
        <p14:creationId xmlns:p14="http://schemas.microsoft.com/office/powerpoint/2010/main" val="204713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Are there any concerns?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3753-7985-00D8-9CDD-67C47E53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not be used to exclude certain applicants or become more selective</a:t>
            </a:r>
          </a:p>
          <a:p>
            <a:r>
              <a:rPr lang="en-US" dirty="0"/>
              <a:t>The later outcomes should show that we have the power to identify these “at-risk” students</a:t>
            </a:r>
          </a:p>
          <a:p>
            <a:pPr lvl="1"/>
            <a:r>
              <a:rPr lang="en-US" dirty="0"/>
              <a:t>We should use that power responsibly to support those students instead of excluding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</p:spTree>
    <p:extLst>
      <p:ext uri="{BB962C8B-B14F-4D97-AF65-F5344CB8AC3E}">
        <p14:creationId xmlns:p14="http://schemas.microsoft.com/office/powerpoint/2010/main" val="15880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How can we determine risk factors?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3753-7985-00D8-9CDD-67C47E53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performance metrics directly</a:t>
            </a:r>
          </a:p>
          <a:p>
            <a:pPr lvl="1"/>
            <a:r>
              <a:rPr lang="en-US" dirty="0"/>
              <a:t>Easy, but need to be mindful of those</a:t>
            </a:r>
          </a:p>
          <a:p>
            <a:r>
              <a:rPr lang="en-US" dirty="0"/>
              <a:t>Comparing performance metrics in charts</a:t>
            </a:r>
          </a:p>
          <a:p>
            <a:pPr lvl="1"/>
            <a:r>
              <a:rPr lang="en-US" dirty="0"/>
              <a:t>Visual, easier for some to comprehend</a:t>
            </a:r>
          </a:p>
          <a:p>
            <a:pPr lvl="1"/>
            <a:r>
              <a:rPr lang="en-US" dirty="0"/>
              <a:t>Data needs to be structured in a specific manner</a:t>
            </a:r>
          </a:p>
          <a:p>
            <a:r>
              <a:rPr lang="en-US" dirty="0"/>
              <a:t>Correlation Coefficients</a:t>
            </a:r>
          </a:p>
          <a:p>
            <a:pPr lvl="1"/>
            <a:r>
              <a:rPr lang="en-US" dirty="0"/>
              <a:t>More difficult</a:t>
            </a:r>
          </a:p>
          <a:p>
            <a:pPr lvl="1"/>
            <a:r>
              <a:rPr lang="en-US" dirty="0"/>
              <a:t>Can be done with many tools – Excel, Python, Stata</a:t>
            </a:r>
          </a:p>
          <a:p>
            <a:r>
              <a:rPr lang="en-US" dirty="0"/>
              <a:t>All 3?</a:t>
            </a:r>
          </a:p>
          <a:p>
            <a:pPr lvl="1"/>
            <a:r>
              <a:rPr lang="en-US" dirty="0"/>
              <a:t>Used in different ways, helps solidify our understanding of 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</p:spTree>
    <p:extLst>
      <p:ext uri="{BB962C8B-B14F-4D97-AF65-F5344CB8AC3E}">
        <p14:creationId xmlns:p14="http://schemas.microsoft.com/office/powerpoint/2010/main" val="243221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How did we determine ours?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74ED5B-26D2-846B-F3DE-07225BE4A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167" y="1570570"/>
            <a:ext cx="47149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84D682-AA2F-5483-F153-3F3CD345F1C4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68290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Correlation matrix/heatmap</a:t>
            </a:r>
          </a:p>
          <a:p>
            <a:pPr lvl="1"/>
            <a:r>
              <a:rPr lang="en-US" dirty="0"/>
              <a:t>Helps point out relationships to investigate</a:t>
            </a:r>
          </a:p>
          <a:p>
            <a:pPr lvl="1"/>
            <a:r>
              <a:rPr lang="en-US" dirty="0"/>
              <a:t>Can be done in Excel as well, in a different manner</a:t>
            </a:r>
          </a:p>
          <a:p>
            <a:pPr lvl="1"/>
            <a:r>
              <a:rPr lang="en-US" dirty="0"/>
              <a:t>If tracking, say, retention over time data can be organized in different timeframes</a:t>
            </a:r>
          </a:p>
          <a:p>
            <a:pPr lvl="2"/>
            <a:r>
              <a:rPr lang="en-US" dirty="0"/>
              <a:t>Ex. 2015-2019, 2019-2023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7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How did we determine ours?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84D682-AA2F-5483-F153-3F3CD345F1C4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5285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Look directly at our performance variable</a:t>
            </a:r>
          </a:p>
          <a:p>
            <a:pPr lvl="1"/>
            <a:r>
              <a:rPr lang="en-US" dirty="0"/>
              <a:t>This helps reduce the clutter of the large all-encompassing matrix</a:t>
            </a:r>
          </a:p>
          <a:p>
            <a:pPr lvl="1"/>
            <a:r>
              <a:rPr lang="en-US" dirty="0"/>
              <a:t>Students can withdraw for many reasons, many of which cannot be measured. 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1FBB3-FA9D-87F0-49F6-5FFCD5F76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41" y="1552282"/>
            <a:ext cx="35623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8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How did we determine ours?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pic>
        <p:nvPicPr>
          <p:cNvPr id="6" name="Picture 5" descr="A table of a person's personality&#10;&#10;Description automatically generated with medium confidence">
            <a:extLst>
              <a:ext uri="{FF2B5EF4-FFF2-40B4-BE49-F238E27FC236}">
                <a16:creationId xmlns:a16="http://schemas.microsoft.com/office/drawing/2014/main" id="{E2716329-348B-ADFF-A6C4-0616F3577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298" y="1453259"/>
            <a:ext cx="4782734" cy="2028167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F5D4F4C-7E73-DFC1-1D90-3FDBDA198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96" y="3481426"/>
            <a:ext cx="4511040" cy="252618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5E7B7E-615A-3BB3-76D7-11D15EF6756D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0587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 none of our correlations are strong</a:t>
            </a:r>
          </a:p>
          <a:p>
            <a:pPr lvl="1"/>
            <a:r>
              <a:rPr lang="en-US" dirty="0"/>
              <a:t>These initial correlation coefficients will look as if there is only a weak relationship.</a:t>
            </a:r>
          </a:p>
          <a:p>
            <a:pPr lvl="1"/>
            <a:r>
              <a:rPr lang="en-US" dirty="0"/>
              <a:t>Put many weak relationships together and you might find a strong relationship.</a:t>
            </a:r>
          </a:p>
          <a:p>
            <a:pPr lvl="1"/>
            <a:r>
              <a:rPr lang="en-US" dirty="0"/>
              <a:t>This is where comparing the performance metrics directly</a:t>
            </a:r>
          </a:p>
          <a:p>
            <a:pPr lvl="2"/>
            <a:r>
              <a:rPr lang="en-US" dirty="0"/>
              <a:t>Retention by Pell and non-Pell, by First-Gen and non-First-Gen, by ranges of High School GPA, etc.</a:t>
            </a:r>
          </a:p>
          <a:p>
            <a:pPr lvl="2"/>
            <a:r>
              <a:rPr lang="en-US" dirty="0"/>
              <a:t>The gaps in retention rates between those subgroups are representations of that correlation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7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How did we determine ours?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5E7B7E-615A-3BB3-76D7-11D15EF6756D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711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that we’ve identified which student characteristics we want to examine we can look into them further</a:t>
            </a:r>
          </a:p>
          <a:p>
            <a:pPr lvl="1"/>
            <a:r>
              <a:rPr lang="en-US" dirty="0"/>
              <a:t>We have less Pell students than non-Pell students</a:t>
            </a:r>
          </a:p>
          <a:p>
            <a:pPr lvl="1"/>
            <a:r>
              <a:rPr lang="en-US" dirty="0"/>
              <a:t>Our Pell students are retained at a much lower rate</a:t>
            </a:r>
          </a:p>
          <a:p>
            <a:pPr lvl="1"/>
            <a:r>
              <a:rPr lang="en-US" dirty="0"/>
              <a:t>Make sure to compare our students to both the average and the opposite subgroup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1" name="Picture 10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18B5E473-781D-1580-F5A2-20ADEFB9E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49" y="1416684"/>
            <a:ext cx="4082051" cy="2312308"/>
          </a:xfrm>
          <a:prstGeom prst="rect">
            <a:avLst/>
          </a:prstGeom>
        </p:spPr>
      </p:pic>
      <p:pic>
        <p:nvPicPr>
          <p:cNvPr id="13" name="Picture 12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CCD670DB-B41E-B994-710E-161D0BBD7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48" y="3695300"/>
            <a:ext cx="4082051" cy="23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7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line on a surface&#10;&#10;Description automatically generated with medium confidence">
            <a:extLst>
              <a:ext uri="{FF2B5EF4-FFF2-40B4-BE49-F238E27FC236}">
                <a16:creationId xmlns:a16="http://schemas.microsoft.com/office/drawing/2014/main" id="{DF1C99CC-E80F-F3F7-6E51-05CED291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6650"/>
            <a:ext cx="12192000" cy="1633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F009C-1E7E-1D53-073A-16E4C873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" y="-62765"/>
            <a:ext cx="10515600" cy="1325563"/>
          </a:xfrm>
        </p:spPr>
        <p:txBody>
          <a:bodyPr/>
          <a:lstStyle/>
          <a:p>
            <a:r>
              <a:rPr lang="en-US" dirty="0"/>
              <a:t>How did we determine ours?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01D7F-5ACE-30FD-E820-D5FD0B2FB75C}"/>
              </a:ext>
            </a:extLst>
          </p:cNvPr>
          <p:cNvSpPr/>
          <p:nvPr/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rgbClr val="3A3B97"/>
          </a:solidFill>
          <a:ln>
            <a:solidFill>
              <a:srgbClr val="3A3B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*DRAFT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5E7B7E-615A-3BB3-76D7-11D15EF6756D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0587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/>
          </a:p>
        </p:txBody>
      </p:sp>
      <p:pic>
        <p:nvPicPr>
          <p:cNvPr id="6" name="Picture 5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C05CB62C-5D9B-DFBD-29A7-0CDE5C444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59" y="1315796"/>
            <a:ext cx="4284842" cy="2373981"/>
          </a:xfrm>
          <a:prstGeom prst="rect">
            <a:avLst/>
          </a:prstGeom>
        </p:spPr>
      </p:pic>
      <p:pic>
        <p:nvPicPr>
          <p:cNvPr id="8" name="Picture 7" descr="A graph of a number of people with their age&#10;&#10;Description automatically generated with medium confidence">
            <a:extLst>
              <a:ext uri="{FF2B5EF4-FFF2-40B4-BE49-F238E27FC236}">
                <a16:creationId xmlns:a16="http://schemas.microsoft.com/office/drawing/2014/main" id="{A6F66011-05C6-C920-2132-0A853663F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60" y="3638674"/>
            <a:ext cx="4279239" cy="23689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0E6E3F-F2C8-9FCA-E79D-F948669D7B2B}"/>
              </a:ext>
            </a:extLst>
          </p:cNvPr>
          <p:cNvSpPr txBox="1">
            <a:spLocks/>
          </p:cNvSpPr>
          <p:nvPr/>
        </p:nvSpPr>
        <p:spPr>
          <a:xfrm>
            <a:off x="225552" y="1724455"/>
            <a:ext cx="7711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know our athletes have higher retention rates, let’s look there in reference to Pell status.</a:t>
            </a:r>
          </a:p>
          <a:p>
            <a:pPr lvl="1"/>
            <a:r>
              <a:rPr lang="en-US" dirty="0"/>
              <a:t>Our Athletes don’t experience much of a difference when comparing their Pell recipient statuses</a:t>
            </a:r>
          </a:p>
          <a:p>
            <a:pPr lvl="1"/>
            <a:r>
              <a:rPr lang="en-US" dirty="0"/>
              <a:t>But, our non-athletes show a great difference. </a:t>
            </a:r>
          </a:p>
          <a:p>
            <a:pPr lvl="2"/>
            <a:r>
              <a:rPr lang="en-US" dirty="0"/>
              <a:t>Later we determined our athletes would not receive the intervention, but we worked with the athletics department so they knew those particular athletes who might need extra attention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866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Methodologies for Determining Student Performance Risk</vt:lpstr>
      <vt:lpstr>What is Performance? What is Risk?</vt:lpstr>
      <vt:lpstr>Are there any concerns?</vt:lpstr>
      <vt:lpstr>How can we determine risk factors?</vt:lpstr>
      <vt:lpstr>How did we determine ours?</vt:lpstr>
      <vt:lpstr>How did we determine ours?</vt:lpstr>
      <vt:lpstr>How did we determine ours?</vt:lpstr>
      <vt:lpstr>How did we determine ours?</vt:lpstr>
      <vt:lpstr>How did we determine ours?</vt:lpstr>
      <vt:lpstr>So which students are “at risk”?</vt:lpstr>
      <vt:lpstr>So which students are “at risk”?</vt:lpstr>
      <vt:lpstr>Ranking our students</vt:lpstr>
      <vt:lpstr>Applying Interventions</vt:lpstr>
      <vt:lpstr>Intervention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Cilino, Robert</dc:creator>
  <cp:lastModifiedBy>Cilino, Robert</cp:lastModifiedBy>
  <cp:revision>13</cp:revision>
  <dcterms:created xsi:type="dcterms:W3CDTF">2024-08-30T18:29:57Z</dcterms:created>
  <dcterms:modified xsi:type="dcterms:W3CDTF">2024-08-30T19:30:19Z</dcterms:modified>
</cp:coreProperties>
</file>