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26/4/23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2/3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-Light"/>
              </a:rPr>
              <a:t>chidrens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 in the 4 to 10 years old range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 We found a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-Light"/>
              </a:rPr>
              <a:t>male:female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 ratio of 3:1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-Light"/>
              </a:rPr>
              <a:t>aprox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-Light"/>
            </a:endParaRP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More than 75% of children had normal weight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Epileptic children represents the 3.2% of the H-PSG Studies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20% of children studied had a Neuro-Diverse condition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Among Neuro-Diverse children, more than 57% of children had A(H)DD and more than 32% had any type of learning disability</a:t>
            </a:r>
            <a:r>
              <a:rPr lang="en-GB" dirty="0"/>
              <a:t>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26/4/23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BB74-47CD-2230-FCCB-915E6D85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1C88-19F4-297D-CCEC-6EF905EF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63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ca-ES" dirty="0" err="1">
                <a:solidFill>
                  <a:srgbClr val="0070C0"/>
                </a:solidFill>
              </a:rPr>
              <a:t>Hypotesis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FEASIBILITY</a:t>
            </a:r>
            <a:endParaRPr lang="en-US" dirty="0"/>
          </a:p>
          <a:p>
            <a:pPr lvl="1"/>
            <a:r>
              <a:rPr lang="en-US" dirty="0"/>
              <a:t>H-PSG in </a:t>
            </a:r>
            <a:r>
              <a:rPr lang="en-US" dirty="0" err="1"/>
              <a:t>NeuroDiverse</a:t>
            </a:r>
            <a:r>
              <a:rPr lang="en-US" dirty="0"/>
              <a:t> or Epileptic children is as feasible as in Neurotypical children.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H-PSG is preferred in all children groups (Epileptic, </a:t>
            </a:r>
            <a:r>
              <a:rPr lang="en-US" dirty="0" err="1"/>
              <a:t>NeuroDiverse</a:t>
            </a:r>
            <a:r>
              <a:rPr lang="en-US" dirty="0"/>
              <a:t> and Neurotypical).</a:t>
            </a:r>
            <a:endParaRPr lang="en-ES" dirty="0"/>
          </a:p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in </a:t>
            </a:r>
            <a:r>
              <a:rPr lang="en-US" sz="2400" dirty="0" err="1">
                <a:solidFill>
                  <a:srgbClr val="FFA57D"/>
                </a:solidFill>
              </a:rPr>
              <a:t>NeuroDiverse</a:t>
            </a:r>
            <a:r>
              <a:rPr lang="en-US" sz="2400" dirty="0">
                <a:solidFill>
                  <a:srgbClr val="FFA57D"/>
                </a:solidFill>
              </a:rPr>
              <a:t> Children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ADHD suffer more from SD (OSAS, PLMs) than neurotypical children</a:t>
            </a:r>
            <a:endParaRPr lang="en-ES" dirty="0"/>
          </a:p>
          <a:p>
            <a:pPr lvl="1"/>
            <a:r>
              <a:rPr lang="en-US" dirty="0"/>
              <a:t>SD in early children develops more risk of ADHD</a:t>
            </a:r>
            <a:endParaRPr lang="en-ES" dirty="0"/>
          </a:p>
          <a:p>
            <a:pPr marL="74295">
              <a:spcBef>
                <a:spcPts val="1410"/>
              </a:spcBef>
            </a:pPr>
            <a:endParaRPr lang="ca-ES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Retrospective</a:t>
            </a:r>
            <a:r>
              <a:rPr lang="en-US" sz="2400" spc="1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analysis</a:t>
            </a:r>
            <a:endParaRPr lang="en-ES" sz="2400" dirty="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H-PSG: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jan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2018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to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feb</a:t>
            </a:r>
            <a:r>
              <a:rPr lang="en-US" sz="240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2022 (48 months - 4years)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N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=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563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PSG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→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517 Unique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Ages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2-17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yo</a:t>
            </a: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2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Referred by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NeuroPed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PsychoPed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Ped,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ENTSurgeons</a:t>
            </a:r>
            <a:r>
              <a:rPr lang="en-US" sz="2400" spc="-290" dirty="0">
                <a:effectLst/>
                <a:ea typeface="Microsoft Sans Serif" panose="020B0604020202020204" pitchFamily="34" charset="0"/>
              </a:rPr>
              <a:t> 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H-PSG INITIAL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Epileptic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&lt;4yo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</a:t>
            </a:r>
            <a:r>
              <a:rPr lang="ca-ES" sz="1600"/>
              <a:t>= 13</a:t>
            </a:r>
            <a:endParaRPr lang="ca-E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UNIQUE STUDIES - FINAL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Typical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Diverse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20963" y="5078225"/>
            <a:ext cx="2114902" cy="5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30363" y="5620947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Learning</a:t>
            </a:r>
            <a:r>
              <a:rPr lang="ca-ES" sz="1600" dirty="0"/>
              <a:t> </a:t>
            </a:r>
            <a:r>
              <a:rPr lang="ca-ES" sz="1600" dirty="0" err="1"/>
              <a:t>Disabilities</a:t>
            </a:r>
            <a:endParaRPr lang="ca-ES" sz="1600" dirty="0"/>
          </a:p>
          <a:p>
            <a:pPr algn="ctr"/>
            <a:r>
              <a:rPr lang="ca-ES" sz="1600" dirty="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A(H)DD</a:t>
            </a:r>
          </a:p>
          <a:p>
            <a:pPr algn="ctr"/>
            <a:r>
              <a:rPr lang="ca-ES" sz="1600" dirty="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BOTH</a:t>
            </a:r>
          </a:p>
          <a:p>
            <a:pPr algn="ctr"/>
            <a:r>
              <a:rPr lang="ca-ES" sz="1600" dirty="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Children</a:t>
            </a:r>
            <a:r>
              <a:rPr lang="ca-ES" sz="1600" dirty="0"/>
              <a:t> </a:t>
            </a:r>
            <a:r>
              <a:rPr lang="ca-ES" sz="1600" dirty="0" err="1"/>
              <a:t>studied</a:t>
            </a:r>
            <a:r>
              <a:rPr lang="ca-ES" sz="1600" dirty="0"/>
              <a:t> &gt;1 </a:t>
            </a:r>
            <a:r>
              <a:rPr lang="ca-ES" sz="1600" dirty="0" err="1"/>
              <a:t>times</a:t>
            </a:r>
            <a:r>
              <a:rPr lang="ca-ES" sz="1600" dirty="0"/>
              <a:t> for </a:t>
            </a:r>
            <a:r>
              <a:rPr lang="ca-ES" sz="1600" dirty="0" err="1"/>
              <a:t>their</a:t>
            </a:r>
            <a:r>
              <a:rPr lang="ca-ES" sz="1600" dirty="0"/>
              <a:t> </a:t>
            </a:r>
            <a:r>
              <a:rPr lang="ca-ES" sz="1600" dirty="0" err="1"/>
              <a:t>Sleep</a:t>
            </a:r>
            <a:r>
              <a:rPr lang="ca-ES" sz="1600" dirty="0"/>
              <a:t> </a:t>
            </a:r>
            <a:r>
              <a:rPr lang="ca-ES" sz="1600" dirty="0" err="1"/>
              <a:t>Disorder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ca-ES" sz="2000" dirty="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Condition</a:t>
            </a:r>
            <a:r>
              <a:rPr lang="ca-ES" sz="1600" dirty="0"/>
              <a:t> </a:t>
            </a:r>
            <a:r>
              <a:rPr lang="ca-ES" sz="1600" dirty="0" err="1"/>
              <a:t>Subgroup</a:t>
            </a:r>
            <a:endParaRPr lang="ca-ES" sz="1600" dirty="0"/>
          </a:p>
          <a:p>
            <a:pPr algn="ctr"/>
            <a:r>
              <a:rPr lang="ca-ES" sz="1600" dirty="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MAIN FACTOR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US" sz="2400" dirty="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Neuro-Condition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Neuro-Typical Children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Neuro-Diverse Children</a:t>
            </a:r>
            <a:endParaRPr lang="en-ES" sz="20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</a:t>
            </a:r>
            <a:endParaRPr lang="en-ES" sz="16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Learning disabilities</a:t>
            </a:r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ES" sz="16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SAHS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Normal: AHI &lt; 1/h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Mild: AIH 1 &amp; &lt;5/h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Moderate: AHI 5 &amp; &lt;10/h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ES" sz="20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PLMS: </a:t>
            </a:r>
            <a:r>
              <a:rPr lang="en-US" sz="2000" dirty="0"/>
              <a:t>PLMI &gt;5/h</a:t>
            </a:r>
            <a:endParaRPr lang="en-ES" sz="2000" dirty="0"/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ES" sz="2400" dirty="0">
              <a:solidFill>
                <a:srgbClr val="FFA57D"/>
              </a:solidFill>
            </a:endParaRPr>
          </a:p>
          <a:p>
            <a:pPr marL="457200" lvl="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Feasibility (efficiency)</a:t>
            </a:r>
            <a:endParaRPr lang="en-ES" sz="2400" dirty="0"/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115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Failed</a:t>
            </a:r>
            <a:r>
              <a:rPr lang="en-US" sz="115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studies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Epilepsy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ES" sz="1150" dirty="0">
              <a:effectLst/>
              <a:ea typeface="Microsoft Sans Serif" panose="020B0604020202020204" pitchFamily="34" charset="0"/>
            </a:endParaRPr>
          </a:p>
          <a:p>
            <a:pPr marL="45720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Quality: &gt; 5h hours of recording with adequate signal &gt; 75%</a:t>
            </a:r>
            <a:endParaRPr lang="en-ES" sz="2400" dirty="0"/>
          </a:p>
          <a:p>
            <a:pPr marL="742950" lvl="1" indent="-285750">
              <a:spcBef>
                <a:spcPts val="65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/>
              <a:t>SpO2Quality</a:t>
            </a:r>
            <a:endParaRPr lang="en-ES" sz="1150" dirty="0"/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 err="1">
                <a:effectLst/>
                <a:ea typeface="Microsoft Sans Serif" panose="020B0604020202020204" pitchFamily="34" charset="0"/>
              </a:rPr>
              <a:t>FlowQuality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 err="1">
                <a:effectLst/>
                <a:ea typeface="Microsoft Sans Serif" panose="020B0604020202020204" pitchFamily="34" charset="0"/>
              </a:rPr>
              <a:t>RIPQuality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Global</a:t>
            </a:r>
            <a:r>
              <a:rPr lang="en-US" sz="1150" spc="7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quality</a:t>
            </a:r>
            <a:r>
              <a:rPr lang="en-US" sz="1150" spc="7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index</a:t>
            </a:r>
            <a:r>
              <a:rPr lang="en-US" sz="1250" dirty="0">
                <a:effectLst/>
                <a:ea typeface="Microsoft Sans Serif" panose="020B0604020202020204" pitchFamily="34" charset="0"/>
              </a:rPr>
              <a:t> </a:t>
            </a: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ES" sz="1150" dirty="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Satisfaction</a:t>
            </a:r>
            <a:endParaRPr lang="en-ES" sz="2400" dirty="0"/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Caregiver’s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Satisfaction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Children’s</a:t>
            </a:r>
            <a:r>
              <a:rPr lang="en-US" sz="115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Satisfaction</a:t>
            </a:r>
            <a:r>
              <a:rPr lang="en-US" sz="115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Caregiver’s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preference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for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hospital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study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AutoNum type="arabicPeriod"/>
              <a:tabLst>
                <a:tab pos="240665" algn="l"/>
              </a:tabLst>
            </a:pPr>
            <a:r>
              <a:rPr lang="en-US" sz="2400" dirty="0"/>
              <a:t>PSG Parameters: </a:t>
            </a:r>
            <a:r>
              <a:rPr lang="en-US" sz="1150" dirty="0"/>
              <a:t>TST, Arousal index,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Sleep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efficiency,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Sleep</a:t>
            </a:r>
            <a:r>
              <a:rPr lang="en-US" sz="1150" spc="4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Latency,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REM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latency, awakenings, Sleep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Stages: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%R,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%N1,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%N2,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%N3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0"/>
              </a:spcBef>
              <a:buNone/>
            </a:pPr>
            <a:endParaRPr lang="en-ES" sz="1150" dirty="0"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DEMOGRAPHIC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US" sz="1800" dirty="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Age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Sex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Heigh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Weight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Main symptoms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4.2.2 - </a:t>
            </a:r>
            <a:r>
              <a:rPr lang="en-US" sz="2400" dirty="0" err="1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Rstudio</a:t>
            </a: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 v. 2023.03.0)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8A453-13C5-CD08-C1F1-776758D0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6" y="2423886"/>
            <a:ext cx="10315414" cy="3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975" y="2486912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451</Words>
  <Application>Microsoft Macintosh PowerPoint</Application>
  <PresentationFormat>Widescreen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15</cp:revision>
  <cp:lastPrinted>2023-04-25T02:52:12Z</cp:lastPrinted>
  <dcterms:created xsi:type="dcterms:W3CDTF">2023-04-25T02:34:38Z</dcterms:created>
  <dcterms:modified xsi:type="dcterms:W3CDTF">2023-04-26T05:11:15Z</dcterms:modified>
</cp:coreProperties>
</file>