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57" r:id="rId5"/>
    <p:sldId id="263" r:id="rId6"/>
    <p:sldId id="265" r:id="rId7"/>
    <p:sldId id="266" r:id="rId8"/>
    <p:sldId id="267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831"/>
  </p:normalViewPr>
  <p:slideViewPr>
    <p:cSldViewPr snapToGrid="0" showGuides="1">
      <p:cViewPr varScale="1">
        <p:scale>
          <a:sx n="82" d="100"/>
          <a:sy n="82" d="100"/>
        </p:scale>
        <p:origin x="16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55E-84D2-9A43-9F5F-2285A9864286}" type="datetimeFigureOut">
              <a:rPr lang="ca-ES" smtClean="0"/>
              <a:t>28/4/23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15A-B8A3-5748-9139-5FCC0774558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1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-For the statistical data analysis, R Stats v. 4.2.2 were used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-2/3 children was in the 4 to 10 years old range</a:t>
            </a:r>
            <a:r>
              <a:rPr lang="en-GB" sz="2800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-We found a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-Light"/>
              </a:rPr>
              <a:t>male:female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 ratio of 3:1 approximately</a:t>
            </a:r>
            <a:r>
              <a:rPr lang="en-GB" sz="2800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-More than 75% of children had normal weight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-Epileptic children represented the 3.2% of the H-PSG Studies</a:t>
            </a:r>
            <a:r>
              <a:rPr lang="en-GB" sz="2800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-20% of children studied had a Neuro-Diverse condition</a:t>
            </a:r>
            <a:r>
              <a:rPr lang="en-GB" sz="2800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-Between groups, only a significative difference was found in height of the Neuro-Typical and Neuro-Diverse children</a:t>
            </a:r>
            <a:r>
              <a:rPr lang="en-GB" sz="2800" dirty="0"/>
              <a:t>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-We found no other differences in demographics between the groups</a:t>
            </a:r>
            <a:r>
              <a:rPr lang="en-GB" sz="2800" dirty="0"/>
              <a:t>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44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The 5 main symptoms are fatigue, snoring, kick, night awakening and attention disorders</a:t>
            </a:r>
            <a:r>
              <a:rPr lang="en-GB" sz="2800" dirty="0"/>
              <a:t> 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88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For the total sample, Quality of signal were &gt; 80 globally and also for any of its subtypes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No significative differences were found in any form of Quality of Signal between Epileptic and Non-Epileptic children, nor also between Neuro-Typical and Neuro-Diverse children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Minimal differences were observed in the Global Quality Index of the signal, with lower scores in the  Neuro-Diverse group, but in any case, were significative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Those results support the indication that H-PSG is fully reliable also for children with different neurological conditions</a:t>
            </a:r>
            <a:endParaRPr lang="en-GB" sz="2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156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938-BB84-FDB8-8786-63C1D3E0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9329-60EB-62F3-C721-778C7C33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D7D7-F442-81B9-12E2-EC7B3A8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6AE-F120-8540-988B-F63089C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2EB-CBFB-D88E-0247-6212795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66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287-7E38-CEE9-BF96-071A52E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2C7B-66BF-6D4D-352F-92E0AAB1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EFC8-EA9D-CCC9-B737-95DA20F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74E-AA30-9718-FD72-F3E1C8A0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BCE2-5742-0390-8AFF-F850946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8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5DD9-5583-279C-4CC7-F744C5839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D7A7-A751-B956-762D-FEAE9ACA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F4D-6F9E-9555-F795-A149355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62B-18B5-6180-E565-8867A83D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F8EB-E1DC-DC94-C00C-3535DCF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7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A01-A46C-E165-2F4E-44634BE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0C90-D8A1-947C-02DE-1CD79521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6E3-8911-7E0E-3AE4-4856826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95F-257E-F2FB-D35D-4A1BDFF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7EC-425F-0576-295E-A49BD05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45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BBF-038C-7C98-8ADC-89216A2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C648-CD35-7223-C100-C6463D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C452-5FBE-829B-9642-3F8E87A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3D40-B3C9-90A0-4CA9-DD58736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33B-EEE5-084C-9B66-18703AA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DE8-D814-454C-05A4-9181300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A40-05E9-7C63-105C-847891C00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342D-D365-658D-0A35-58008900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DBF9-14B8-6537-A8FE-C2E215D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1D3E-97D3-5A54-E491-401CF1B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279-89B1-C21F-7536-BBF68F4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8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1FF-B8A4-44F4-60EC-0CFABA4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8E41-B65E-34AE-1F08-8CFE259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C6F4-1659-7487-4D4A-12590236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7A88-1267-6587-465D-9B9FA111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EEF36-9170-6C8C-E28B-F923C3FC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C9F4-BCFC-FCCA-665A-72A267C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5F7E-5908-4CC7-D6C7-5023E8F8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B1FA-0767-7ACD-12AA-43DC79A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1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0ED-285B-8DD6-819B-2A41F9D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D1B9-7015-5722-15EB-7255FA2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42B8-0E2A-BE0C-A9F2-94CC65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FB853-5179-C20F-F536-481D3C5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A9FCA-FB03-4B0D-9F81-CD04FD6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871B3-0F85-3FCA-B143-2B44ADA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FEF7-F8E6-322C-87D7-45AFF1B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3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CDB-7FF8-3FE1-0D8F-5A5A00AB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BA6A-CFE3-6E99-E89D-0D09B50B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04B2-9003-655C-1314-6730E504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D7B5-C96D-F5BC-C7B3-EC10504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C96-FAA8-9505-FBD7-A536C0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D9C0-D505-28C3-B973-5465CA3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99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901-1A84-8BF3-F4DA-D4A1CD5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7BA5-FBC3-034C-4577-C17008BA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E7FC-D1A5-A2C8-142C-EAD96E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33A9-8321-60AC-B8DB-7DB240B7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2139-1974-3BE7-70FE-BDC52A65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4662-DD94-D45B-ED3D-41D5E2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8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B51DB-D95E-4D85-7479-639CEDA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BB8D-2692-F44E-49B6-B933C1FA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A99-814E-7B67-9E60-5B893216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834B-1D4F-9A40-B11A-31D043465FCB}" type="datetimeFigureOut">
              <a:rPr lang="ca-ES" smtClean="0"/>
              <a:t>28/4/23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BB38-BEEB-B044-45D6-FEFBA721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551-4E08-E22A-1972-BB4CEB60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75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DCD-0A8D-D765-234E-F558A287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NOX ISRAEL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11C4-659F-6AAE-127A-F23E26A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2D41B-D2F0-FC30-B819-99F20F8301D9}"/>
              </a:ext>
            </a:extLst>
          </p:cNvPr>
          <p:cNvSpPr txBox="1"/>
          <p:nvPr/>
        </p:nvSpPr>
        <p:spPr>
          <a:xfrm>
            <a:off x="8524068" y="5735637"/>
            <a:ext cx="2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Sept</a:t>
            </a:r>
            <a:r>
              <a:rPr lang="ca-ES" dirty="0"/>
              <a:t> 27, 2023</a:t>
            </a:r>
          </a:p>
        </p:txBody>
      </p:sp>
    </p:spTree>
    <p:extLst>
      <p:ext uri="{BB962C8B-B14F-4D97-AF65-F5344CB8AC3E}">
        <p14:creationId xmlns:p14="http://schemas.microsoft.com/office/powerpoint/2010/main" val="17076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EC1DC-FA06-FD21-D63D-BC6D3105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4089"/>
            <a:ext cx="10863522" cy="30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BB74-47CD-2230-FCCB-915E6D85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1C88-19F4-297D-CCEC-6EF905EF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063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3A17-035D-5C63-9EA6-B6AF826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ca-ES" dirty="0" err="1">
                <a:solidFill>
                  <a:srgbClr val="0070C0"/>
                </a:solidFill>
              </a:rPr>
              <a:t>Hypotesis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9F3-A21E-09CF-6F20-68D9228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FEASIBILITY</a:t>
            </a:r>
            <a:endParaRPr lang="en-US" dirty="0"/>
          </a:p>
          <a:p>
            <a:pPr lvl="1"/>
            <a:r>
              <a:rPr lang="en-US" dirty="0"/>
              <a:t>H-PSG in </a:t>
            </a:r>
            <a:r>
              <a:rPr lang="en-US" dirty="0" err="1"/>
              <a:t>NeuroDiverse</a:t>
            </a:r>
            <a:r>
              <a:rPr lang="en-US" dirty="0"/>
              <a:t> or Epileptic children is as feasible as in Neurotypical children.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H-PSG is preferred in all children groups (Epileptic, </a:t>
            </a:r>
            <a:r>
              <a:rPr lang="en-US" dirty="0" err="1"/>
              <a:t>NeuroDiverse</a:t>
            </a:r>
            <a:r>
              <a:rPr lang="en-US" dirty="0"/>
              <a:t> and Neurotypical).</a:t>
            </a:r>
            <a:endParaRPr lang="en-ES" dirty="0"/>
          </a:p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in </a:t>
            </a:r>
            <a:r>
              <a:rPr lang="en-US" sz="2400" dirty="0" err="1">
                <a:solidFill>
                  <a:srgbClr val="FFA57D"/>
                </a:solidFill>
              </a:rPr>
              <a:t>NeuroDiverse</a:t>
            </a:r>
            <a:r>
              <a:rPr lang="en-US" sz="2400" dirty="0">
                <a:solidFill>
                  <a:srgbClr val="FFA57D"/>
                </a:solidFill>
              </a:rPr>
              <a:t> Children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ADHD suffer more from SD (OSAS, PLMs) than neurotypical children</a:t>
            </a:r>
            <a:endParaRPr lang="en-ES" dirty="0"/>
          </a:p>
          <a:p>
            <a:pPr lvl="1"/>
            <a:r>
              <a:rPr lang="en-US" dirty="0"/>
              <a:t>SD in early children develops more risk of ADHD</a:t>
            </a:r>
            <a:endParaRPr lang="en-ES" dirty="0"/>
          </a:p>
          <a:p>
            <a:pPr marL="74295">
              <a:spcBef>
                <a:spcPts val="1410"/>
              </a:spcBef>
            </a:pPr>
            <a:endParaRPr lang="ca-ES" sz="2400" dirty="0">
              <a:solidFill>
                <a:srgbClr val="FFA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SAMPLE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spcBef>
                <a:spcPts val="25"/>
              </a:spcBef>
              <a:buNone/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Retrospective</a:t>
            </a:r>
            <a:r>
              <a:rPr lang="en-US" sz="2400" spc="11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analysis</a:t>
            </a:r>
            <a:endParaRPr lang="en-ES" sz="2400" dirty="0"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H-PSG: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jan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2018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to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feb</a:t>
            </a:r>
            <a:r>
              <a:rPr lang="en-US" sz="2400" spc="6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2022 (48 months - 4years)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marR="633730" lvl="0" indent="-342900">
              <a:lnSpc>
                <a:spcPct val="105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N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=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563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PSG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→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517 Unique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children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Ages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2-17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yo</a:t>
            </a:r>
            <a:endParaRPr lang="en-US" sz="2400" dirty="0">
              <a:effectLst/>
              <a:ea typeface="Microsoft Sans Serif" panose="020B0604020202020204" pitchFamily="34" charset="0"/>
            </a:endParaRPr>
          </a:p>
          <a:p>
            <a:pPr marL="342900" marR="1586865" lvl="0" indent="-342900">
              <a:lnSpc>
                <a:spcPct val="210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Referred by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NeuroPed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PsychoPed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Ped,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ENTSurgeons</a:t>
            </a:r>
            <a:r>
              <a:rPr lang="en-US" sz="2400" spc="-290" dirty="0">
                <a:effectLst/>
                <a:ea typeface="Microsoft Sans Serif" panose="020B0604020202020204" pitchFamily="34" charset="0"/>
              </a:rPr>
              <a:t> 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4670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8D44F-8E2A-7109-8781-C6EBEC07AC71}"/>
              </a:ext>
            </a:extLst>
          </p:cNvPr>
          <p:cNvSpPr/>
          <p:nvPr/>
        </p:nvSpPr>
        <p:spPr>
          <a:xfrm>
            <a:off x="4274820" y="1309731"/>
            <a:ext cx="3646170" cy="594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H-PSG INITIAL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44823-FE3F-CF11-9ABA-71850FEDAC9E}"/>
              </a:ext>
            </a:extLst>
          </p:cNvPr>
          <p:cNvSpPr/>
          <p:nvPr/>
        </p:nvSpPr>
        <p:spPr>
          <a:xfrm>
            <a:off x="914400" y="3134612"/>
            <a:ext cx="2711088" cy="542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Epileptic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18 (3.5%)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1BBCA-D17F-966F-2B0E-6BDB71DD6853}"/>
              </a:ext>
            </a:extLst>
          </p:cNvPr>
          <p:cNvSpPr/>
          <p:nvPr/>
        </p:nvSpPr>
        <p:spPr>
          <a:xfrm>
            <a:off x="7958139" y="3270600"/>
            <a:ext cx="2033908" cy="539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&lt;4yo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</a:t>
            </a:r>
            <a:r>
              <a:rPr lang="ca-ES" sz="1600"/>
              <a:t>= 13</a:t>
            </a:r>
            <a:endParaRPr lang="ca-E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CB2B5-5E5E-4437-B828-56EC2E6232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092190" y="1903910"/>
            <a:ext cx="5715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8E27A-C041-30E1-CF82-D3CDAA484C37}"/>
              </a:ext>
            </a:extLst>
          </p:cNvPr>
          <p:cNvSpPr/>
          <p:nvPr/>
        </p:nvSpPr>
        <p:spPr>
          <a:xfrm>
            <a:off x="4446270" y="2520628"/>
            <a:ext cx="3291839" cy="641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UNIQUE STUDIES - FINAL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E039B9-2298-857C-808F-428185277921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flipH="1">
            <a:off x="4274820" y="4399814"/>
            <a:ext cx="1822586" cy="3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E0C0A-0F5B-FC29-D142-5157F679C9D6}"/>
              </a:ext>
            </a:extLst>
          </p:cNvPr>
          <p:cNvSpPr/>
          <p:nvPr/>
        </p:nvSpPr>
        <p:spPr>
          <a:xfrm>
            <a:off x="1766570" y="443623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Typical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389 (80%)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ADC95-AFD5-B58E-7B04-C8F2CAF3AA64}"/>
              </a:ext>
            </a:extLst>
          </p:cNvPr>
          <p:cNvSpPr/>
          <p:nvPr/>
        </p:nvSpPr>
        <p:spPr>
          <a:xfrm>
            <a:off x="7681740" y="4436240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Diverse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97 (20%)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5D76D-34D8-FBFE-DE18-E26F518C2F6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6820963" y="5078225"/>
            <a:ext cx="2114902" cy="5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77819-735B-ED5C-0BF9-22E77B2F7EAB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>
            <a:off x="6097406" y="4399814"/>
            <a:ext cx="1584334" cy="3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BB8D4B-E177-B1CC-80D9-BFDCD14C3BE1}"/>
              </a:ext>
            </a:extLst>
          </p:cNvPr>
          <p:cNvSpPr/>
          <p:nvPr/>
        </p:nvSpPr>
        <p:spPr>
          <a:xfrm>
            <a:off x="5830363" y="5620947"/>
            <a:ext cx="198120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Learning</a:t>
            </a:r>
            <a:r>
              <a:rPr lang="ca-ES" sz="1600" dirty="0"/>
              <a:t> </a:t>
            </a:r>
            <a:r>
              <a:rPr lang="ca-ES" sz="1600" dirty="0" err="1"/>
              <a:t>Disabilities</a:t>
            </a:r>
            <a:endParaRPr lang="ca-ES" sz="1600" dirty="0"/>
          </a:p>
          <a:p>
            <a:pPr algn="ctr"/>
            <a:r>
              <a:rPr lang="ca-ES" sz="1600" dirty="0"/>
              <a:t>n = 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EAC2F-ED56-4E75-CA1D-826070724993}"/>
              </a:ext>
            </a:extLst>
          </p:cNvPr>
          <p:cNvSpPr/>
          <p:nvPr/>
        </p:nvSpPr>
        <p:spPr>
          <a:xfrm>
            <a:off x="8084161" y="5600675"/>
            <a:ext cx="172466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A(H)DD</a:t>
            </a:r>
          </a:p>
          <a:p>
            <a:pPr algn="ctr"/>
            <a:r>
              <a:rPr lang="ca-ES" sz="1600" dirty="0"/>
              <a:t>n = 55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E3B46-0CCF-D3BF-8CDD-4293EC3D8420}"/>
              </a:ext>
            </a:extLst>
          </p:cNvPr>
          <p:cNvSpPr/>
          <p:nvPr/>
        </p:nvSpPr>
        <p:spPr>
          <a:xfrm>
            <a:off x="10066492" y="5600675"/>
            <a:ext cx="1443352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BOTH</a:t>
            </a:r>
          </a:p>
          <a:p>
            <a:pPr algn="ctr"/>
            <a:r>
              <a:rPr lang="ca-ES" sz="1600" dirty="0"/>
              <a:t>n = 11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295E9-1EF4-F803-9A3D-7F9F2AFF487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935865" y="5078225"/>
            <a:ext cx="10626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04BE9-A093-1073-0A86-D898CFA84E9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8935865" y="5078225"/>
            <a:ext cx="1852303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65AF0-BA3F-1873-EC5D-30DAEA55DEF9}"/>
              </a:ext>
            </a:extLst>
          </p:cNvPr>
          <p:cNvCxnSpPr>
            <a:cxnSpLocks/>
          </p:cNvCxnSpPr>
          <p:nvPr/>
        </p:nvCxnSpPr>
        <p:spPr>
          <a:xfrm flipH="1" flipV="1">
            <a:off x="3634065" y="3392488"/>
            <a:ext cx="2466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29ADF-5A7F-8A18-9D0F-2B43D54EBF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00767" y="3540164"/>
            <a:ext cx="185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C6BF-86B7-4CA5-00A5-80701B9513AF}"/>
              </a:ext>
            </a:extLst>
          </p:cNvPr>
          <p:cNvSpPr/>
          <p:nvPr/>
        </p:nvSpPr>
        <p:spPr>
          <a:xfrm>
            <a:off x="914400" y="1875375"/>
            <a:ext cx="2711088" cy="77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Children</a:t>
            </a:r>
            <a:r>
              <a:rPr lang="ca-ES" sz="1600" dirty="0"/>
              <a:t> </a:t>
            </a:r>
            <a:r>
              <a:rPr lang="ca-ES" sz="1600" dirty="0" err="1"/>
              <a:t>studied</a:t>
            </a:r>
            <a:r>
              <a:rPr lang="ca-ES" sz="1600" dirty="0"/>
              <a:t> &gt;1 </a:t>
            </a:r>
            <a:r>
              <a:rPr lang="ca-ES" sz="1600" dirty="0" err="1"/>
              <a:t>times</a:t>
            </a:r>
            <a:r>
              <a:rPr lang="ca-ES" sz="1600" dirty="0"/>
              <a:t> for </a:t>
            </a:r>
            <a:r>
              <a:rPr lang="ca-ES" sz="1600" dirty="0" err="1"/>
              <a:t>their</a:t>
            </a:r>
            <a:r>
              <a:rPr lang="ca-ES" sz="1600" dirty="0"/>
              <a:t> </a:t>
            </a:r>
            <a:r>
              <a:rPr lang="ca-ES" sz="1600" dirty="0" err="1"/>
              <a:t>Sleep</a:t>
            </a:r>
            <a:r>
              <a:rPr lang="ca-ES" sz="1600" dirty="0"/>
              <a:t> </a:t>
            </a:r>
            <a:r>
              <a:rPr lang="ca-ES" sz="1600" dirty="0" err="1"/>
              <a:t>Disorder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46 (8.2%)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703274-DAFD-A272-8BDC-D376ED4406E0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625488" y="2263744"/>
            <a:ext cx="247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233126-D484-68CC-C6D5-697DACF6134D}"/>
              </a:ext>
            </a:extLst>
          </p:cNvPr>
          <p:cNvSpPr/>
          <p:nvPr/>
        </p:nvSpPr>
        <p:spPr>
          <a:xfrm>
            <a:off x="1016635" y="398414"/>
            <a:ext cx="10115822" cy="5941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2000" b="1" dirty="0">
                <a:solidFill>
                  <a:srgbClr val="FFA57D"/>
                </a:solidFill>
                <a:latin typeface="Microsoft Sans Serif" panose="020B0604020202020204" pitchFamily="34" charset="0"/>
              </a:rPr>
              <a:t>H-PSG STUDY FLOW-CHART</a:t>
            </a:r>
            <a:r>
              <a:rPr lang="ca-ES" sz="2000" dirty="0">
                <a:solidFill>
                  <a:srgbClr val="FFA57D"/>
                </a:solidFill>
                <a:latin typeface="Microsoft Sans Serif" panose="020B0604020202020204" pitchFamily="34" charset="0"/>
              </a:rPr>
              <a:t>: SAMPLE CHARACTERISITICS AND SUBGRUPS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228B5-CB05-F137-F5B1-51886F224FCF}"/>
              </a:ext>
            </a:extLst>
          </p:cNvPr>
          <p:cNvSpPr/>
          <p:nvPr/>
        </p:nvSpPr>
        <p:spPr>
          <a:xfrm>
            <a:off x="4843281" y="375782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Condition</a:t>
            </a:r>
            <a:r>
              <a:rPr lang="ca-ES" sz="1600" dirty="0"/>
              <a:t> </a:t>
            </a:r>
            <a:r>
              <a:rPr lang="ca-ES" sz="1600" dirty="0" err="1"/>
              <a:t>Subgroup</a:t>
            </a:r>
            <a:endParaRPr lang="ca-ES" sz="1600" dirty="0"/>
          </a:p>
          <a:p>
            <a:pPr algn="ctr"/>
            <a:r>
              <a:rPr lang="ca-ES" sz="1600" dirty="0"/>
              <a:t>n = 486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BC69D-EED0-72E4-AEDC-0C9A7DA04A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2190" y="3162613"/>
            <a:ext cx="5216" cy="5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2400" dirty="0">
                <a:solidFill>
                  <a:srgbClr val="FFA57D"/>
                </a:solidFill>
              </a:rPr>
              <a:t>MAIN FACTOR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80085" algn="l"/>
              </a:tabLst>
            </a:pPr>
            <a:endParaRPr lang="en-US" sz="2400" dirty="0"/>
          </a:p>
          <a:p>
            <a:pPr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Neuro-Condition</a:t>
            </a:r>
          </a:p>
          <a:p>
            <a:pPr marL="914400" lvl="1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Neuro-Typical Children</a:t>
            </a:r>
          </a:p>
          <a:p>
            <a:pPr marL="914400" lvl="1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Neuro-Diverse Children</a:t>
            </a:r>
            <a:endParaRPr lang="en-ES" sz="2000" dirty="0"/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</a:t>
            </a:r>
            <a:endParaRPr lang="en-ES" sz="1600" dirty="0"/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Learning disabilities</a:t>
            </a:r>
          </a:p>
          <a:p>
            <a:pPr marL="1371600" lvl="2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 + Learning Disabilities</a:t>
            </a:r>
          </a:p>
          <a:p>
            <a:pPr marL="914400" lvl="2" indent="0">
              <a:spcBef>
                <a:spcPts val="70"/>
              </a:spcBef>
              <a:buSzPts val="1150"/>
              <a:buNone/>
              <a:tabLst>
                <a:tab pos="680085" algn="l"/>
              </a:tabLst>
            </a:pPr>
            <a:endParaRPr lang="en-ES" sz="16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SAHS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Normal: AHI &lt; 1/h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Mild: AIH 1 &amp; &lt;5/h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Moderate: AHI 5 &amp; &lt;10/h</a:t>
            </a:r>
          </a:p>
          <a:p>
            <a:pPr marL="800100" lvl="1" indent="-342900">
              <a:spcBef>
                <a:spcPts val="70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Severe: AHI ≥10/h</a:t>
            </a:r>
          </a:p>
          <a:p>
            <a:pPr marL="457200" lvl="1" indent="0">
              <a:spcBef>
                <a:spcPts val="70"/>
              </a:spcBef>
              <a:buSzPts val="1150"/>
              <a:buNone/>
              <a:tabLst>
                <a:tab pos="688340" algn="l"/>
              </a:tabLst>
            </a:pPr>
            <a:endParaRPr lang="en-ES" sz="20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PLMS: </a:t>
            </a:r>
            <a:r>
              <a:rPr lang="en-US" sz="2000" dirty="0"/>
              <a:t>PLMI &gt;5/h</a:t>
            </a:r>
            <a:endParaRPr lang="en-ES" sz="2000" dirty="0"/>
          </a:p>
          <a:p>
            <a:pPr marL="0" indent="0">
              <a:spcBef>
                <a:spcPts val="25"/>
              </a:spcBef>
              <a:buNone/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7935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2400" dirty="0">
                <a:solidFill>
                  <a:srgbClr val="FFA57D"/>
                </a:solidFill>
              </a:rPr>
              <a:t>DEPENDENT VARIABLES</a:t>
            </a:r>
          </a:p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endParaRPr lang="en-ES" sz="2400" dirty="0">
              <a:solidFill>
                <a:srgbClr val="FFA57D"/>
              </a:solidFill>
            </a:endParaRPr>
          </a:p>
          <a:p>
            <a:pPr marL="457200" lvl="0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dirty="0"/>
              <a:t>Feasibility (efficiency)</a:t>
            </a:r>
            <a:endParaRPr lang="en-ES" sz="2400" dirty="0"/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%</a:t>
            </a:r>
            <a:r>
              <a:rPr lang="en-US" sz="115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Failed</a:t>
            </a:r>
            <a:r>
              <a:rPr lang="en-US" sz="1150" spc="6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studies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%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Epilepsy</a:t>
            </a:r>
            <a:r>
              <a:rPr lang="en-US" sz="115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detection</a:t>
            </a: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ES" sz="1150" dirty="0">
              <a:effectLst/>
              <a:ea typeface="Microsoft Sans Serif" panose="020B0604020202020204" pitchFamily="34" charset="0"/>
            </a:endParaRPr>
          </a:p>
          <a:p>
            <a:pPr marL="457200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dirty="0"/>
              <a:t>Quality: &gt; 5h hours of recording with adequate signal &gt; 75%</a:t>
            </a:r>
            <a:endParaRPr lang="en-ES" sz="2400" dirty="0"/>
          </a:p>
          <a:p>
            <a:pPr marL="742950" lvl="1" indent="-285750">
              <a:spcBef>
                <a:spcPts val="65"/>
              </a:spcBef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/>
              <a:t>SpO2Quality</a:t>
            </a:r>
            <a:endParaRPr lang="en-ES" sz="1150" dirty="0"/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 err="1">
                <a:effectLst/>
                <a:ea typeface="Microsoft Sans Serif" panose="020B0604020202020204" pitchFamily="34" charset="0"/>
              </a:rPr>
              <a:t>FlowQuality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 err="1">
                <a:effectLst/>
                <a:ea typeface="Microsoft Sans Serif" panose="020B0604020202020204" pitchFamily="34" charset="0"/>
              </a:rPr>
              <a:t>RIPQuality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Global</a:t>
            </a:r>
            <a:r>
              <a:rPr lang="en-US" sz="1150" spc="7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quality</a:t>
            </a:r>
            <a:r>
              <a:rPr lang="en-US" sz="1150" spc="7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index</a:t>
            </a:r>
            <a:r>
              <a:rPr lang="en-US" sz="1250" dirty="0">
                <a:effectLst/>
                <a:ea typeface="Microsoft Sans Serif" panose="020B0604020202020204" pitchFamily="34" charset="0"/>
              </a:rPr>
              <a:t> </a:t>
            </a: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endParaRPr lang="en-ES" sz="1150" dirty="0">
              <a:effectLst/>
              <a:ea typeface="Microsoft Sans Serif" panose="020B0604020202020204" pitchFamily="34" charset="0"/>
            </a:endParaRPr>
          </a:p>
          <a:p>
            <a:pPr marL="457200" lvl="0" indent="-457200">
              <a:spcBef>
                <a:spcPts val="70"/>
              </a:spcBef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dirty="0"/>
              <a:t>Satisfaction</a:t>
            </a:r>
            <a:endParaRPr lang="en-ES" sz="2400" dirty="0"/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Caregiver’s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Satisfaction</a:t>
            </a:r>
            <a:r>
              <a:rPr lang="en-US" sz="115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VAS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6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Children’s</a:t>
            </a:r>
            <a:r>
              <a:rPr lang="en-US" sz="115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Satisfaction</a:t>
            </a:r>
            <a:r>
              <a:rPr lang="en-US" sz="115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VAS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r>
              <a:rPr lang="en-US" sz="1150" dirty="0">
                <a:effectLst/>
                <a:ea typeface="Microsoft Sans Serif" panose="020B0604020202020204" pitchFamily="34" charset="0"/>
              </a:rPr>
              <a:t>Caregiver’s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preference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for</a:t>
            </a:r>
            <a:r>
              <a:rPr lang="en-US" sz="115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hospital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study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VAS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AutoNum type="arabicPeriod"/>
              <a:tabLst>
                <a:tab pos="240665" algn="l"/>
              </a:tabLst>
            </a:pPr>
            <a:r>
              <a:rPr lang="en-US" sz="2400" dirty="0"/>
              <a:t>PSG Parameters: </a:t>
            </a:r>
            <a:r>
              <a:rPr lang="en-US" sz="1150" dirty="0"/>
              <a:t>TST, Arousal index,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Sleep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efficiency,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Sleep</a:t>
            </a:r>
            <a:r>
              <a:rPr lang="en-US" sz="1150" spc="4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Latency,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REM</a:t>
            </a:r>
            <a:r>
              <a:rPr lang="en-US" sz="1150" spc="5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latency, awakenings, Sleep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Stages: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%R,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%N1,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%N2,</a:t>
            </a:r>
            <a:r>
              <a:rPr lang="en-US" sz="115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1150" dirty="0">
                <a:effectLst/>
                <a:ea typeface="Microsoft Sans Serif" panose="020B0604020202020204" pitchFamily="34" charset="0"/>
              </a:rPr>
              <a:t>%N3</a:t>
            </a:r>
            <a:endParaRPr lang="en-ES" sz="1100" dirty="0">
              <a:effectLst/>
              <a:ea typeface="Microsoft Sans Serif" panose="020B0604020202020204" pitchFamily="34" charset="0"/>
            </a:endParaRPr>
          </a:p>
          <a:p>
            <a:pPr marL="0" indent="0">
              <a:spcBef>
                <a:spcPts val="20"/>
              </a:spcBef>
              <a:buNone/>
            </a:pPr>
            <a:endParaRPr lang="en-ES" sz="1150" dirty="0">
              <a:effectLst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DEMOGRAPHIC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lvl="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0085" algn="l"/>
              </a:tabLst>
            </a:pPr>
            <a:endParaRPr lang="en-US" sz="1800" dirty="0">
              <a:effectLst/>
              <a:ea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Age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Sex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Heigh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Weight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Main symptoms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184065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 (R version 4.2.2)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681F6-7F74-126B-271A-318FD30D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1" y="2517130"/>
            <a:ext cx="10528589" cy="33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3721-3E32-5B36-C243-E311334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975" y="2331932"/>
            <a:ext cx="5192041" cy="38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566</Words>
  <Application>Microsoft Macintosh PowerPoint</Application>
  <PresentationFormat>Widescreen</PresentationFormat>
  <Paragraphs>107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Calibri-Light</vt:lpstr>
      <vt:lpstr>Microsoft Sans Serif</vt:lpstr>
      <vt:lpstr>Office Theme</vt:lpstr>
      <vt:lpstr>NOX ISRAEL STUDY</vt:lpstr>
      <vt:lpstr>Hypotesis</vt:lpstr>
      <vt:lpstr>Methods</vt:lpstr>
      <vt:lpstr>PowerPoint Presentation</vt:lpstr>
      <vt:lpstr>Methods</vt:lpstr>
      <vt:lpstr>Methods</vt:lpstr>
      <vt:lpstr>Methods</vt:lpstr>
      <vt:lpstr>Methods</vt:lpstr>
      <vt:lpstr>Methods</vt:lpstr>
      <vt:lpstr>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Cilveti</dc:creator>
  <cp:lastModifiedBy>Robert Cilveti</cp:lastModifiedBy>
  <cp:revision>20</cp:revision>
  <cp:lastPrinted>2023-04-25T02:52:12Z</cp:lastPrinted>
  <dcterms:created xsi:type="dcterms:W3CDTF">2023-04-25T02:34:38Z</dcterms:created>
  <dcterms:modified xsi:type="dcterms:W3CDTF">2023-04-28T05:45:49Z</dcterms:modified>
</cp:coreProperties>
</file>