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4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29/4/23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29/4/23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Sept</a:t>
            </a:r>
            <a:r>
              <a:rPr lang="ca-ES" dirty="0"/>
              <a:t> 27, 2023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381"/>
            <a:ext cx="10724038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2E4AC-D58C-72E0-BE6F-1F8D9C3A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1" y="2686086"/>
            <a:ext cx="10972614" cy="25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204B0-6E43-D663-2941-C2162A6B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73" y="1690688"/>
            <a:ext cx="8990309" cy="42810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071737" y="3600624"/>
            <a:ext cx="4903463" cy="49465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FINAL SLEEP DIAGNOSIS</a:t>
            </a:r>
            <a:endParaRPr lang="es-E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DISORDERS IN NEURODIVERSE 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A87F1-0EEA-E83C-590E-C3FC01D5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45" y="2296928"/>
            <a:ext cx="9867110" cy="38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ca-ES" dirty="0" err="1">
                <a:solidFill>
                  <a:srgbClr val="0070C0"/>
                </a:solidFill>
              </a:rPr>
              <a:t>Hypotesis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FEASIBILITY</a:t>
            </a:r>
            <a:endParaRPr lang="en-US" dirty="0"/>
          </a:p>
          <a:p>
            <a:pPr lvl="1"/>
            <a:r>
              <a:rPr lang="en-US" dirty="0"/>
              <a:t>H-PSG is a feasible and reliable procedure for the sleep study in children</a:t>
            </a:r>
          </a:p>
          <a:p>
            <a:pPr lvl="1"/>
            <a:r>
              <a:rPr lang="en-US" dirty="0"/>
              <a:t>H-PSG in Neuro-Diverse or Epileptic children is as feasible as in Neuro-typical 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H-PSG is preferred in all children groups (Epileptic, Neuro-Diverse and Neurotypical).</a:t>
            </a:r>
            <a:endParaRPr lang="en-ES" dirty="0"/>
          </a:p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in </a:t>
            </a:r>
            <a:r>
              <a:rPr lang="en-US" sz="2400" dirty="0" err="1">
                <a:solidFill>
                  <a:srgbClr val="FFA57D"/>
                </a:solidFill>
              </a:rPr>
              <a:t>NeuroDiverse</a:t>
            </a:r>
            <a:r>
              <a:rPr lang="en-US" sz="2400" dirty="0">
                <a:solidFill>
                  <a:srgbClr val="FFA57D"/>
                </a:solidFill>
              </a:rPr>
              <a:t> Children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Neuro-Diverse children differ in the presence of SD (OSAS or PLMs) compared to neuro-typical</a:t>
            </a:r>
          </a:p>
          <a:p>
            <a:pPr lvl="1"/>
            <a:r>
              <a:rPr lang="en-US" dirty="0"/>
              <a:t>Children with A(H)DD differ in frequency of PLMS respect neuro-typical children</a:t>
            </a:r>
            <a:endParaRPr lang="en-ES" dirty="0"/>
          </a:p>
          <a:p>
            <a:pPr marL="74295">
              <a:spcBef>
                <a:spcPts val="1410"/>
              </a:spcBef>
            </a:pPr>
            <a:endParaRPr lang="ca-ES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Retrospective</a:t>
            </a:r>
            <a:r>
              <a:rPr lang="en-US" sz="2400" spc="1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analysis</a:t>
            </a:r>
            <a:endParaRPr lang="en-ES" sz="2400" dirty="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H-PSG: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January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2018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to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February</a:t>
            </a:r>
            <a:r>
              <a:rPr lang="en-US" sz="240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N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=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563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PSG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→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517 Unique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2-17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yo</a:t>
            </a: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Referred by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ENT Surgeons</a:t>
            </a:r>
            <a:r>
              <a:rPr lang="en-US" sz="2400" spc="-290" dirty="0">
                <a:effectLst/>
                <a:ea typeface="Microsoft Sans Serif" panose="020B0604020202020204" pitchFamily="34" charset="0"/>
              </a:rPr>
              <a:t> 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H-PSG INITIAL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Epileptic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&lt;4yo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</a:t>
            </a:r>
            <a:r>
              <a:rPr lang="ca-ES" sz="1600"/>
              <a:t>= 13</a:t>
            </a:r>
            <a:endParaRPr lang="ca-E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UNIQUE STUDIES - FINAL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Typical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Diverse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20963" y="5078225"/>
            <a:ext cx="2114902" cy="5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30363" y="5620947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Learning</a:t>
            </a:r>
            <a:r>
              <a:rPr lang="ca-ES" sz="1600" dirty="0"/>
              <a:t> </a:t>
            </a:r>
            <a:r>
              <a:rPr lang="ca-ES" sz="1600" dirty="0" err="1"/>
              <a:t>Disabilities</a:t>
            </a:r>
            <a:endParaRPr lang="ca-ES" sz="1600" dirty="0"/>
          </a:p>
          <a:p>
            <a:pPr algn="ctr"/>
            <a:r>
              <a:rPr lang="ca-ES" sz="1600" dirty="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A(H)DD</a:t>
            </a:r>
          </a:p>
          <a:p>
            <a:pPr algn="ctr"/>
            <a:r>
              <a:rPr lang="ca-ES" sz="1600" dirty="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BOTH</a:t>
            </a:r>
          </a:p>
          <a:p>
            <a:pPr algn="ctr"/>
            <a:r>
              <a:rPr lang="ca-ES" sz="1600" dirty="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Children</a:t>
            </a:r>
            <a:r>
              <a:rPr lang="ca-ES" sz="1600" dirty="0"/>
              <a:t> </a:t>
            </a:r>
            <a:r>
              <a:rPr lang="ca-ES" sz="1600" dirty="0" err="1"/>
              <a:t>studied</a:t>
            </a:r>
            <a:r>
              <a:rPr lang="ca-ES" sz="1600" dirty="0"/>
              <a:t> &gt;1 </a:t>
            </a:r>
            <a:r>
              <a:rPr lang="ca-ES" sz="1600" dirty="0" err="1"/>
              <a:t>times</a:t>
            </a:r>
            <a:r>
              <a:rPr lang="ca-ES" sz="1600" dirty="0"/>
              <a:t> for </a:t>
            </a:r>
            <a:r>
              <a:rPr lang="ca-ES" sz="1600" dirty="0" err="1"/>
              <a:t>their</a:t>
            </a:r>
            <a:r>
              <a:rPr lang="ca-ES" sz="1600" dirty="0"/>
              <a:t> </a:t>
            </a:r>
            <a:r>
              <a:rPr lang="ca-ES" sz="1600" dirty="0" err="1"/>
              <a:t>Sleep</a:t>
            </a:r>
            <a:r>
              <a:rPr lang="ca-ES" sz="1600" dirty="0"/>
              <a:t> </a:t>
            </a:r>
            <a:r>
              <a:rPr lang="ca-ES" sz="1600" dirty="0" err="1"/>
              <a:t>Disorder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ca-ES" sz="2000" dirty="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Condition</a:t>
            </a:r>
            <a:r>
              <a:rPr lang="ca-ES" sz="1600" dirty="0"/>
              <a:t> </a:t>
            </a:r>
            <a:r>
              <a:rPr lang="ca-ES" sz="1600" dirty="0" err="1"/>
              <a:t>Subgroup</a:t>
            </a:r>
            <a:endParaRPr lang="ca-ES" sz="1600" dirty="0"/>
          </a:p>
          <a:p>
            <a:pPr algn="ctr"/>
            <a:r>
              <a:rPr lang="ca-ES" sz="1600" dirty="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MAIN FACTOR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US" sz="2400" dirty="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Neuro-Condition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Neuro-Typical Children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Neuro-Diverse Children</a:t>
            </a:r>
            <a:endParaRPr lang="en-ES" sz="20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</a:t>
            </a:r>
            <a:endParaRPr lang="en-ES" sz="16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Learning disabilities</a:t>
            </a:r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ES" sz="16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SAHS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Normal: AHI &lt; 1/h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Mild: AIH 1 &amp; &lt;5/h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Moderate: AHI 5 &amp; &lt;10/h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ES" sz="20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PLMS: </a:t>
            </a:r>
            <a:r>
              <a:rPr lang="en-US" sz="2000" dirty="0"/>
              <a:t>PLMI &gt;5/h</a:t>
            </a:r>
            <a:endParaRPr lang="en-ES" sz="2000" dirty="0"/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3400" dirty="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ES" sz="1600" dirty="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Feasibility (efficiency)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US" sz="2100" spc="6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US" sz="2100" spc="65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  <a:endParaRPr lang="en-ES" sz="2100" dirty="0">
              <a:solidFill>
                <a:srgbClr val="FF0000"/>
              </a:solidFill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210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210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effectLst/>
                <a:ea typeface="Microsoft Sans Serif" panose="020B0604020202020204" pitchFamily="34" charset="0"/>
              </a:rPr>
              <a:t>Epilepsy</a:t>
            </a:r>
            <a:r>
              <a:rPr lang="en-US" sz="210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ES" sz="800" dirty="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Quality: &gt; 5h hours of recording with adequate signal &gt; 75%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SpO2Quality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 err="1"/>
              <a:t>FlowQuality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 err="1"/>
              <a:t>RIPQuality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ES" sz="800" dirty="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Satisfaction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Caregiver’s Satisfaction VAS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Children’s Satisfaction VAS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US" sz="1900" dirty="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PSG Parameters</a:t>
            </a:r>
            <a:r>
              <a:rPr lang="en-US" sz="2400" dirty="0"/>
              <a:t>: </a:t>
            </a:r>
            <a:r>
              <a:rPr lang="en-US" sz="1900" dirty="0"/>
              <a:t>TST, Arousal index, Sleep efficiency, Sleep Latency, REM latency, awakenings, %R, %N1, %N2, %N3</a:t>
            </a:r>
            <a:endParaRPr lang="en-ES" sz="1900" dirty="0"/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DEMOGRAPHIC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US" sz="1800" dirty="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Age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Sex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Heigh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Weight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Main symptoms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746</Words>
  <Application>Microsoft Macintosh PowerPoint</Application>
  <PresentationFormat>Widescreen</PresentationFormat>
  <Paragraphs>136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29</cp:revision>
  <cp:lastPrinted>2023-04-25T02:52:12Z</cp:lastPrinted>
  <dcterms:created xsi:type="dcterms:W3CDTF">2023-04-25T02:34:38Z</dcterms:created>
  <dcterms:modified xsi:type="dcterms:W3CDTF">2023-04-29T08:51:14Z</dcterms:modified>
</cp:coreProperties>
</file>