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8" r:id="rId2"/>
    <p:sldId id="259" r:id="rId3"/>
    <p:sldId id="260" r:id="rId4"/>
    <p:sldId id="257" r:id="rId5"/>
    <p:sldId id="263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1831"/>
  </p:normalViewPr>
  <p:slideViewPr>
    <p:cSldViewPr snapToGrid="0" showGuides="1">
      <p:cViewPr varScale="1">
        <p:scale>
          <a:sx n="82" d="100"/>
          <a:sy n="82" d="100"/>
        </p:scale>
        <p:origin x="400" y="17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ED55E-84D2-9A43-9F5F-2285A9864286}" type="datetimeFigureOut">
              <a:rPr lang="ca-ES" smtClean="0"/>
              <a:t>1/5/23</a:t>
            </a:fld>
            <a:endParaRPr lang="ca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3215A-B8A3-5748-9139-5FCC07745583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61179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-Light"/>
              </a:rPr>
              <a:t>Comments:</a:t>
            </a:r>
            <a:r>
              <a:rPr lang="en-GB" sz="2800" dirty="0"/>
              <a:t> </a:t>
            </a: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For the statistical data analysis, R Stats v. 4.2.2 were used. Non-parametrical approximation was applied to data analysis when normality assumption was not fulfilled</a:t>
            </a: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2/3 children was in the 4 to 10 years old range </a:t>
            </a: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We found a </a:t>
            </a:r>
            <a:r>
              <a:rPr lang="en-GB" sz="1800" b="0" i="0" u="none" strike="noStrike" kern="1200" dirty="0" err="1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male:female</a:t>
            </a: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 ratio of 3:1 approximately </a:t>
            </a: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More than 75% of children had normal weight </a:t>
            </a: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Epileptic children represented the 3.2% of the H-PSG Studies </a:t>
            </a: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20% of children studied had a Neuro-Diverse condition </a:t>
            </a: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Between groups, only a significative difference was found in height of the Neuro-Typical and Neuro-Diverse children </a:t>
            </a: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We found no other differences in demographics between the groups </a:t>
            </a:r>
            <a:endParaRPr lang="ca-ES" sz="1800" b="0" i="0" u="none" strike="noStrike" kern="1200" dirty="0">
              <a:solidFill>
                <a:srgbClr val="000000"/>
              </a:solidFill>
              <a:effectLst/>
              <a:latin typeface="Calibri-Ligh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3215A-B8A3-5748-9139-5FCC07745583}" type="slidenum">
              <a:rPr lang="ca-ES" smtClean="0"/>
              <a:t>8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097447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-Light"/>
              </a:rPr>
              <a:t>Comments:</a:t>
            </a:r>
            <a:r>
              <a:rPr lang="en-GB" sz="2800" dirty="0"/>
              <a:t> 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-Light"/>
              </a:rPr>
              <a:t>The 5 main symptoms are fatigue, snoring, kick, night awakening and attention disorders</a:t>
            </a:r>
            <a:r>
              <a:rPr lang="en-GB" sz="2800" dirty="0"/>
              <a:t> </a:t>
            </a:r>
            <a:endParaRPr lang="en-GB" sz="1800" b="1" i="0" u="none" strike="noStrike" dirty="0">
              <a:solidFill>
                <a:srgbClr val="000000"/>
              </a:solidFill>
              <a:effectLst/>
              <a:latin typeface="Calibri-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3215A-B8A3-5748-9139-5FCC07745583}" type="slidenum">
              <a:rPr lang="ca-ES" smtClean="0"/>
              <a:t>9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198854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-Light"/>
              </a:rPr>
              <a:t>Comments:</a:t>
            </a:r>
          </a:p>
          <a:p>
            <a:pPr marL="285750" indent="-285750">
              <a:buFontTx/>
              <a:buChar char="-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-Light"/>
              </a:rPr>
              <a:t>For the total sample, Quality of signal were &gt; 80 globally and also for any of its subtypes</a:t>
            </a:r>
          </a:p>
          <a:p>
            <a:pPr marL="285750" indent="-285750">
              <a:buFontTx/>
              <a:buChar char="-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-Light"/>
              </a:rPr>
              <a:t>No significative differences were found in any form of Quality of Signal between Epileptic and Non-Epileptic children, nor also between Neuro-Typical and Neuro-Diverse children</a:t>
            </a:r>
          </a:p>
          <a:p>
            <a:pPr marL="285750" indent="-285750">
              <a:buFontTx/>
              <a:buChar char="-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-Light"/>
              </a:rPr>
              <a:t>Minimal differences were observed in the Global Quality Index of the signal, with lower scores in the  Neuro-Diverse group, but in any case, were significative</a:t>
            </a:r>
          </a:p>
          <a:p>
            <a:pPr marL="285750" indent="-285750">
              <a:buFontTx/>
              <a:buChar char="-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-Light"/>
              </a:rPr>
              <a:t>Those results support the indication that H-PSG is fully reliable also for children with different neurological conditions</a:t>
            </a:r>
            <a:endParaRPr lang="en-GB" sz="2800" b="1" i="0" u="none" strike="noStrike" dirty="0">
              <a:solidFill>
                <a:srgbClr val="000000"/>
              </a:solidFill>
              <a:effectLst/>
              <a:latin typeface="Calibri-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3215A-B8A3-5748-9139-5FCC07745583}" type="slidenum">
              <a:rPr lang="ca-ES" smtClean="0"/>
              <a:t>10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21565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-Light"/>
              </a:rPr>
              <a:t>Comments:</a:t>
            </a: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IE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Satisfaction of children and caregivers was scored by answering a VAS (0-10), in the morning once the H-PSG was fully finished</a:t>
            </a: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IE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For the total sample, parental and child satisfaction with the H-PSG procedure scored &gt; 8.8 </a:t>
            </a: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IE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Only in very few cases (&lt;2%), there was preference for the PSG at the sleep Lab </a:t>
            </a: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IE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No significative differences were found in any of the forms of measuring satisfaction used in the study,  between Epileptic and Non-Epileptic children, nor also between Neuro-Typical and Neuro-Diverse children </a:t>
            </a: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IE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Those results support the indication that sleep study by H-PSG was the of procedure of election from the point of view of patients and caregivers</a:t>
            </a:r>
            <a:endParaRPr lang="en-GB" sz="1800" b="0" i="0" u="none" strike="noStrike" kern="1200" dirty="0">
              <a:solidFill>
                <a:srgbClr val="000000"/>
              </a:solidFill>
              <a:effectLst/>
              <a:latin typeface="Calibri-Ligh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3215A-B8A3-5748-9139-5FCC07745583}" type="slidenum">
              <a:rPr lang="ca-ES" smtClean="0"/>
              <a:t>11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302610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-Light"/>
              </a:rPr>
              <a:t>Comments:</a:t>
            </a:r>
            <a:endParaRPr lang="en-GB" sz="1800" b="0" i="0" u="none" strike="noStrike" kern="1200" dirty="0">
              <a:solidFill>
                <a:srgbClr val="000000"/>
              </a:solidFill>
              <a:effectLst/>
              <a:latin typeface="Calibri-Light"/>
              <a:ea typeface="+mn-ea"/>
              <a:cs typeface="+mn-cs"/>
            </a:endParaRPr>
          </a:p>
          <a:p>
            <a:pPr marL="285750" indent="-285750" algn="l" defTabSz="914400" rtl="0" eaLnBrk="1" latinLnBrk="0" hangingPunct="1">
              <a:buFontTx/>
              <a:buChar char="-"/>
            </a:pPr>
            <a:endParaRPr lang="en-GB" sz="1800" b="0" i="0" u="none" strike="noStrike" kern="1200" dirty="0">
              <a:solidFill>
                <a:srgbClr val="000000"/>
              </a:solidFill>
              <a:effectLst/>
              <a:latin typeface="Calibri-Ligh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3215A-B8A3-5748-9139-5FCC07745583}" type="slidenum">
              <a:rPr lang="ca-ES" smtClean="0"/>
              <a:t>12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733547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-Light"/>
              </a:rPr>
              <a:t>Comments:</a:t>
            </a:r>
            <a:endParaRPr lang="en-GB" sz="1800" b="0" i="0" u="none" strike="noStrike" kern="1200" dirty="0">
              <a:solidFill>
                <a:srgbClr val="000000"/>
              </a:solidFill>
              <a:effectLst/>
              <a:latin typeface="Calibri-Light"/>
              <a:ea typeface="+mn-ea"/>
              <a:cs typeface="+mn-cs"/>
            </a:endParaRPr>
          </a:p>
          <a:p>
            <a:pPr marL="285750" indent="-285750" algn="l" defTabSz="914400" rtl="0" eaLnBrk="1" latinLnBrk="0" hangingPunct="1">
              <a:buFontTx/>
              <a:buChar char="-"/>
            </a:pPr>
            <a:endParaRPr lang="en-GB" sz="1800" b="0" i="0" u="none" strike="noStrike" kern="1200" dirty="0">
              <a:solidFill>
                <a:srgbClr val="000000"/>
              </a:solidFill>
              <a:effectLst/>
              <a:latin typeface="Calibri-Ligh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3215A-B8A3-5748-9139-5FCC07745583}" type="slidenum">
              <a:rPr lang="ca-ES" smtClean="0"/>
              <a:t>13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093176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-Light"/>
              </a:rPr>
              <a:t>Comments:</a:t>
            </a:r>
            <a:endParaRPr lang="en-GB" sz="1800" b="0" i="0" u="none" strike="noStrike" kern="1200" dirty="0">
              <a:solidFill>
                <a:srgbClr val="000000"/>
              </a:solidFill>
              <a:effectLst/>
              <a:latin typeface="Calibri-Light"/>
              <a:ea typeface="+mn-ea"/>
              <a:cs typeface="+mn-cs"/>
            </a:endParaRPr>
          </a:p>
          <a:p>
            <a:pPr marL="285750" indent="-285750" algn="l" defTabSz="914400" rtl="0" eaLnBrk="1" latinLnBrk="0" hangingPunct="1">
              <a:buFontTx/>
              <a:buChar char="-"/>
            </a:pPr>
            <a:endParaRPr lang="en-GB" sz="1800" b="0" i="0" u="none" strike="noStrike" kern="1200" dirty="0">
              <a:solidFill>
                <a:srgbClr val="000000"/>
              </a:solidFill>
              <a:effectLst/>
              <a:latin typeface="Calibri-Ligh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3215A-B8A3-5748-9139-5FCC07745583}" type="slidenum">
              <a:rPr lang="ca-ES" smtClean="0"/>
              <a:t>14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720738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-Light"/>
              </a:rPr>
              <a:t>Comments:</a:t>
            </a:r>
            <a:endParaRPr lang="en-GB" sz="1800" b="0" i="0" u="none" strike="noStrike" kern="1200" dirty="0">
              <a:solidFill>
                <a:srgbClr val="000000"/>
              </a:solidFill>
              <a:effectLst/>
              <a:latin typeface="Calibri-Light"/>
              <a:ea typeface="+mn-ea"/>
              <a:cs typeface="+mn-cs"/>
            </a:endParaRPr>
          </a:p>
          <a:p>
            <a:pPr marL="285750" indent="-285750" algn="l" defTabSz="914400" rtl="0" eaLnBrk="1" latinLnBrk="0" hangingPunct="1">
              <a:buFontTx/>
              <a:buChar char="-"/>
            </a:pPr>
            <a:endParaRPr lang="en-GB" sz="1800" b="0" i="0" u="none" strike="noStrike" kern="1200" dirty="0">
              <a:solidFill>
                <a:srgbClr val="000000"/>
              </a:solidFill>
              <a:effectLst/>
              <a:latin typeface="Calibri-Ligh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3215A-B8A3-5748-9139-5FCC07745583}" type="slidenum">
              <a:rPr lang="ca-ES" smtClean="0"/>
              <a:t>15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01931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1938-BB84-FDB8-8786-63C1D3E02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689329-60EB-62F3-C721-778C7C33F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6D7D7-F442-81B9-12E2-EC7B3A8BB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1/5/23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FD6AE-F120-8540-988B-F63089C25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472EB-CBFB-D88E-0247-62127954C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926647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A6287-7E38-CEE9-BF96-071A52EA0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C2C7B-66BF-6D4D-352F-92E0AAB10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4EFC8-EA9D-CCC9-B737-95DA20FB6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1/5/23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7874E-AA30-9718-FD72-F3E1C8A0E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8BCE2-5742-0390-8AFF-F850946B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588315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DB5DD9-5583-279C-4CC7-F744C58398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5DD7A7-A751-B956-762D-FEAE9ACAF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F1F4D-6F9E-9555-F795-A14935592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1/5/23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2A62B-18B5-6180-E565-8867A83D7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4F8EB-E1DC-DC94-C00C-3535DCF5B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667722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3AA01-A46C-E165-2F4E-44634BED9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50C90-D8A1-947C-02DE-1CD795216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1D6E3-8911-7E0E-3AE4-485682683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1/5/23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7195F-257E-F2FB-D35D-4A1BDFF7F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B67EC-425F-0576-295E-A49BD058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654562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9BBBF-038C-7C98-8ADC-89216A2B7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3C648-CD35-7223-C100-C6463D47F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8C452-5FBE-829B-9642-3F8E87A74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1/5/23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43D40-B3C9-90A0-4CA9-DD587368D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2433B-EEE5-084C-9B66-18703AA4E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427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4CDE8-D814-454C-05A4-918130000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E6A40-05E9-7C63-105C-847891C00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D342D-D365-658D-0A35-580089002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5DBF9-14B8-6537-A8FE-C2E215DBE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1/5/23</a:t>
            </a:fld>
            <a:endParaRPr lang="ca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11D3E-97D3-5A54-E491-401CF1BF2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A0279-89B1-C21F-7536-BBF68F46B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2849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E81FF-B8A4-44F4-60EC-0CFABA40D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88E41-B65E-34AE-1F08-8CFE25919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3C6F4-1659-7487-4D4A-125902362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BF7A88-1267-6587-465D-9B9FA11102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3EEF36-9170-6C8C-E28B-F923C3FC6A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A3C9F4-BCFC-FCCA-665A-72A267C9D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1/5/23</a:t>
            </a:fld>
            <a:endParaRPr lang="ca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645F7E-5908-4CC7-D6C7-5023E8F8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D8B1FA-0767-7ACD-12AA-43DC79AA8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65910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2F0ED-285B-8DD6-819B-2A41F9D17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94D1B9-7015-5722-15EB-7255FA215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1/5/23</a:t>
            </a:fld>
            <a:endParaRPr lang="ca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AC42B8-0E2A-BE0C-A9F2-94CC65752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4FB853-5179-C20F-F536-481D3C54A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00845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2A9FCA-FB03-4B0D-9F81-CD04FD64F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1/5/23</a:t>
            </a:fld>
            <a:endParaRPr lang="ca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C871B3-0F85-3FCA-B143-2B44ADA47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FFEF7-F8E6-322C-87D7-45AFF1BDE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49436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50CDB-7FF8-3FE1-0D8F-5A5A00AB2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ABA6A-CFE3-6E99-E89D-0D09B50BF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904B2-9003-655C-1314-6730E5041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AD7B5-C96D-F5BC-C7B3-EC105041E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1/5/23</a:t>
            </a:fld>
            <a:endParaRPr lang="ca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34C96-FAA8-9505-FBD7-A536C0204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0D9C0-D505-28C3-B973-5465CA37E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62999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C8901-1A84-8BF3-F4DA-D4A1CD51D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737BA5-FBC3-034C-4577-C17008BAC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0E7FC-D1A5-A2C8-142C-EAD96E9B5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C33A9-8321-60AC-B8DB-7DB240B79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1/5/23</a:t>
            </a:fld>
            <a:endParaRPr lang="ca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12139-1974-3BE7-70FE-BDC52A65D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D4662-DD94-D45B-ED3D-41D5E23B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41806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CB51DB-D95E-4D85-7479-639CEDADE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6BB8D-2692-F44E-49B6-B933C1FAB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9EA99-814E-7B67-9E60-5B89321684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E834B-1D4F-9A40-B11A-31D043465FCB}" type="datetimeFigureOut">
              <a:rPr lang="ca-ES" smtClean="0"/>
              <a:t>1/5/23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0BB38-BEEB-B044-45D6-FEFBA7218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FA551-4E08-E22A-1972-BB4CEB6061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08758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68DCD-0A8D-D765-234E-F558A2878D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a-ES" dirty="0"/>
              <a:t>NOX ISRAEL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7E11C4-659F-6AAE-127A-F23E26A2CD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32D41B-D2F0-FC30-B819-99F20F8301D9}"/>
              </a:ext>
            </a:extLst>
          </p:cNvPr>
          <p:cNvSpPr txBox="1"/>
          <p:nvPr/>
        </p:nvSpPr>
        <p:spPr>
          <a:xfrm>
            <a:off x="8524068" y="5735637"/>
            <a:ext cx="2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May 1, 2023</a:t>
            </a:r>
          </a:p>
        </p:txBody>
      </p:sp>
    </p:spTree>
    <p:extLst>
      <p:ext uri="{BB962C8B-B14F-4D97-AF65-F5344CB8AC3E}">
        <p14:creationId xmlns:p14="http://schemas.microsoft.com/office/powerpoint/2010/main" val="1707600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A607-F417-C81B-D2D4-C6377FDA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>
                <a:solidFill>
                  <a:srgbClr val="0070C0"/>
                </a:solidFill>
              </a:rPr>
              <a:t>Methods</a:t>
            </a:r>
            <a:endParaRPr lang="ca-E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E6A1-F882-FB98-CE74-9CC3D6650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3825"/>
            <a:ext cx="10515600" cy="4543137"/>
          </a:xfrm>
        </p:spPr>
        <p:txBody>
          <a:bodyPr>
            <a:normAutofit/>
          </a:bodyPr>
          <a:lstStyle/>
          <a:p>
            <a:pPr marL="74295">
              <a:spcBef>
                <a:spcPts val="1410"/>
              </a:spcBef>
              <a:spcAft>
                <a:spcPts val="0"/>
              </a:spcAft>
            </a:pPr>
            <a:r>
              <a:rPr lang="en-US" sz="2400" dirty="0">
                <a:solidFill>
                  <a:srgbClr val="FFA57D"/>
                </a:solidFill>
                <a:ea typeface="Microsoft Sans Serif" panose="020B0604020202020204" pitchFamily="34" charset="0"/>
              </a:rPr>
              <a:t>QUALITY OF SIGNAL</a:t>
            </a:r>
            <a:endParaRPr lang="en-ES" sz="2400" dirty="0">
              <a:effectLst/>
              <a:ea typeface="Microsoft Sans Serif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789825-3517-5F40-3A95-3698FE8EA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86381"/>
            <a:ext cx="10724038" cy="283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533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A607-F417-C81B-D2D4-C6377FDA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>
                <a:solidFill>
                  <a:srgbClr val="0070C0"/>
                </a:solidFill>
              </a:rPr>
              <a:t>Methods</a:t>
            </a:r>
            <a:endParaRPr lang="ca-E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E6A1-F882-FB98-CE74-9CC3D6650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74295">
              <a:spcBef>
                <a:spcPts val="1410"/>
              </a:spcBef>
              <a:spcAft>
                <a:spcPts val="0"/>
              </a:spcAft>
            </a:pPr>
            <a:r>
              <a:rPr lang="en-US" sz="2400" dirty="0">
                <a:solidFill>
                  <a:srgbClr val="FFA57D"/>
                </a:solidFill>
                <a:ea typeface="Microsoft Sans Serif" panose="020B0604020202020204" pitchFamily="34" charset="0"/>
              </a:rPr>
              <a:t>SATISFACTION</a:t>
            </a:r>
            <a:endParaRPr lang="en-ES" sz="2400" dirty="0">
              <a:effectLst/>
              <a:ea typeface="Microsoft Sans Serif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82E4AC-D58C-72E0-BE6F-1F8D9C3A5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021" y="2686086"/>
            <a:ext cx="10972614" cy="253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998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A607-F417-C81B-D2D4-C6377FDA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>
                <a:solidFill>
                  <a:srgbClr val="0070C0"/>
                </a:solidFill>
              </a:rPr>
              <a:t>Methods</a:t>
            </a:r>
            <a:endParaRPr lang="ca-ES" dirty="0">
              <a:solidFill>
                <a:srgbClr val="0070C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6EF62AB-F7EF-74DC-3537-7F9AD03B8CD4}"/>
              </a:ext>
            </a:extLst>
          </p:cNvPr>
          <p:cNvSpPr txBox="1">
            <a:spLocks/>
          </p:cNvSpPr>
          <p:nvPr/>
        </p:nvSpPr>
        <p:spPr>
          <a:xfrm rot="16200000">
            <a:off x="-444053" y="3592874"/>
            <a:ext cx="4903463" cy="572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410"/>
              </a:spcBef>
              <a:buFont typeface="Arial" panose="020B0604020202020204" pitchFamily="34" charset="0"/>
              <a:buNone/>
            </a:pPr>
            <a:r>
              <a:rPr lang="es-ES" sz="2400" dirty="0">
                <a:solidFill>
                  <a:srgbClr val="FFA57D"/>
                </a:solidFill>
                <a:ea typeface="Microsoft Sans Serif" panose="020B0604020202020204" pitchFamily="34" charset="0"/>
              </a:rPr>
              <a:t>H – PSG PARAMETERS</a:t>
            </a:r>
          </a:p>
          <a:p>
            <a:pPr marL="0" indent="0" algn="ctr">
              <a:spcBef>
                <a:spcPts val="1410"/>
              </a:spcBef>
              <a:buFont typeface="Arial" panose="020B0604020202020204" pitchFamily="34" charset="0"/>
              <a:buNone/>
            </a:pPr>
            <a:endParaRPr lang="en-US" sz="2400" dirty="0">
              <a:solidFill>
                <a:srgbClr val="FFA57D"/>
              </a:solidFill>
              <a:ea typeface="Microsoft Sans Serif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F62B7F-19EB-6444-45EA-F79C018D5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851" y="1057147"/>
            <a:ext cx="7721492" cy="527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41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A607-F417-C81B-D2D4-C6377FDA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>
                <a:solidFill>
                  <a:srgbClr val="0070C0"/>
                </a:solidFill>
              </a:rPr>
              <a:t>Methods</a:t>
            </a:r>
            <a:endParaRPr lang="ca-E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E6A1-F882-FB98-CE74-9CC3D66507AA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6200000">
            <a:off x="-663318" y="3409182"/>
            <a:ext cx="4903463" cy="877540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141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A57D"/>
                </a:solidFill>
                <a:effectLst/>
                <a:ea typeface="Microsoft Sans Serif" panose="020B0604020202020204" pitchFamily="34" charset="0"/>
              </a:rPr>
              <a:t>RESPIRATORY</a:t>
            </a:r>
            <a:r>
              <a:rPr lang="es-ES" sz="2400" dirty="0">
                <a:solidFill>
                  <a:srgbClr val="FFA57D"/>
                </a:solidFill>
                <a:ea typeface="Microsoft Sans Serif" panose="020B0604020202020204" pitchFamily="34" charset="0"/>
              </a:rPr>
              <a:t> AND MOTOR SLEEP PARAMETERS</a:t>
            </a:r>
          </a:p>
          <a:p>
            <a:pPr marL="0" indent="0" algn="ctr">
              <a:spcBef>
                <a:spcPts val="141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FFA57D"/>
              </a:solidFill>
              <a:effectLst/>
              <a:ea typeface="Microsoft Sans Serif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DF8E93-D0C8-46D2-8479-8B9FB3BB7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938" y="117600"/>
            <a:ext cx="7772400" cy="654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438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A607-F417-C81B-D2D4-C6377FDA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>
                <a:solidFill>
                  <a:srgbClr val="0070C0"/>
                </a:solidFill>
              </a:rPr>
              <a:t>Methods</a:t>
            </a:r>
            <a:endParaRPr lang="ca-ES" dirty="0">
              <a:solidFill>
                <a:srgbClr val="0070C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D5A0AAA-7837-F30A-4088-9D2B1A773844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6200000">
            <a:off x="-1071737" y="3600624"/>
            <a:ext cx="4903463" cy="494656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141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rgbClr val="FFA57D"/>
                </a:solidFill>
                <a:effectLst/>
                <a:ea typeface="Microsoft Sans Serif" panose="020B0604020202020204" pitchFamily="34" charset="0"/>
              </a:rPr>
              <a:t>FINAL SLEEP DIAGNOSIS</a:t>
            </a:r>
            <a:endParaRPr lang="es-ES" sz="2400" dirty="0">
              <a:solidFill>
                <a:srgbClr val="FFA57D"/>
              </a:solidFill>
              <a:ea typeface="Microsoft Sans Serif" panose="020B0604020202020204" pitchFamily="34" charset="0"/>
            </a:endParaRPr>
          </a:p>
          <a:p>
            <a:pPr marL="0" indent="0" algn="ctr">
              <a:spcBef>
                <a:spcPts val="141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FFA57D"/>
              </a:solidFill>
              <a:effectLst/>
              <a:ea typeface="Microsoft Sans Serif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10939A-E1FF-DFF5-B672-6EF8748BE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578428"/>
            <a:ext cx="8825124" cy="420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917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A607-F417-C81B-D2D4-C6377FDA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Methods</a:t>
            </a:r>
            <a:endParaRPr lang="ca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E6A1-F882-FB98-CE74-9CC3D6650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SLEEP DISORDERS IN NEURODIVERSE CHILDREN</a:t>
            </a:r>
            <a:endParaRPr lang="en-E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A35822-3A11-EB9E-234A-82B0FCB03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905" y="2473127"/>
            <a:ext cx="9419028" cy="370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82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43A17-035D-5C63-9EA6-B6AF8266E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ca-ES" dirty="0" err="1">
                <a:solidFill>
                  <a:srgbClr val="0070C0"/>
                </a:solidFill>
              </a:rPr>
              <a:t>Hypotesis</a:t>
            </a:r>
            <a:endParaRPr lang="ca-E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199F3-A21E-09CF-6F20-68D922813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74295">
              <a:spcBef>
                <a:spcPts val="1410"/>
              </a:spcBef>
            </a:pPr>
            <a:r>
              <a:rPr lang="en-US" sz="2400" dirty="0">
                <a:solidFill>
                  <a:srgbClr val="FFA57D"/>
                </a:solidFill>
              </a:rPr>
              <a:t>H-PSG FEASIBILITY</a:t>
            </a:r>
            <a:endParaRPr lang="en-US" dirty="0"/>
          </a:p>
          <a:p>
            <a:pPr lvl="1"/>
            <a:r>
              <a:rPr lang="en-US" dirty="0"/>
              <a:t>H-PSG is a feasible and reliable procedure for the sleep study in children</a:t>
            </a:r>
          </a:p>
          <a:p>
            <a:pPr lvl="1"/>
            <a:r>
              <a:rPr lang="en-US" dirty="0"/>
              <a:t>H-PSG in Neuro-Diverse or Epileptic children is as feasible as in Neuro-typical </a:t>
            </a:r>
            <a:endParaRPr lang="en-ES" sz="2400" dirty="0">
              <a:solidFill>
                <a:srgbClr val="FFA57D"/>
              </a:solidFill>
            </a:endParaRPr>
          </a:p>
          <a:p>
            <a:pPr lvl="1"/>
            <a:r>
              <a:rPr lang="en-US" dirty="0"/>
              <a:t>H-PSG is preferred in all children groups (Epileptic, Neuro-Diverse and Neurotypical).</a:t>
            </a:r>
            <a:endParaRPr lang="en-ES" dirty="0"/>
          </a:p>
          <a:p>
            <a:pPr marL="74295">
              <a:spcBef>
                <a:spcPts val="1410"/>
              </a:spcBef>
            </a:pPr>
            <a:r>
              <a:rPr lang="en-US" sz="2400" dirty="0">
                <a:solidFill>
                  <a:srgbClr val="FFA57D"/>
                </a:solidFill>
              </a:rPr>
              <a:t>H-PSG in </a:t>
            </a:r>
            <a:r>
              <a:rPr lang="en-US" sz="2400" dirty="0" err="1">
                <a:solidFill>
                  <a:srgbClr val="FFA57D"/>
                </a:solidFill>
              </a:rPr>
              <a:t>NeuroDiverse</a:t>
            </a:r>
            <a:r>
              <a:rPr lang="en-US" sz="2400" dirty="0">
                <a:solidFill>
                  <a:srgbClr val="FFA57D"/>
                </a:solidFill>
              </a:rPr>
              <a:t> Children</a:t>
            </a:r>
            <a:endParaRPr lang="en-ES" sz="2400" dirty="0">
              <a:solidFill>
                <a:srgbClr val="FFA57D"/>
              </a:solidFill>
            </a:endParaRPr>
          </a:p>
          <a:p>
            <a:pPr lvl="1"/>
            <a:r>
              <a:rPr lang="en-US" dirty="0"/>
              <a:t>Neuro-Diverse children differ in the presence of SD (OSAS or PLMs) compared to neuro-typical</a:t>
            </a:r>
          </a:p>
          <a:p>
            <a:pPr lvl="1"/>
            <a:r>
              <a:rPr lang="en-US" dirty="0"/>
              <a:t>Children with A(H)DD differ in frequency of PLMS respect neuro-typical children</a:t>
            </a:r>
            <a:endParaRPr lang="en-ES" dirty="0"/>
          </a:p>
          <a:p>
            <a:pPr marL="74295">
              <a:spcBef>
                <a:spcPts val="1410"/>
              </a:spcBef>
            </a:pPr>
            <a:endParaRPr lang="ca-ES" sz="2400" dirty="0">
              <a:solidFill>
                <a:srgbClr val="FFA5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510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A607-F417-C81B-D2D4-C6377FDA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>
                <a:solidFill>
                  <a:srgbClr val="0070C0"/>
                </a:solidFill>
              </a:rPr>
              <a:t>Methods</a:t>
            </a:r>
            <a:endParaRPr lang="ca-E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E6A1-F882-FB98-CE74-9CC3D6650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">
              <a:spcBef>
                <a:spcPts val="1410"/>
              </a:spcBef>
              <a:spcAft>
                <a:spcPts val="0"/>
              </a:spcAft>
            </a:pPr>
            <a:r>
              <a:rPr lang="en-US" sz="2400" dirty="0">
                <a:solidFill>
                  <a:srgbClr val="FFA57D"/>
                </a:solidFill>
                <a:effectLst/>
                <a:ea typeface="Microsoft Sans Serif" panose="020B0604020202020204" pitchFamily="34" charset="0"/>
              </a:rPr>
              <a:t>SAMPLE</a:t>
            </a:r>
            <a:endParaRPr lang="en-ES" sz="2400" dirty="0">
              <a:effectLst/>
              <a:ea typeface="Microsoft Sans Serif" panose="020B0604020202020204" pitchFamily="34" charset="0"/>
            </a:endParaRPr>
          </a:p>
          <a:p>
            <a:pPr marL="342900" lvl="0" indent="-342900">
              <a:buSzPts val="1150"/>
              <a:buFont typeface="Microsoft Sans Serif" panose="020B0604020202020204" pitchFamily="34" charset="0"/>
              <a:buChar char="-"/>
              <a:tabLst>
                <a:tab pos="613410" algn="l"/>
              </a:tabLst>
            </a:pPr>
            <a:r>
              <a:rPr lang="en-US" sz="2400" dirty="0">
                <a:effectLst/>
                <a:ea typeface="Microsoft Sans Serif" panose="020B0604020202020204" pitchFamily="34" charset="0"/>
              </a:rPr>
              <a:t>Retrospective</a:t>
            </a:r>
            <a:r>
              <a:rPr lang="en-US" sz="2400" spc="115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2400" dirty="0">
                <a:effectLst/>
                <a:ea typeface="Microsoft Sans Serif" panose="020B0604020202020204" pitchFamily="34" charset="0"/>
              </a:rPr>
              <a:t>analysis</a:t>
            </a:r>
            <a:endParaRPr lang="en-ES" sz="2400" dirty="0">
              <a:ea typeface="Microsoft Sans Serif" panose="020B0604020202020204" pitchFamily="34" charset="0"/>
            </a:endParaRPr>
          </a:p>
          <a:p>
            <a:pPr marL="342900" lvl="0" indent="-342900">
              <a:buSzPts val="1150"/>
              <a:buFont typeface="Microsoft Sans Serif" panose="020B0604020202020204" pitchFamily="34" charset="0"/>
              <a:buChar char="-"/>
              <a:tabLst>
                <a:tab pos="613410" algn="l"/>
              </a:tabLst>
            </a:pPr>
            <a:r>
              <a:rPr lang="en-US" sz="2400" dirty="0">
                <a:effectLst/>
                <a:ea typeface="Microsoft Sans Serif" panose="020B0604020202020204" pitchFamily="34" charset="0"/>
              </a:rPr>
              <a:t>H-PSG:</a:t>
            </a:r>
            <a:r>
              <a:rPr lang="en-US" sz="2400" spc="60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2400" dirty="0">
                <a:effectLst/>
                <a:ea typeface="Microsoft Sans Serif" panose="020B0604020202020204" pitchFamily="34" charset="0"/>
              </a:rPr>
              <a:t>January</a:t>
            </a:r>
            <a:r>
              <a:rPr lang="en-US" sz="2400" spc="60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2400" dirty="0">
                <a:effectLst/>
                <a:ea typeface="Microsoft Sans Serif" panose="020B0604020202020204" pitchFamily="34" charset="0"/>
              </a:rPr>
              <a:t>2018</a:t>
            </a:r>
            <a:r>
              <a:rPr lang="en-US" sz="2400" spc="60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2400" dirty="0">
                <a:effectLst/>
                <a:ea typeface="Microsoft Sans Serif" panose="020B0604020202020204" pitchFamily="34" charset="0"/>
              </a:rPr>
              <a:t>to</a:t>
            </a:r>
            <a:r>
              <a:rPr lang="en-US" sz="2400" spc="60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2400" dirty="0">
                <a:effectLst/>
                <a:ea typeface="Microsoft Sans Serif" panose="020B0604020202020204" pitchFamily="34" charset="0"/>
              </a:rPr>
              <a:t>February</a:t>
            </a:r>
            <a:r>
              <a:rPr lang="en-US" sz="2400" spc="65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2400" dirty="0">
                <a:effectLst/>
                <a:ea typeface="Microsoft Sans Serif" panose="020B0604020202020204" pitchFamily="34" charset="0"/>
              </a:rPr>
              <a:t>2022 (48 months [4 years])</a:t>
            </a:r>
          </a:p>
          <a:p>
            <a:pPr marL="342900" lvl="0" indent="-342900">
              <a:buSzPts val="1150"/>
              <a:buFont typeface="Microsoft Sans Serif" panose="020B0604020202020204" pitchFamily="34" charset="0"/>
              <a:buChar char="-"/>
              <a:tabLst>
                <a:tab pos="613410" algn="l"/>
              </a:tabLst>
            </a:pPr>
            <a:endParaRPr lang="en-ES" sz="2400" dirty="0">
              <a:effectLst/>
              <a:ea typeface="Microsoft Sans Serif" panose="020B0604020202020204" pitchFamily="34" charset="0"/>
            </a:endParaRPr>
          </a:p>
          <a:p>
            <a:pPr marL="342900" marR="633730" lvl="0" indent="-342900">
              <a:lnSpc>
                <a:spcPct val="105000"/>
              </a:lnSpc>
              <a:spcBef>
                <a:spcPts val="70"/>
              </a:spcBef>
              <a:spcAft>
                <a:spcPts val="0"/>
              </a:spcAft>
              <a:buSzPts val="1150"/>
              <a:buFont typeface="Microsoft Sans Serif" panose="020B0604020202020204" pitchFamily="34" charset="0"/>
              <a:buChar char="-"/>
              <a:tabLst>
                <a:tab pos="613410" algn="l"/>
              </a:tabLst>
            </a:pPr>
            <a:r>
              <a:rPr lang="en-US" sz="2400" dirty="0">
                <a:effectLst/>
                <a:ea typeface="Microsoft Sans Serif" panose="020B0604020202020204" pitchFamily="34" charset="0"/>
              </a:rPr>
              <a:t>N</a:t>
            </a:r>
            <a:r>
              <a:rPr lang="en-US" sz="2400" spc="55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2400" dirty="0">
                <a:effectLst/>
                <a:ea typeface="Microsoft Sans Serif" panose="020B0604020202020204" pitchFamily="34" charset="0"/>
              </a:rPr>
              <a:t>=</a:t>
            </a:r>
            <a:r>
              <a:rPr lang="en-US" sz="2400" spc="60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2400" dirty="0">
                <a:effectLst/>
                <a:ea typeface="Microsoft Sans Serif" panose="020B0604020202020204" pitchFamily="34" charset="0"/>
              </a:rPr>
              <a:t>563</a:t>
            </a:r>
            <a:r>
              <a:rPr lang="en-US" sz="2400" spc="55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2400" dirty="0">
                <a:effectLst/>
                <a:ea typeface="Microsoft Sans Serif" panose="020B0604020202020204" pitchFamily="34" charset="0"/>
              </a:rPr>
              <a:t>PSG</a:t>
            </a:r>
            <a:r>
              <a:rPr lang="en-US" sz="2400" spc="60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2400" dirty="0">
                <a:effectLst/>
                <a:ea typeface="Microsoft Sans Serif" panose="020B0604020202020204" pitchFamily="34" charset="0"/>
              </a:rPr>
              <a:t>→</a:t>
            </a:r>
            <a:r>
              <a:rPr lang="en-US" sz="2400" spc="55" dirty="0">
                <a:effectLst/>
                <a:ea typeface="Microsoft Sans Serif" panose="020B0604020202020204" pitchFamily="34" charset="0"/>
              </a:rPr>
              <a:t> 517 Unique </a:t>
            </a:r>
            <a:r>
              <a:rPr lang="en-US" sz="2400" dirty="0">
                <a:effectLst/>
                <a:ea typeface="Microsoft Sans Serif" panose="020B0604020202020204" pitchFamily="34" charset="0"/>
              </a:rPr>
              <a:t>children</a:t>
            </a:r>
            <a:endParaRPr lang="en-ES" sz="2400" dirty="0">
              <a:effectLst/>
              <a:ea typeface="Microsoft Sans Serif" panose="020B0604020202020204" pitchFamily="34" charset="0"/>
            </a:endParaRPr>
          </a:p>
          <a:p>
            <a:pPr marL="342900" lvl="0" indent="-342900">
              <a:spcBef>
                <a:spcPts val="5"/>
              </a:spcBef>
              <a:spcAft>
                <a:spcPts val="0"/>
              </a:spcAft>
              <a:buSzPts val="1150"/>
              <a:buFont typeface="Microsoft Sans Serif" panose="020B0604020202020204" pitchFamily="34" charset="0"/>
              <a:buChar char="-"/>
              <a:tabLst>
                <a:tab pos="605155" algn="l"/>
              </a:tabLst>
            </a:pPr>
            <a:r>
              <a:rPr lang="en-US" sz="2400" dirty="0">
                <a:effectLst/>
                <a:ea typeface="Microsoft Sans Serif" panose="020B0604020202020204" pitchFamily="34" charset="0"/>
              </a:rPr>
              <a:t>Children’ ages:</a:t>
            </a:r>
            <a:r>
              <a:rPr lang="en-US" sz="2400" spc="60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2400" dirty="0">
                <a:effectLst/>
                <a:ea typeface="Microsoft Sans Serif" panose="020B0604020202020204" pitchFamily="34" charset="0"/>
              </a:rPr>
              <a:t>2-17</a:t>
            </a:r>
            <a:r>
              <a:rPr lang="en-US" sz="2400" spc="60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2400" dirty="0" err="1">
                <a:effectLst/>
                <a:ea typeface="Microsoft Sans Serif" panose="020B0604020202020204" pitchFamily="34" charset="0"/>
              </a:rPr>
              <a:t>yo</a:t>
            </a:r>
            <a:endParaRPr lang="en-US" sz="2400" dirty="0">
              <a:effectLst/>
              <a:ea typeface="Microsoft Sans Serif" panose="020B0604020202020204" pitchFamily="34" charset="0"/>
            </a:endParaRPr>
          </a:p>
          <a:p>
            <a:pPr marL="342900" lvl="0" indent="-342900">
              <a:spcBef>
                <a:spcPts val="5"/>
              </a:spcBef>
              <a:spcAft>
                <a:spcPts val="0"/>
              </a:spcAft>
              <a:buSzPts val="1150"/>
              <a:buFont typeface="Microsoft Sans Serif" panose="020B0604020202020204" pitchFamily="34" charset="0"/>
              <a:buChar char="-"/>
              <a:tabLst>
                <a:tab pos="605155" algn="l"/>
              </a:tabLst>
            </a:pPr>
            <a:endParaRPr lang="en-US" sz="2400" dirty="0">
              <a:effectLst/>
              <a:ea typeface="Microsoft Sans Serif" panose="020B0604020202020204" pitchFamily="34" charset="0"/>
            </a:endParaRPr>
          </a:p>
          <a:p>
            <a:pPr marL="342900" marR="1586865" lvl="0" indent="-342900">
              <a:lnSpc>
                <a:spcPct val="110000"/>
              </a:lnSpc>
              <a:spcBef>
                <a:spcPts val="70"/>
              </a:spcBef>
              <a:spcAft>
                <a:spcPts val="0"/>
              </a:spcAft>
              <a:buSzPts val="1150"/>
              <a:buFont typeface="Microsoft Sans Serif" panose="020B0604020202020204" pitchFamily="34" charset="0"/>
              <a:buChar char="-"/>
              <a:tabLst>
                <a:tab pos="613410" algn="l"/>
              </a:tabLst>
            </a:pPr>
            <a:r>
              <a:rPr lang="en-US" sz="2400" dirty="0">
                <a:effectLst/>
                <a:ea typeface="Microsoft Sans Serif" panose="020B0604020202020204" pitchFamily="34" charset="0"/>
              </a:rPr>
              <a:t>Referred by</a:t>
            </a:r>
            <a:r>
              <a:rPr lang="en-US" sz="2400" spc="125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2400" dirty="0">
                <a:effectLst/>
                <a:ea typeface="Microsoft Sans Serif" panose="020B0604020202020204" pitchFamily="34" charset="0"/>
              </a:rPr>
              <a:t>Neuro-Pediatricians,</a:t>
            </a:r>
            <a:r>
              <a:rPr lang="en-US" sz="2400" spc="130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2400" dirty="0">
                <a:effectLst/>
                <a:ea typeface="Microsoft Sans Serif" panose="020B0604020202020204" pitchFamily="34" charset="0"/>
              </a:rPr>
              <a:t>Psycho-Pediatricians,</a:t>
            </a:r>
            <a:r>
              <a:rPr lang="en-US" sz="2400" spc="130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2400" dirty="0">
                <a:effectLst/>
                <a:ea typeface="Microsoft Sans Serif" panose="020B0604020202020204" pitchFamily="34" charset="0"/>
              </a:rPr>
              <a:t>Pediatricians and </a:t>
            </a:r>
            <a:r>
              <a:rPr lang="en-US" sz="2400" spc="125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2400" dirty="0">
                <a:effectLst/>
                <a:ea typeface="Microsoft Sans Serif" panose="020B0604020202020204" pitchFamily="34" charset="0"/>
              </a:rPr>
              <a:t>ENT Surgeons</a:t>
            </a:r>
            <a:r>
              <a:rPr lang="en-US" sz="2400" spc="-290" dirty="0">
                <a:effectLst/>
                <a:ea typeface="Microsoft Sans Serif" panose="020B0604020202020204" pitchFamily="34" charset="0"/>
              </a:rPr>
              <a:t> </a:t>
            </a:r>
            <a:endParaRPr lang="en-ES" sz="2400" dirty="0">
              <a:effectLst/>
              <a:ea typeface="Microsoft Sans Serif" panose="020B0604020202020204" pitchFamily="34" charset="0"/>
            </a:endParaRPr>
          </a:p>
          <a:p>
            <a:pPr marL="0" indent="0">
              <a:buNone/>
            </a:pPr>
            <a:endParaRPr lang="ca-ES" sz="3600" dirty="0"/>
          </a:p>
        </p:txBody>
      </p:sp>
    </p:spTree>
    <p:extLst>
      <p:ext uri="{BB962C8B-B14F-4D97-AF65-F5344CB8AC3E}">
        <p14:creationId xmlns:p14="http://schemas.microsoft.com/office/powerpoint/2010/main" val="467082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48D44F-8E2A-7109-8781-C6EBEC07AC71}"/>
              </a:ext>
            </a:extLst>
          </p:cNvPr>
          <p:cNvSpPr/>
          <p:nvPr/>
        </p:nvSpPr>
        <p:spPr>
          <a:xfrm>
            <a:off x="4274820" y="1309731"/>
            <a:ext cx="3646170" cy="5941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1600" dirty="0"/>
              <a:t>H-PSG INITIAL SAMPLE</a:t>
            </a:r>
          </a:p>
          <a:p>
            <a:pPr algn="ctr"/>
            <a:r>
              <a:rPr lang="ca-ES" sz="1600" dirty="0" err="1"/>
              <a:t>n</a:t>
            </a:r>
            <a:r>
              <a:rPr lang="ca-ES" sz="1600" dirty="0"/>
              <a:t> = 563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B44823-FE3F-CF11-9ABA-71850FEDAC9E}"/>
              </a:ext>
            </a:extLst>
          </p:cNvPr>
          <p:cNvSpPr/>
          <p:nvPr/>
        </p:nvSpPr>
        <p:spPr>
          <a:xfrm>
            <a:off x="914400" y="3134612"/>
            <a:ext cx="2711088" cy="5429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1600" dirty="0" err="1"/>
              <a:t>Epileptic</a:t>
            </a:r>
            <a:r>
              <a:rPr lang="ca-ES" sz="1600" dirty="0"/>
              <a:t> </a:t>
            </a:r>
            <a:r>
              <a:rPr lang="ca-ES" sz="1600" dirty="0" err="1"/>
              <a:t>Children</a:t>
            </a:r>
            <a:endParaRPr lang="ca-ES" sz="1600" dirty="0"/>
          </a:p>
          <a:p>
            <a:pPr algn="ctr"/>
            <a:r>
              <a:rPr lang="ca-ES" sz="1600" dirty="0" err="1"/>
              <a:t>n</a:t>
            </a:r>
            <a:r>
              <a:rPr lang="ca-ES" sz="1600" dirty="0"/>
              <a:t> = 18 (3.5%)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91BBCA-D17F-966F-2B0E-6BDB71DD6853}"/>
              </a:ext>
            </a:extLst>
          </p:cNvPr>
          <p:cNvSpPr/>
          <p:nvPr/>
        </p:nvSpPr>
        <p:spPr>
          <a:xfrm>
            <a:off x="7958139" y="3270600"/>
            <a:ext cx="2033908" cy="53912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1600" dirty="0"/>
              <a:t>&lt;4yo </a:t>
            </a:r>
            <a:r>
              <a:rPr lang="ca-ES" sz="1600" dirty="0" err="1"/>
              <a:t>Children</a:t>
            </a:r>
            <a:endParaRPr lang="ca-ES" sz="1600" dirty="0"/>
          </a:p>
          <a:p>
            <a:pPr algn="ctr"/>
            <a:r>
              <a:rPr lang="ca-ES" sz="1600" dirty="0"/>
              <a:t>n </a:t>
            </a:r>
            <a:r>
              <a:rPr lang="ca-ES" sz="1600"/>
              <a:t>= 13</a:t>
            </a:r>
            <a:endParaRPr lang="ca-ES" sz="16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5CB2B5-5E5E-4437-B828-56EC2E623280}"/>
              </a:ext>
            </a:extLst>
          </p:cNvPr>
          <p:cNvCxnSpPr>
            <a:cxnSpLocks/>
            <a:stCxn id="2" idx="2"/>
            <a:endCxn id="13" idx="0"/>
          </p:cNvCxnSpPr>
          <p:nvPr/>
        </p:nvCxnSpPr>
        <p:spPr>
          <a:xfrm flipH="1">
            <a:off x="6092190" y="1903910"/>
            <a:ext cx="5715" cy="616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AF8E27A-C041-30E1-CF82-D3CDAA484C37}"/>
              </a:ext>
            </a:extLst>
          </p:cNvPr>
          <p:cNvSpPr/>
          <p:nvPr/>
        </p:nvSpPr>
        <p:spPr>
          <a:xfrm>
            <a:off x="4446270" y="2520628"/>
            <a:ext cx="3291839" cy="64198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1600" dirty="0"/>
              <a:t>UNIQUE STUDIES - FINAL SAMPLE</a:t>
            </a:r>
          </a:p>
          <a:p>
            <a:pPr algn="ctr"/>
            <a:r>
              <a:rPr lang="ca-ES" sz="1600" dirty="0" err="1"/>
              <a:t>n</a:t>
            </a:r>
            <a:r>
              <a:rPr lang="ca-ES" sz="1600" dirty="0"/>
              <a:t> = 517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7E039B9-2298-857C-808F-428185277921}"/>
              </a:ext>
            </a:extLst>
          </p:cNvPr>
          <p:cNvCxnSpPr>
            <a:cxnSpLocks/>
            <a:stCxn id="12" idx="2"/>
            <a:endCxn id="27" idx="3"/>
          </p:cNvCxnSpPr>
          <p:nvPr/>
        </p:nvCxnSpPr>
        <p:spPr>
          <a:xfrm flipH="1">
            <a:off x="4274820" y="4399814"/>
            <a:ext cx="1822586" cy="357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C50E0C0A-0F5B-FC29-D142-5157F679C9D6}"/>
              </a:ext>
            </a:extLst>
          </p:cNvPr>
          <p:cNvSpPr/>
          <p:nvPr/>
        </p:nvSpPr>
        <p:spPr>
          <a:xfrm>
            <a:off x="1766570" y="4436239"/>
            <a:ext cx="2508250" cy="6419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1600" dirty="0"/>
              <a:t>Neuro-</a:t>
            </a:r>
            <a:r>
              <a:rPr lang="ca-ES" sz="1600" dirty="0" err="1"/>
              <a:t>Typical</a:t>
            </a:r>
            <a:r>
              <a:rPr lang="ca-ES" sz="1600" dirty="0"/>
              <a:t> </a:t>
            </a:r>
            <a:r>
              <a:rPr lang="ca-ES" sz="1600" dirty="0" err="1"/>
              <a:t>Children</a:t>
            </a:r>
            <a:endParaRPr lang="ca-ES" sz="1600" dirty="0"/>
          </a:p>
          <a:p>
            <a:pPr algn="ctr"/>
            <a:r>
              <a:rPr lang="ca-ES" sz="1600" dirty="0"/>
              <a:t>n = 389 (80%)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5ADC95-AFD5-B58E-7B04-C8F2CAF3AA64}"/>
              </a:ext>
            </a:extLst>
          </p:cNvPr>
          <p:cNvSpPr/>
          <p:nvPr/>
        </p:nvSpPr>
        <p:spPr>
          <a:xfrm>
            <a:off x="7681740" y="4436240"/>
            <a:ext cx="2508250" cy="6419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1600" dirty="0"/>
              <a:t>Neuro-</a:t>
            </a:r>
            <a:r>
              <a:rPr lang="ca-ES" sz="1600" dirty="0" err="1"/>
              <a:t>Diverse</a:t>
            </a:r>
            <a:r>
              <a:rPr lang="ca-ES" sz="1600" dirty="0"/>
              <a:t> </a:t>
            </a:r>
            <a:r>
              <a:rPr lang="ca-ES" sz="1600" dirty="0" err="1"/>
              <a:t>Children</a:t>
            </a:r>
            <a:endParaRPr lang="ca-ES" sz="1600" dirty="0"/>
          </a:p>
          <a:p>
            <a:pPr algn="ctr"/>
            <a:r>
              <a:rPr lang="ca-ES" sz="1600" dirty="0"/>
              <a:t>n = 97 (20%)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F25D76D-34D8-FBFE-DE18-E26F518C2F6A}"/>
              </a:ext>
            </a:extLst>
          </p:cNvPr>
          <p:cNvCxnSpPr>
            <a:cxnSpLocks/>
            <a:stCxn id="28" idx="2"/>
            <a:endCxn id="35" idx="0"/>
          </p:cNvCxnSpPr>
          <p:nvPr/>
        </p:nvCxnSpPr>
        <p:spPr>
          <a:xfrm flipH="1">
            <a:off x="6820963" y="5078225"/>
            <a:ext cx="2114902" cy="542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B677819-735B-ED5C-0BF9-22E77B2F7EAB}"/>
              </a:ext>
            </a:extLst>
          </p:cNvPr>
          <p:cNvCxnSpPr>
            <a:cxnSpLocks/>
            <a:stCxn id="12" idx="2"/>
            <a:endCxn id="28" idx="1"/>
          </p:cNvCxnSpPr>
          <p:nvPr/>
        </p:nvCxnSpPr>
        <p:spPr>
          <a:xfrm>
            <a:off x="6097406" y="4399814"/>
            <a:ext cx="1584334" cy="357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3BB8D4B-E177-B1CC-80D9-BFDCD14C3BE1}"/>
              </a:ext>
            </a:extLst>
          </p:cNvPr>
          <p:cNvSpPr/>
          <p:nvPr/>
        </p:nvSpPr>
        <p:spPr>
          <a:xfrm>
            <a:off x="5830363" y="5620947"/>
            <a:ext cx="1981200" cy="6419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1600" dirty="0" err="1"/>
              <a:t>Learning</a:t>
            </a:r>
            <a:r>
              <a:rPr lang="ca-ES" sz="1600" dirty="0"/>
              <a:t> </a:t>
            </a:r>
            <a:r>
              <a:rPr lang="ca-ES" sz="1600" dirty="0" err="1"/>
              <a:t>Disabilities</a:t>
            </a:r>
            <a:endParaRPr lang="ca-ES" sz="1600" dirty="0"/>
          </a:p>
          <a:p>
            <a:pPr algn="ctr"/>
            <a:r>
              <a:rPr lang="ca-ES" sz="1600" dirty="0"/>
              <a:t>n = 31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44EAC2F-ED56-4E75-CA1D-826070724993}"/>
              </a:ext>
            </a:extLst>
          </p:cNvPr>
          <p:cNvSpPr/>
          <p:nvPr/>
        </p:nvSpPr>
        <p:spPr>
          <a:xfrm>
            <a:off x="8084161" y="5600675"/>
            <a:ext cx="1724660" cy="6419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1600" dirty="0"/>
              <a:t>A(H)DD</a:t>
            </a:r>
          </a:p>
          <a:p>
            <a:pPr algn="ctr"/>
            <a:r>
              <a:rPr lang="ca-ES" sz="1600" dirty="0"/>
              <a:t>n = 55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73E3B46-0CCF-D3BF-8CDD-4293EC3D8420}"/>
              </a:ext>
            </a:extLst>
          </p:cNvPr>
          <p:cNvSpPr/>
          <p:nvPr/>
        </p:nvSpPr>
        <p:spPr>
          <a:xfrm>
            <a:off x="10066492" y="5600675"/>
            <a:ext cx="1443352" cy="6419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1600" dirty="0"/>
              <a:t>BOTH</a:t>
            </a:r>
          </a:p>
          <a:p>
            <a:pPr algn="ctr"/>
            <a:r>
              <a:rPr lang="ca-ES" sz="1600" dirty="0"/>
              <a:t>n = 11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FC295E9-1EF4-F803-9A3D-7F9F2AFF487C}"/>
              </a:ext>
            </a:extLst>
          </p:cNvPr>
          <p:cNvCxnSpPr>
            <a:cxnSpLocks/>
            <a:stCxn id="28" idx="2"/>
            <a:endCxn id="36" idx="0"/>
          </p:cNvCxnSpPr>
          <p:nvPr/>
        </p:nvCxnSpPr>
        <p:spPr>
          <a:xfrm>
            <a:off x="8935865" y="5078225"/>
            <a:ext cx="10626" cy="52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B904BE9-A093-1073-0A86-D898CFA84E93}"/>
              </a:ext>
            </a:extLst>
          </p:cNvPr>
          <p:cNvCxnSpPr>
            <a:cxnSpLocks/>
            <a:stCxn id="28" idx="2"/>
            <a:endCxn id="37" idx="0"/>
          </p:cNvCxnSpPr>
          <p:nvPr/>
        </p:nvCxnSpPr>
        <p:spPr>
          <a:xfrm>
            <a:off x="8935865" y="5078225"/>
            <a:ext cx="1852303" cy="52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8265AF0-BA3F-1873-EC5D-30DAEA55DEF9}"/>
              </a:ext>
            </a:extLst>
          </p:cNvPr>
          <p:cNvCxnSpPr>
            <a:cxnSpLocks/>
          </p:cNvCxnSpPr>
          <p:nvPr/>
        </p:nvCxnSpPr>
        <p:spPr>
          <a:xfrm flipH="1" flipV="1">
            <a:off x="3634065" y="3392488"/>
            <a:ext cx="24667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F329ADF-5A7F-8A18-9D0F-2B43D54EBFE3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6100767" y="3540164"/>
            <a:ext cx="1857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0343C6BF-86B7-4CA5-00A5-80701B9513AF}"/>
              </a:ext>
            </a:extLst>
          </p:cNvPr>
          <p:cNvSpPr/>
          <p:nvPr/>
        </p:nvSpPr>
        <p:spPr>
          <a:xfrm>
            <a:off x="914400" y="1875375"/>
            <a:ext cx="2711088" cy="7767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1600" dirty="0" err="1"/>
              <a:t>Children</a:t>
            </a:r>
            <a:r>
              <a:rPr lang="ca-ES" sz="1600" dirty="0"/>
              <a:t> </a:t>
            </a:r>
            <a:r>
              <a:rPr lang="ca-ES" sz="1600" dirty="0" err="1"/>
              <a:t>studied</a:t>
            </a:r>
            <a:r>
              <a:rPr lang="ca-ES" sz="1600" dirty="0"/>
              <a:t> &gt;1 </a:t>
            </a:r>
            <a:r>
              <a:rPr lang="ca-ES" sz="1600" dirty="0" err="1"/>
              <a:t>times</a:t>
            </a:r>
            <a:r>
              <a:rPr lang="ca-ES" sz="1600" dirty="0"/>
              <a:t> for </a:t>
            </a:r>
            <a:r>
              <a:rPr lang="ca-ES" sz="1600" dirty="0" err="1"/>
              <a:t>their</a:t>
            </a:r>
            <a:r>
              <a:rPr lang="ca-ES" sz="1600" dirty="0"/>
              <a:t> </a:t>
            </a:r>
            <a:r>
              <a:rPr lang="ca-ES" sz="1600" dirty="0" err="1"/>
              <a:t>Sleep</a:t>
            </a:r>
            <a:r>
              <a:rPr lang="ca-ES" sz="1600" dirty="0"/>
              <a:t> </a:t>
            </a:r>
            <a:r>
              <a:rPr lang="ca-ES" sz="1600" dirty="0" err="1"/>
              <a:t>Disorder</a:t>
            </a:r>
            <a:endParaRPr lang="ca-ES" sz="1600" dirty="0"/>
          </a:p>
          <a:p>
            <a:pPr algn="ctr"/>
            <a:r>
              <a:rPr lang="ca-ES" sz="1600" dirty="0" err="1"/>
              <a:t>n</a:t>
            </a:r>
            <a:r>
              <a:rPr lang="ca-ES" sz="1600" dirty="0"/>
              <a:t> = 46 (8.2%)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8703274-DAFD-A272-8BDC-D376ED4406E0}"/>
              </a:ext>
            </a:extLst>
          </p:cNvPr>
          <p:cNvCxnSpPr>
            <a:cxnSpLocks/>
            <a:endCxn id="93" idx="3"/>
          </p:cNvCxnSpPr>
          <p:nvPr/>
        </p:nvCxnSpPr>
        <p:spPr>
          <a:xfrm flipH="1" flipV="1">
            <a:off x="3625488" y="2263744"/>
            <a:ext cx="24752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5233126-D484-68CC-C6D5-697DACF6134D}"/>
              </a:ext>
            </a:extLst>
          </p:cNvPr>
          <p:cNvSpPr/>
          <p:nvPr/>
        </p:nvSpPr>
        <p:spPr>
          <a:xfrm>
            <a:off x="1016635" y="398414"/>
            <a:ext cx="10115822" cy="594179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2000" b="1" dirty="0">
                <a:solidFill>
                  <a:srgbClr val="FFA57D"/>
                </a:solidFill>
                <a:latin typeface="Microsoft Sans Serif" panose="020B0604020202020204" pitchFamily="34" charset="0"/>
              </a:rPr>
              <a:t>H-PSG STUDY FLOW-CHART</a:t>
            </a:r>
            <a:r>
              <a:rPr lang="ca-ES" sz="2000" dirty="0">
                <a:solidFill>
                  <a:srgbClr val="FFA57D"/>
                </a:solidFill>
                <a:latin typeface="Microsoft Sans Serif" panose="020B0604020202020204" pitchFamily="34" charset="0"/>
              </a:rPr>
              <a:t>: SAMPLE CHARACTERISITICS AND SUBGRUPS 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C228B5-CB05-F137-F5B1-51886F224FCF}"/>
              </a:ext>
            </a:extLst>
          </p:cNvPr>
          <p:cNvSpPr/>
          <p:nvPr/>
        </p:nvSpPr>
        <p:spPr>
          <a:xfrm>
            <a:off x="4843281" y="3757829"/>
            <a:ext cx="2508250" cy="6419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1600" dirty="0"/>
              <a:t>Neuro-</a:t>
            </a:r>
            <a:r>
              <a:rPr lang="ca-ES" sz="1600" dirty="0" err="1"/>
              <a:t>Condition</a:t>
            </a:r>
            <a:r>
              <a:rPr lang="ca-ES" sz="1600" dirty="0"/>
              <a:t> </a:t>
            </a:r>
            <a:r>
              <a:rPr lang="ca-ES" sz="1600" dirty="0" err="1"/>
              <a:t>Subgroup</a:t>
            </a:r>
            <a:endParaRPr lang="ca-ES" sz="1600" dirty="0"/>
          </a:p>
          <a:p>
            <a:pPr algn="ctr"/>
            <a:r>
              <a:rPr lang="ca-ES" sz="1600" dirty="0"/>
              <a:t>n = 486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D1BC69D-EED0-72E4-AEDC-0C9A7DA04A96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>
            <a:off x="6092190" y="3162613"/>
            <a:ext cx="5216" cy="595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24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A607-F417-C81B-D2D4-C6377FDA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>
                <a:solidFill>
                  <a:srgbClr val="0070C0"/>
                </a:solidFill>
              </a:rPr>
              <a:t>Methods</a:t>
            </a:r>
            <a:endParaRPr lang="ca-E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E6A1-F882-FB98-CE74-9CC3D6650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228" y="1577652"/>
            <a:ext cx="10515600" cy="4699162"/>
          </a:xfrm>
        </p:spPr>
        <p:txBody>
          <a:bodyPr>
            <a:normAutofit lnSpcReduction="10000"/>
          </a:bodyPr>
          <a:lstStyle/>
          <a:p>
            <a:pPr marL="74295" marR="1586865">
              <a:spcBef>
                <a:spcPts val="1410"/>
              </a:spcBef>
              <a:tabLst>
                <a:tab pos="613410" algn="l"/>
              </a:tabLst>
            </a:pPr>
            <a:r>
              <a:rPr lang="en-US" sz="2400" dirty="0">
                <a:solidFill>
                  <a:srgbClr val="FFA57D"/>
                </a:solidFill>
              </a:rPr>
              <a:t>MAIN FACTOR VARIABLES</a:t>
            </a:r>
            <a:endParaRPr lang="en-ES" sz="2400" dirty="0">
              <a:solidFill>
                <a:srgbClr val="FFA57D"/>
              </a:solidFill>
            </a:endParaRPr>
          </a:p>
          <a:p>
            <a:pPr marL="342900" indent="-342900">
              <a:spcBef>
                <a:spcPts val="70"/>
              </a:spcBef>
              <a:spcAft>
                <a:spcPts val="0"/>
              </a:spcAft>
              <a:buSzPts val="1150"/>
              <a:buFont typeface="Microsoft Sans Serif" panose="020B0604020202020204" pitchFamily="34" charset="0"/>
              <a:buChar char="-"/>
              <a:tabLst>
                <a:tab pos="680085" algn="l"/>
              </a:tabLst>
            </a:pPr>
            <a:endParaRPr lang="en-US" sz="2400" dirty="0"/>
          </a:p>
          <a:p>
            <a:pPr>
              <a:spcBef>
                <a:spcPts val="70"/>
              </a:spcBef>
              <a:buSzPts val="1150"/>
              <a:tabLst>
                <a:tab pos="680085" algn="l"/>
              </a:tabLst>
            </a:pPr>
            <a:r>
              <a:rPr lang="en-US" sz="2400" dirty="0"/>
              <a:t>Neuro-Condition</a:t>
            </a:r>
          </a:p>
          <a:p>
            <a:pPr marL="914400" lvl="1" indent="-457200">
              <a:spcBef>
                <a:spcPts val="0"/>
              </a:spcBef>
              <a:spcAft>
                <a:spcPts val="300"/>
              </a:spcAft>
              <a:buSzPts val="1150"/>
              <a:buFont typeface="+mj-lt"/>
              <a:buAutoNum type="arabicPeriod"/>
              <a:tabLst>
                <a:tab pos="680085" algn="l"/>
              </a:tabLst>
            </a:pPr>
            <a:r>
              <a:rPr lang="en-US" sz="2000" dirty="0"/>
              <a:t>Neuro-Typical Children</a:t>
            </a:r>
          </a:p>
          <a:p>
            <a:pPr marL="914400" lvl="1" indent="-457200">
              <a:spcBef>
                <a:spcPts val="0"/>
              </a:spcBef>
              <a:spcAft>
                <a:spcPts val="300"/>
              </a:spcAft>
              <a:buSzPts val="1150"/>
              <a:buFont typeface="+mj-lt"/>
              <a:buAutoNum type="arabicPeriod"/>
              <a:tabLst>
                <a:tab pos="680085" algn="l"/>
              </a:tabLst>
            </a:pPr>
            <a:r>
              <a:rPr lang="en-US" sz="2000" dirty="0"/>
              <a:t>Neuro-Diverse Children</a:t>
            </a:r>
            <a:endParaRPr lang="en-ES" sz="2000" dirty="0"/>
          </a:p>
          <a:p>
            <a:pPr marL="1371600" lvl="2" indent="-457200">
              <a:spcBef>
                <a:spcPts val="0"/>
              </a:spcBef>
              <a:spcAft>
                <a:spcPts val="300"/>
              </a:spcAft>
              <a:buSzPts val="1150"/>
              <a:buFont typeface="+mj-lt"/>
              <a:buAutoNum type="arabicPeriod"/>
              <a:tabLst>
                <a:tab pos="680085" algn="l"/>
              </a:tabLst>
            </a:pPr>
            <a:r>
              <a:rPr lang="en-US" sz="1600" dirty="0"/>
              <a:t>A(H)DD</a:t>
            </a:r>
            <a:endParaRPr lang="en-ES" sz="1600" dirty="0"/>
          </a:p>
          <a:p>
            <a:pPr marL="1371600" lvl="2" indent="-457200">
              <a:spcBef>
                <a:spcPts val="0"/>
              </a:spcBef>
              <a:spcAft>
                <a:spcPts val="300"/>
              </a:spcAft>
              <a:buSzPts val="1150"/>
              <a:buFont typeface="+mj-lt"/>
              <a:buAutoNum type="arabicPeriod"/>
              <a:tabLst>
                <a:tab pos="680085" algn="l"/>
              </a:tabLst>
            </a:pPr>
            <a:r>
              <a:rPr lang="en-US" sz="1600" dirty="0"/>
              <a:t>Learning disabilities</a:t>
            </a:r>
          </a:p>
          <a:p>
            <a:pPr marL="1371600" lvl="2" indent="-457200">
              <a:spcBef>
                <a:spcPts val="0"/>
              </a:spcBef>
              <a:spcAft>
                <a:spcPts val="300"/>
              </a:spcAft>
              <a:buSzPts val="1150"/>
              <a:buFont typeface="+mj-lt"/>
              <a:buAutoNum type="arabicPeriod"/>
              <a:tabLst>
                <a:tab pos="680085" algn="l"/>
              </a:tabLst>
            </a:pPr>
            <a:r>
              <a:rPr lang="en-US" sz="1600" dirty="0"/>
              <a:t>A(H)DD + Learning Disabilities</a:t>
            </a:r>
          </a:p>
          <a:p>
            <a:pPr marL="914400" lvl="2" indent="0">
              <a:spcBef>
                <a:spcPts val="70"/>
              </a:spcBef>
              <a:buSzPts val="1150"/>
              <a:buNone/>
              <a:tabLst>
                <a:tab pos="680085" algn="l"/>
              </a:tabLst>
            </a:pPr>
            <a:endParaRPr lang="en-ES" sz="1600" dirty="0"/>
          </a:p>
          <a:p>
            <a:pPr>
              <a:spcBef>
                <a:spcPts val="70"/>
              </a:spcBef>
              <a:buSzPts val="1150"/>
              <a:tabLst>
                <a:tab pos="688340" algn="l"/>
              </a:tabLst>
            </a:pPr>
            <a:r>
              <a:rPr lang="en-US" sz="2400" dirty="0"/>
              <a:t>SAHS</a:t>
            </a:r>
          </a:p>
          <a:p>
            <a:pPr marL="800100" lvl="1" indent="-342900">
              <a:spcBef>
                <a:spcPts val="0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688340" algn="l"/>
              </a:tabLst>
            </a:pPr>
            <a:r>
              <a:rPr lang="en-US" sz="2000" dirty="0"/>
              <a:t>Normal: AHI &lt; 1/h</a:t>
            </a:r>
          </a:p>
          <a:p>
            <a:pPr marL="800100" lvl="1" indent="-342900">
              <a:spcBef>
                <a:spcPts val="0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688340" algn="l"/>
              </a:tabLst>
            </a:pPr>
            <a:r>
              <a:rPr lang="en-US" sz="2000" dirty="0"/>
              <a:t>Mild: AIH 1 &amp; &lt;5/h</a:t>
            </a:r>
          </a:p>
          <a:p>
            <a:pPr marL="800100" lvl="1" indent="-342900">
              <a:spcBef>
                <a:spcPts val="0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688340" algn="l"/>
              </a:tabLst>
            </a:pPr>
            <a:r>
              <a:rPr lang="en-US" sz="2000" dirty="0"/>
              <a:t>Moderate: AHI 5 &amp; &lt;10/h</a:t>
            </a:r>
          </a:p>
          <a:p>
            <a:pPr marL="800100" lvl="1" indent="-342900">
              <a:spcBef>
                <a:spcPts val="0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688340" algn="l"/>
              </a:tabLst>
            </a:pPr>
            <a:r>
              <a:rPr lang="en-US" sz="2000" dirty="0"/>
              <a:t>Severe: AHI ≥10/h</a:t>
            </a:r>
          </a:p>
          <a:p>
            <a:pPr marL="457200" lvl="1" indent="0">
              <a:spcBef>
                <a:spcPts val="70"/>
              </a:spcBef>
              <a:buSzPts val="1150"/>
              <a:buNone/>
              <a:tabLst>
                <a:tab pos="688340" algn="l"/>
              </a:tabLst>
            </a:pPr>
            <a:endParaRPr lang="en-ES" sz="2000" dirty="0"/>
          </a:p>
          <a:p>
            <a:pPr>
              <a:spcBef>
                <a:spcPts val="70"/>
              </a:spcBef>
              <a:buSzPts val="1150"/>
              <a:tabLst>
                <a:tab pos="688340" algn="l"/>
              </a:tabLst>
            </a:pPr>
            <a:r>
              <a:rPr lang="en-US" sz="2400" dirty="0"/>
              <a:t>PLMS: </a:t>
            </a:r>
            <a:r>
              <a:rPr lang="en-US" sz="2000" dirty="0"/>
              <a:t>PLMI &gt;5/h</a:t>
            </a:r>
            <a:endParaRPr lang="en-ES" sz="2000" dirty="0"/>
          </a:p>
          <a:p>
            <a:pPr marL="0" indent="0">
              <a:spcBef>
                <a:spcPts val="25"/>
              </a:spcBef>
              <a:buNone/>
            </a:pPr>
            <a:endParaRPr lang="en-ES" sz="2400" dirty="0">
              <a:effectLst/>
              <a:ea typeface="Microsoft Sans Serif" panose="020B0604020202020204" pitchFamily="34" charset="0"/>
            </a:endParaRPr>
          </a:p>
          <a:p>
            <a:pPr marL="0" indent="0">
              <a:buNone/>
            </a:pPr>
            <a:endParaRPr lang="ca-ES" sz="3600" dirty="0"/>
          </a:p>
        </p:txBody>
      </p:sp>
    </p:spTree>
    <p:extLst>
      <p:ext uri="{BB962C8B-B14F-4D97-AF65-F5344CB8AC3E}">
        <p14:creationId xmlns:p14="http://schemas.microsoft.com/office/powerpoint/2010/main" val="2793554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A607-F417-C81B-D2D4-C6377FDA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>
                <a:solidFill>
                  <a:srgbClr val="0070C0"/>
                </a:solidFill>
              </a:rPr>
              <a:t>Methods</a:t>
            </a:r>
            <a:endParaRPr lang="ca-E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E6A1-F882-FB98-CE74-9CC3D6650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932" y="1611823"/>
            <a:ext cx="11081288" cy="5036034"/>
          </a:xfrm>
        </p:spPr>
        <p:txBody>
          <a:bodyPr>
            <a:normAutofit fontScale="70000" lnSpcReduction="20000"/>
          </a:bodyPr>
          <a:lstStyle/>
          <a:p>
            <a:pPr marL="74295" marR="1586865">
              <a:spcBef>
                <a:spcPts val="1410"/>
              </a:spcBef>
              <a:tabLst>
                <a:tab pos="613410" algn="l"/>
              </a:tabLst>
            </a:pPr>
            <a:r>
              <a:rPr lang="en-US" sz="3400" dirty="0">
                <a:solidFill>
                  <a:srgbClr val="FFA57D"/>
                </a:solidFill>
              </a:rPr>
              <a:t>DEPENDENT VARIABLES</a:t>
            </a:r>
          </a:p>
          <a:p>
            <a:pPr marL="74295" marR="1586865">
              <a:spcBef>
                <a:spcPts val="1410"/>
              </a:spcBef>
              <a:tabLst>
                <a:tab pos="613410" algn="l"/>
              </a:tabLst>
            </a:pPr>
            <a:endParaRPr lang="en-ES" sz="1600" dirty="0">
              <a:solidFill>
                <a:srgbClr val="FFA57D"/>
              </a:solidFill>
            </a:endParaRPr>
          </a:p>
          <a:p>
            <a:pPr marL="457200" lvl="0" indent="-457200">
              <a:lnSpc>
                <a:spcPct val="120000"/>
              </a:lnSpc>
              <a:spcBef>
                <a:spcPts val="70"/>
              </a:spcBef>
              <a:spcAft>
                <a:spcPts val="300"/>
              </a:spcAft>
              <a:buSzPts val="1150"/>
              <a:buFont typeface="+mj-lt"/>
              <a:buAutoNum type="arabicPeriod"/>
              <a:tabLst>
                <a:tab pos="680085" algn="l"/>
              </a:tabLst>
            </a:pPr>
            <a:r>
              <a:rPr lang="en-US" sz="2400" b="1" dirty="0"/>
              <a:t>Feasibility (efficiency)</a:t>
            </a:r>
            <a:endParaRPr lang="en-ES" sz="2400" b="1" dirty="0"/>
          </a:p>
          <a:p>
            <a:pPr marL="742950" lvl="1" indent="-285750">
              <a:lnSpc>
                <a:spcPct val="120000"/>
              </a:lnSpc>
              <a:spcBef>
                <a:spcPts val="70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770890" algn="l"/>
              </a:tabLst>
            </a:pPr>
            <a:r>
              <a:rPr lang="en-US" sz="2100" dirty="0">
                <a:solidFill>
                  <a:srgbClr val="FF0000"/>
                </a:solidFill>
                <a:effectLst/>
                <a:ea typeface="Microsoft Sans Serif" panose="020B0604020202020204" pitchFamily="34" charset="0"/>
              </a:rPr>
              <a:t>%</a:t>
            </a:r>
            <a:r>
              <a:rPr lang="en-US" sz="2100" spc="60" dirty="0">
                <a:solidFill>
                  <a:srgbClr val="FF0000"/>
                </a:solidFill>
                <a:effectLst/>
                <a:ea typeface="Microsoft Sans Serif" panose="020B0604020202020204" pitchFamily="34" charset="0"/>
              </a:rPr>
              <a:t> </a:t>
            </a:r>
            <a:r>
              <a:rPr lang="en-US" sz="2100" dirty="0">
                <a:solidFill>
                  <a:srgbClr val="FF0000"/>
                </a:solidFill>
                <a:effectLst/>
                <a:ea typeface="Microsoft Sans Serif" panose="020B0604020202020204" pitchFamily="34" charset="0"/>
              </a:rPr>
              <a:t>Failed</a:t>
            </a:r>
            <a:r>
              <a:rPr lang="en-US" sz="2100" spc="65" dirty="0">
                <a:solidFill>
                  <a:srgbClr val="FF0000"/>
                </a:solidFill>
                <a:effectLst/>
                <a:ea typeface="Microsoft Sans Serif" panose="020B0604020202020204" pitchFamily="34" charset="0"/>
              </a:rPr>
              <a:t> </a:t>
            </a:r>
            <a:r>
              <a:rPr lang="en-US" sz="2100" dirty="0">
                <a:solidFill>
                  <a:srgbClr val="FF0000"/>
                </a:solidFill>
                <a:effectLst/>
                <a:ea typeface="Microsoft Sans Serif" panose="020B0604020202020204" pitchFamily="34" charset="0"/>
              </a:rPr>
              <a:t>studies</a:t>
            </a:r>
            <a:endParaRPr lang="en-ES" sz="2100" dirty="0">
              <a:solidFill>
                <a:srgbClr val="FF0000"/>
              </a:solidFill>
              <a:effectLst/>
              <a:ea typeface="Microsoft Sans Serif" panose="020B0604020202020204" pitchFamily="34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65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770890" algn="l"/>
              </a:tabLst>
            </a:pPr>
            <a:r>
              <a:rPr lang="en-US" sz="2100" dirty="0">
                <a:effectLst/>
                <a:ea typeface="Microsoft Sans Serif" panose="020B0604020202020204" pitchFamily="34" charset="0"/>
              </a:rPr>
              <a:t>%</a:t>
            </a:r>
            <a:r>
              <a:rPr lang="en-US" sz="2100" spc="75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2100" dirty="0">
                <a:effectLst/>
                <a:ea typeface="Microsoft Sans Serif" panose="020B0604020202020204" pitchFamily="34" charset="0"/>
              </a:rPr>
              <a:t>Epilepsy</a:t>
            </a:r>
            <a:r>
              <a:rPr lang="en-US" sz="2100" spc="80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2100" dirty="0">
                <a:effectLst/>
                <a:ea typeface="Microsoft Sans Serif" panose="020B0604020202020204" pitchFamily="34" charset="0"/>
              </a:rPr>
              <a:t>detection</a:t>
            </a:r>
          </a:p>
          <a:p>
            <a:pPr marL="742950" lvl="1" indent="-285750">
              <a:lnSpc>
                <a:spcPct val="120000"/>
              </a:lnSpc>
              <a:spcBef>
                <a:spcPts val="65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770890" algn="l"/>
              </a:tabLst>
            </a:pPr>
            <a:endParaRPr lang="en-ES" sz="800" dirty="0">
              <a:effectLst/>
              <a:ea typeface="Microsoft Sans Serif" panose="020B0604020202020204" pitchFamily="34" charset="0"/>
            </a:endParaRPr>
          </a:p>
          <a:p>
            <a:pPr marL="457200" indent="-457200">
              <a:lnSpc>
                <a:spcPct val="120000"/>
              </a:lnSpc>
              <a:spcBef>
                <a:spcPts val="70"/>
              </a:spcBef>
              <a:spcAft>
                <a:spcPts val="300"/>
              </a:spcAft>
              <a:buSzPts val="1150"/>
              <a:buFont typeface="+mj-lt"/>
              <a:buAutoNum type="arabicPeriod"/>
              <a:tabLst>
                <a:tab pos="680085" algn="l"/>
              </a:tabLst>
            </a:pPr>
            <a:r>
              <a:rPr lang="en-US" sz="2400" b="1" dirty="0"/>
              <a:t>Quality: &gt; 5h hours of recording with adequate signal &gt; 75%</a:t>
            </a:r>
            <a:endParaRPr lang="en-ES" sz="2400" b="1" dirty="0"/>
          </a:p>
          <a:p>
            <a:pPr marL="742950" lvl="1" indent="-285750">
              <a:lnSpc>
                <a:spcPct val="120000"/>
              </a:lnSpc>
              <a:spcBef>
                <a:spcPts val="65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770890" algn="l"/>
              </a:tabLst>
            </a:pPr>
            <a:r>
              <a:rPr lang="en-US" sz="1900" dirty="0"/>
              <a:t>SpO2Quality</a:t>
            </a:r>
            <a:endParaRPr lang="en-ES" sz="1900" dirty="0"/>
          </a:p>
          <a:p>
            <a:pPr marL="742950" lvl="1" indent="-285750">
              <a:lnSpc>
                <a:spcPct val="120000"/>
              </a:lnSpc>
              <a:spcBef>
                <a:spcPts val="65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770890" algn="l"/>
              </a:tabLst>
            </a:pPr>
            <a:r>
              <a:rPr lang="en-US" sz="1900" dirty="0" err="1"/>
              <a:t>FlowQuality</a:t>
            </a:r>
            <a:endParaRPr lang="en-ES" sz="1900" dirty="0"/>
          </a:p>
          <a:p>
            <a:pPr marL="742950" lvl="1" indent="-285750">
              <a:lnSpc>
                <a:spcPct val="120000"/>
              </a:lnSpc>
              <a:spcBef>
                <a:spcPts val="70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770890" algn="l"/>
              </a:tabLst>
            </a:pPr>
            <a:r>
              <a:rPr lang="en-US" sz="1900" dirty="0" err="1"/>
              <a:t>RIPQuality</a:t>
            </a:r>
            <a:endParaRPr lang="en-ES" sz="1900" dirty="0"/>
          </a:p>
          <a:p>
            <a:pPr marL="742950" lvl="1" indent="-285750">
              <a:lnSpc>
                <a:spcPct val="120000"/>
              </a:lnSpc>
              <a:spcBef>
                <a:spcPts val="65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770890" algn="l"/>
              </a:tabLst>
            </a:pPr>
            <a:r>
              <a:rPr lang="en-US" sz="1900" dirty="0"/>
              <a:t>Global quality index </a:t>
            </a:r>
          </a:p>
          <a:p>
            <a:pPr marL="742950" lvl="1" indent="-285750">
              <a:lnSpc>
                <a:spcPct val="120000"/>
              </a:lnSpc>
              <a:spcBef>
                <a:spcPts val="65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812800" algn="l"/>
              </a:tabLst>
            </a:pPr>
            <a:endParaRPr lang="en-ES" sz="800" dirty="0">
              <a:effectLst/>
              <a:ea typeface="Microsoft Sans Serif" panose="020B0604020202020204" pitchFamily="34" charset="0"/>
            </a:endParaRPr>
          </a:p>
          <a:p>
            <a:pPr marL="457200" lvl="0" indent="-457200">
              <a:lnSpc>
                <a:spcPct val="120000"/>
              </a:lnSpc>
              <a:spcBef>
                <a:spcPts val="70"/>
              </a:spcBef>
              <a:spcAft>
                <a:spcPts val="300"/>
              </a:spcAft>
              <a:buSzPts val="1150"/>
              <a:buFont typeface="+mj-lt"/>
              <a:buAutoNum type="arabicPeriod"/>
              <a:tabLst>
                <a:tab pos="680085" algn="l"/>
              </a:tabLst>
            </a:pPr>
            <a:r>
              <a:rPr lang="en-US" sz="2400" b="1" dirty="0"/>
              <a:t>Satisfaction</a:t>
            </a:r>
            <a:endParaRPr lang="en-ES" sz="2400" b="1" dirty="0"/>
          </a:p>
          <a:p>
            <a:pPr marL="742950" lvl="1" indent="-285750">
              <a:lnSpc>
                <a:spcPct val="120000"/>
              </a:lnSpc>
              <a:spcBef>
                <a:spcPts val="70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770890" algn="l"/>
              </a:tabLst>
            </a:pPr>
            <a:r>
              <a:rPr lang="en-US" sz="1900" dirty="0"/>
              <a:t>Caregiver’s Satisfaction VAS</a:t>
            </a:r>
            <a:endParaRPr lang="en-ES" sz="1900" dirty="0"/>
          </a:p>
          <a:p>
            <a:pPr marL="742950" lvl="1" indent="-285750">
              <a:lnSpc>
                <a:spcPct val="120000"/>
              </a:lnSpc>
              <a:spcBef>
                <a:spcPts val="65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770890" algn="l"/>
              </a:tabLst>
            </a:pPr>
            <a:r>
              <a:rPr lang="en-US" sz="1900" dirty="0"/>
              <a:t>Children’s Satisfaction VAS</a:t>
            </a:r>
            <a:endParaRPr lang="en-ES" sz="1900" dirty="0"/>
          </a:p>
          <a:p>
            <a:pPr marL="742950" lvl="1" indent="-285750">
              <a:lnSpc>
                <a:spcPct val="120000"/>
              </a:lnSpc>
              <a:spcBef>
                <a:spcPts val="70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770890" algn="l"/>
              </a:tabLst>
            </a:pPr>
            <a:r>
              <a:rPr lang="en-US" sz="1900" dirty="0"/>
              <a:t>Caregiver’s preference for hospital study VAS</a:t>
            </a:r>
          </a:p>
          <a:p>
            <a:pPr marL="742950" lvl="1" indent="-285750">
              <a:lnSpc>
                <a:spcPct val="120000"/>
              </a:lnSpc>
              <a:spcBef>
                <a:spcPts val="70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770890" algn="l"/>
              </a:tabLst>
            </a:pPr>
            <a:endParaRPr lang="en-US" sz="1900" dirty="0"/>
          </a:p>
          <a:p>
            <a:pPr marL="457200" indent="-457200">
              <a:lnSpc>
                <a:spcPct val="120000"/>
              </a:lnSpc>
              <a:spcBef>
                <a:spcPts val="70"/>
              </a:spcBef>
              <a:spcAft>
                <a:spcPts val="300"/>
              </a:spcAft>
              <a:buSzPts val="1150"/>
              <a:buFont typeface="+mj-lt"/>
              <a:buAutoNum type="arabicPeriod"/>
              <a:tabLst>
                <a:tab pos="680085" algn="l"/>
              </a:tabLst>
            </a:pPr>
            <a:r>
              <a:rPr lang="en-US" sz="2400" b="1" dirty="0"/>
              <a:t>PSG Parameters</a:t>
            </a:r>
            <a:r>
              <a:rPr lang="en-US" sz="2400" dirty="0"/>
              <a:t>: </a:t>
            </a:r>
            <a:r>
              <a:rPr lang="en-US" sz="1900" dirty="0"/>
              <a:t>TST, Arousal index, Sleep efficiency, Sleep Latency, REM latency, awakenings, %R, %N1, %N2, %N3</a:t>
            </a:r>
            <a:endParaRPr lang="en-ES" sz="1900" dirty="0"/>
          </a:p>
        </p:txBody>
      </p:sp>
    </p:spTree>
    <p:extLst>
      <p:ext uri="{BB962C8B-B14F-4D97-AF65-F5344CB8AC3E}">
        <p14:creationId xmlns:p14="http://schemas.microsoft.com/office/powerpoint/2010/main" val="990808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A607-F417-C81B-D2D4-C6377FDA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>
                <a:solidFill>
                  <a:srgbClr val="0070C0"/>
                </a:solidFill>
              </a:rPr>
              <a:t>Methods</a:t>
            </a:r>
            <a:endParaRPr lang="ca-E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E6A1-F882-FB98-CE74-9CC3D6650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">
              <a:spcBef>
                <a:spcPts val="1410"/>
              </a:spcBef>
            </a:pPr>
            <a:r>
              <a:rPr lang="en-US" sz="2400" dirty="0">
                <a:solidFill>
                  <a:srgbClr val="FFA57D"/>
                </a:solidFill>
              </a:rPr>
              <a:t>DEMOGRAPHIC VARIABLES</a:t>
            </a:r>
            <a:endParaRPr lang="en-ES" sz="2400" dirty="0">
              <a:solidFill>
                <a:srgbClr val="FFA57D"/>
              </a:solidFill>
            </a:endParaRPr>
          </a:p>
          <a:p>
            <a:pPr marL="342900" lvl="0" indent="-342900">
              <a:spcBef>
                <a:spcPts val="70"/>
              </a:spcBef>
              <a:spcAft>
                <a:spcPts val="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680085" algn="l"/>
              </a:tabLst>
            </a:pPr>
            <a:endParaRPr lang="en-US" sz="1800" dirty="0">
              <a:effectLst/>
              <a:ea typeface="Microsoft Sans Serif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SzPts val="1150"/>
              <a:tabLst>
                <a:tab pos="680085" algn="l"/>
              </a:tabLst>
            </a:pPr>
            <a:r>
              <a:rPr lang="en-US" sz="2400" dirty="0"/>
              <a:t>Age</a:t>
            </a:r>
            <a:endParaRPr lang="en-ES" sz="2400" dirty="0"/>
          </a:p>
          <a:p>
            <a:pPr>
              <a:lnSpc>
                <a:spcPct val="100000"/>
              </a:lnSpc>
              <a:spcBef>
                <a:spcPts val="70"/>
              </a:spcBef>
              <a:buSzPts val="1150"/>
              <a:tabLst>
                <a:tab pos="688340" algn="l"/>
              </a:tabLst>
            </a:pPr>
            <a:r>
              <a:rPr lang="en-US" sz="2400" dirty="0"/>
              <a:t>Sex</a:t>
            </a:r>
            <a:endParaRPr lang="en-ES" sz="2400" dirty="0"/>
          </a:p>
          <a:p>
            <a:pPr>
              <a:lnSpc>
                <a:spcPct val="100000"/>
              </a:lnSpc>
              <a:spcBef>
                <a:spcPts val="65"/>
              </a:spcBef>
              <a:buSzPts val="1150"/>
              <a:tabLst>
                <a:tab pos="688340" algn="l"/>
              </a:tabLst>
            </a:pPr>
            <a:r>
              <a:rPr lang="en-US" sz="2400" dirty="0"/>
              <a:t>Heigh</a:t>
            </a:r>
            <a:endParaRPr lang="en-ES" sz="2400" dirty="0"/>
          </a:p>
          <a:p>
            <a:pPr>
              <a:lnSpc>
                <a:spcPct val="100000"/>
              </a:lnSpc>
              <a:spcBef>
                <a:spcPts val="70"/>
              </a:spcBef>
              <a:buSzPts val="1150"/>
              <a:tabLst>
                <a:tab pos="688340" algn="l"/>
              </a:tabLst>
            </a:pPr>
            <a:r>
              <a:rPr lang="en-US" sz="2400" dirty="0"/>
              <a:t>Weight</a:t>
            </a:r>
            <a:endParaRPr lang="en-ES" sz="2400" dirty="0"/>
          </a:p>
          <a:p>
            <a:pPr>
              <a:lnSpc>
                <a:spcPct val="100000"/>
              </a:lnSpc>
              <a:spcBef>
                <a:spcPts val="65"/>
              </a:spcBef>
              <a:buSzPts val="1150"/>
              <a:tabLst>
                <a:tab pos="688340" algn="l"/>
              </a:tabLst>
            </a:pPr>
            <a:r>
              <a:rPr lang="en-US" sz="2400" dirty="0"/>
              <a:t>Main symptoms</a:t>
            </a:r>
            <a:endParaRPr lang="ca-ES" sz="3600" dirty="0"/>
          </a:p>
        </p:txBody>
      </p:sp>
    </p:spTree>
    <p:extLst>
      <p:ext uri="{BB962C8B-B14F-4D97-AF65-F5344CB8AC3E}">
        <p14:creationId xmlns:p14="http://schemas.microsoft.com/office/powerpoint/2010/main" val="1840655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A607-F417-C81B-D2D4-C6377FDA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>
                <a:solidFill>
                  <a:srgbClr val="0070C0"/>
                </a:solidFill>
              </a:rPr>
              <a:t>Methods</a:t>
            </a:r>
            <a:endParaRPr lang="ca-E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E6A1-F882-FB98-CE74-9CC3D6650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339"/>
            <a:ext cx="10515600" cy="4704624"/>
          </a:xfrm>
        </p:spPr>
        <p:txBody>
          <a:bodyPr>
            <a:normAutofit/>
          </a:bodyPr>
          <a:lstStyle/>
          <a:p>
            <a:pPr marL="74295">
              <a:spcBef>
                <a:spcPts val="1410"/>
              </a:spcBef>
              <a:spcAft>
                <a:spcPts val="0"/>
              </a:spcAft>
            </a:pPr>
            <a:r>
              <a:rPr lang="en-US" sz="2400" dirty="0">
                <a:solidFill>
                  <a:srgbClr val="FFA57D"/>
                </a:solidFill>
                <a:effectLst/>
                <a:ea typeface="Microsoft Sans Serif" panose="020B0604020202020204" pitchFamily="34" charset="0"/>
              </a:rPr>
              <a:t>DESCRIPTIVE ANALYSIS (R version 4.2.2)</a:t>
            </a:r>
            <a:endParaRPr lang="en-ES" sz="2400" dirty="0">
              <a:effectLst/>
              <a:ea typeface="Microsoft Sans Serif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DEBE82-D175-92FF-996E-345692D2B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84796"/>
            <a:ext cx="10431497" cy="327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936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A607-F417-C81B-D2D4-C6377FDA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>
                <a:solidFill>
                  <a:srgbClr val="0070C0"/>
                </a:solidFill>
              </a:rPr>
              <a:t>Methods</a:t>
            </a:r>
            <a:endParaRPr lang="ca-E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E6A1-F882-FB98-CE74-9CC3D6650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842"/>
            <a:ext cx="10515600" cy="4855058"/>
          </a:xfrm>
        </p:spPr>
        <p:txBody>
          <a:bodyPr>
            <a:normAutofit/>
          </a:bodyPr>
          <a:lstStyle/>
          <a:p>
            <a:pPr marL="74295">
              <a:spcBef>
                <a:spcPts val="1410"/>
              </a:spcBef>
              <a:spcAft>
                <a:spcPts val="0"/>
              </a:spcAft>
            </a:pPr>
            <a:r>
              <a:rPr lang="en-US" sz="2400" dirty="0">
                <a:solidFill>
                  <a:srgbClr val="FFA57D"/>
                </a:solidFill>
                <a:effectLst/>
                <a:ea typeface="Microsoft Sans Serif" panose="020B0604020202020204" pitchFamily="34" charset="0"/>
              </a:rPr>
              <a:t>DESCRIPTIVE ANALYSIS</a:t>
            </a:r>
            <a:endParaRPr lang="en-ES" sz="2400" dirty="0">
              <a:effectLst/>
              <a:ea typeface="Microsoft Sans Serif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1A3721-3E32-5B36-C243-E31133451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453" y="2088800"/>
            <a:ext cx="5192041" cy="382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276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1981</TotalTime>
  <Words>746</Words>
  <Application>Microsoft Macintosh PowerPoint</Application>
  <PresentationFormat>Widescreen</PresentationFormat>
  <Paragraphs>135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Calibri-Light</vt:lpstr>
      <vt:lpstr>Microsoft Sans Serif</vt:lpstr>
      <vt:lpstr>Office Theme</vt:lpstr>
      <vt:lpstr>NOX ISRAEL STUDY</vt:lpstr>
      <vt:lpstr>Hypotesis</vt:lpstr>
      <vt:lpstr>Methods</vt:lpstr>
      <vt:lpstr>PowerPoint Presentation</vt:lpstr>
      <vt:lpstr>Methods</vt:lpstr>
      <vt:lpstr>Methods</vt:lpstr>
      <vt:lpstr>Methods</vt:lpstr>
      <vt:lpstr>Methods</vt:lpstr>
      <vt:lpstr>Methods</vt:lpstr>
      <vt:lpstr>Methods</vt:lpstr>
      <vt:lpstr>Methods</vt:lpstr>
      <vt:lpstr>Methods</vt:lpstr>
      <vt:lpstr>Methods</vt:lpstr>
      <vt:lpstr>Methods</vt:lpstr>
      <vt:lpstr>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Cilveti</dc:creator>
  <cp:lastModifiedBy>Robert Cilveti</cp:lastModifiedBy>
  <cp:revision>32</cp:revision>
  <cp:lastPrinted>2023-04-25T02:52:12Z</cp:lastPrinted>
  <dcterms:created xsi:type="dcterms:W3CDTF">2023-04-25T02:34:38Z</dcterms:created>
  <dcterms:modified xsi:type="dcterms:W3CDTF">2023-05-02T05:23:02Z</dcterms:modified>
</cp:coreProperties>
</file>