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5" r:id="rId14"/>
    <p:sldId id="271" r:id="rId15"/>
    <p:sldId id="272" r:id="rId16"/>
    <p:sldId id="273" r:id="rId17"/>
    <p:sldId id="278" r:id="rId18"/>
    <p:sldId id="277" r:id="rId19"/>
    <p:sldId id="274" r:id="rId20"/>
    <p:sldId id="279" r:id="rId21"/>
    <p:sldId id="280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831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4/5/23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99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854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SAHS were statistically significative, but samples in same of the groups were very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noProof="0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1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0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4/5/23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3,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381"/>
            <a:ext cx="10724038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D47CD-63FC-D91A-173C-2509453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" y="2336734"/>
            <a:ext cx="5735670" cy="356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A4CD-3C84-F522-A356-62660A33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5" y="2459475"/>
            <a:ext cx="6360498" cy="39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2E4AC-D58C-72E0-BE6F-1F8D9C3A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1" y="2686086"/>
            <a:ext cx="10972614" cy="25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93515-97D3-FDA7-C890-AB4F1EC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" y="2209180"/>
            <a:ext cx="5528738" cy="386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75736-DF39-819F-8C23-DBEF911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6" y="2457153"/>
            <a:ext cx="5998734" cy="41907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CFAF2-B00D-9079-31E1-855771B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273213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CE0AB-831F-D6A4-27E4-988BBEE9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76" y="1863977"/>
            <a:ext cx="10158367" cy="40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FC2B5-0DAF-0654-7478-572CD352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8" y="1027906"/>
            <a:ext cx="8345420" cy="583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35200-2B39-0D4E-5AE2-32B85792E715}"/>
              </a:ext>
            </a:extLst>
          </p:cNvPr>
          <p:cNvSpPr txBox="1">
            <a:spLocks/>
          </p:cNvSpPr>
          <p:nvPr/>
        </p:nvSpPr>
        <p:spPr>
          <a:xfrm rot="16200000">
            <a:off x="-885756" y="3600624"/>
            <a:ext cx="4903463" cy="4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SLEEP DISORDER DIAGNOSIS</a:t>
            </a: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EDBDD-D0ED-3485-E3DE-E6D9E5D3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1" y="1141358"/>
            <a:ext cx="9189367" cy="5716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2690C0-EE78-5565-5FE8-D0C2714F3A2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808264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9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solidFill>
                  <a:srgbClr val="FFA57D"/>
                </a:solidFill>
              </a:rPr>
              <a:t>SLEEP DISORDERS BY H-PSG IN THE GRUUP OF NEURODIVERSE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780C-5A2A-D51F-1007-8767AD36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22" y="2643608"/>
            <a:ext cx="9328638" cy="3668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9C701-109D-B557-4448-7313D0350DBF}"/>
              </a:ext>
            </a:extLst>
          </p:cNvPr>
          <p:cNvSpPr txBox="1"/>
          <p:nvPr/>
        </p:nvSpPr>
        <p:spPr>
          <a:xfrm>
            <a:off x="7222210" y="862636"/>
            <a:ext cx="36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rgbClr val="FF0000"/>
                </a:solidFill>
              </a:rPr>
              <a:t>REVISAR %</a:t>
            </a:r>
            <a:r>
              <a:rPr lang="ca-ES" dirty="0" err="1">
                <a:solidFill>
                  <a:srgbClr val="FF0000"/>
                </a:solidFill>
              </a:rPr>
              <a:t>groups</a:t>
            </a:r>
            <a:endParaRPr lang="ca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Hypotesis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FEASIBILITY</a:t>
            </a:r>
            <a:endParaRPr lang="en-GB" dirty="0"/>
          </a:p>
          <a:p>
            <a:pPr lvl="1"/>
            <a:r>
              <a:rPr lang="en-GB" dirty="0"/>
              <a:t>H-PSG is a feasible and reliable procedure for the study of sleep with children</a:t>
            </a:r>
          </a:p>
          <a:p>
            <a:pPr lvl="1"/>
            <a:r>
              <a:rPr lang="en-GB" dirty="0"/>
              <a:t>H-PSG in Neuro-Diverse or Epileptic children is as feasible as in Neuro-Typical </a:t>
            </a:r>
            <a:endParaRPr lang="en-GB" sz="2400" dirty="0">
              <a:solidFill>
                <a:srgbClr val="FFA57D"/>
              </a:solidFill>
            </a:endParaRPr>
          </a:p>
          <a:p>
            <a:pPr lvl="1"/>
            <a:r>
              <a:rPr lang="en-GB" dirty="0"/>
              <a:t>H-PSG is preferred in all children groups (Epileptic, Neuro-Diverse and Neurotypical).</a:t>
            </a:r>
          </a:p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in Neuro-Diverse Children</a:t>
            </a:r>
          </a:p>
          <a:p>
            <a:pPr lvl="1"/>
            <a:r>
              <a:rPr lang="en-GB" dirty="0"/>
              <a:t>Neuro-Diverse children differ in the presence of SD (OSAS or PLMs) compared to neuro-typical</a:t>
            </a:r>
          </a:p>
          <a:p>
            <a:pPr lvl="1"/>
            <a:r>
              <a:rPr lang="en-GB" dirty="0"/>
              <a:t>Children with A(H)DD differ in frequency of PLMS respect Neuro-Typical children</a:t>
            </a:r>
          </a:p>
          <a:p>
            <a:pPr marL="74295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Opportunity sampling: the results of this type of study cannot be attributed to the statistical population, since the sample size is not a true representative of the population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Neuro-diverse diagnosis was done externally by neuro-paediatricians and neuro-psychologists, and we do not control the presence of any Neuro-diverse disability inside de group of neuro-typical children, generally referred by ENT o paediatricians</a:t>
            </a:r>
          </a:p>
        </p:txBody>
      </p:sp>
    </p:spTree>
    <p:extLst>
      <p:ext uri="{BB962C8B-B14F-4D97-AF65-F5344CB8AC3E}">
        <p14:creationId xmlns:p14="http://schemas.microsoft.com/office/powerpoint/2010/main" val="121326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marL="359850" lvl="1" indent="-323850"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a feasible and reliable procedure for the study of sleep with children</a:t>
            </a:r>
          </a:p>
          <a:p>
            <a:pPr marL="359850" lvl="1" indent="-3238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in Neuro-Diverse or Epileptic children was as feasible as in Neuro-Typical </a:t>
            </a:r>
          </a:p>
          <a:p>
            <a:pPr marL="359850" lvl="1" indent="-3238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preferred in all children groups (Epileptic, Neuro-Diverse and Neurotypical)</a:t>
            </a:r>
          </a:p>
          <a:p>
            <a:pPr marL="359850" lvl="1" indent="-3238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1/3 of the sample was diagnosed from PLMs, which supports the recommendation of performing a PSG in front of other simplified procedures for the diagnosis of sleep disorders with children</a:t>
            </a:r>
          </a:p>
          <a:p>
            <a:pPr marL="359850" lvl="1" indent="-3238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proportion of Neuro-Diverse children of the sample was closed to the proportion found in the literature</a:t>
            </a:r>
          </a:p>
          <a:p>
            <a:pPr marL="359850" lvl="1" indent="-3238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Neuro-Diverse children do not differ in the presence of SD (OSAS or PLMs) compared to Neuro-Typical</a:t>
            </a:r>
          </a:p>
          <a:p>
            <a:pPr marL="359850">
              <a:spcBef>
                <a:spcPts val="0"/>
              </a:spcBef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15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Retrospective</a:t>
            </a:r>
            <a:r>
              <a:rPr lang="en-GB" sz="2400" spc="11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analysis</a:t>
            </a:r>
            <a:endParaRPr lang="en-GB" sz="240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H-PSG: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January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2018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to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February</a:t>
            </a:r>
            <a:r>
              <a:rPr lang="en-GB" sz="2400" spc="6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N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=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563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PSG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→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517 Unique </a:t>
            </a:r>
            <a:r>
              <a:rPr lang="en-GB" sz="2400">
                <a:effectLst/>
                <a:ea typeface="Microsoft Sans Serif" panose="020B0604020202020204" pitchFamily="34" charset="0"/>
              </a:rPr>
              <a:t>children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2-17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yo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Referred by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ENT Surgeons</a:t>
            </a:r>
            <a:r>
              <a:rPr lang="en-GB" sz="2400" spc="-290">
                <a:effectLst/>
                <a:ea typeface="Microsoft Sans Serif" panose="020B0604020202020204" pitchFamily="34" charset="0"/>
              </a:rPr>
              <a:t> 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H-PSG INITIAL SAMPLE</a:t>
            </a:r>
          </a:p>
          <a:p>
            <a:pPr algn="ctr"/>
            <a:r>
              <a:rPr lang="en-GB" sz="1600"/>
              <a:t>n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Epileptic Children</a:t>
            </a:r>
          </a:p>
          <a:p>
            <a:pPr algn="ctr"/>
            <a:r>
              <a:rPr lang="en-GB" sz="1600"/>
              <a:t>n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&lt;4yo Children</a:t>
            </a:r>
          </a:p>
          <a:p>
            <a:pPr algn="ctr"/>
            <a:r>
              <a:rPr lang="en-GB" sz="1600"/>
              <a:t>n 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UNIQUE STUDIES - FINAL SAMPLE</a:t>
            </a:r>
          </a:p>
          <a:p>
            <a:pPr algn="ctr"/>
            <a:r>
              <a:rPr lang="en-GB" sz="1600"/>
              <a:t>n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Neuro-Typical Children</a:t>
            </a:r>
          </a:p>
          <a:p>
            <a:pPr algn="ctr"/>
            <a:r>
              <a:rPr lang="en-GB" sz="160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Neuro-Diverse Children</a:t>
            </a:r>
          </a:p>
          <a:p>
            <a:pPr algn="ctr"/>
            <a:r>
              <a:rPr lang="en-GB" sz="160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35890" y="5078225"/>
            <a:ext cx="2099975" cy="5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45290" y="5600674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Learning Disabilities</a:t>
            </a:r>
          </a:p>
          <a:p>
            <a:pPr algn="ctr"/>
            <a:r>
              <a:rPr lang="en-GB" sz="160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A(H)DD</a:t>
            </a:r>
          </a:p>
          <a:p>
            <a:pPr algn="ctr"/>
            <a:r>
              <a:rPr lang="en-GB" sz="160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BOTH</a:t>
            </a:r>
          </a:p>
          <a:p>
            <a:pPr algn="ctr"/>
            <a:r>
              <a:rPr lang="en-GB" sz="160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Children studied &gt;1 times for their Sleep Disorder</a:t>
            </a:r>
          </a:p>
          <a:p>
            <a:pPr algn="ctr"/>
            <a:r>
              <a:rPr lang="en-GB" sz="1600"/>
              <a:t>n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en-GB" sz="200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Neuro-Condition Subgroup</a:t>
            </a:r>
          </a:p>
          <a:p>
            <a:pPr algn="ctr"/>
            <a:r>
              <a:rPr lang="en-GB" sz="160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2400">
                <a:solidFill>
                  <a:srgbClr val="FFA57D"/>
                </a:solidFill>
              </a:rPr>
              <a:t>MAIN FACTOR VARIABLES</a:t>
            </a: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GB" sz="240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Neuro-Diverse Children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GB" sz="16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GB" sz="20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PLMS: </a:t>
            </a:r>
            <a:r>
              <a:rPr lang="en-GB" sz="2000"/>
              <a:t>PLMI &gt;5/h</a:t>
            </a:r>
          </a:p>
          <a:p>
            <a:pPr marL="0" indent="0">
              <a:spcBef>
                <a:spcPts val="25"/>
              </a:spcBef>
              <a:buNone/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340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GB" sz="160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Feasibility (efficiency)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6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GB" sz="2100" spc="65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75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Epilepsy</a:t>
            </a:r>
            <a:r>
              <a:rPr lang="en-GB" sz="2100" spc="80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Quality: &gt; 5h hours of recording with adequate signal &gt; 75%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SpO2Quality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FlowQuality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RIPQuality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Satisfaction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Children’s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190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PSG Parameters</a:t>
            </a:r>
            <a:r>
              <a:rPr lang="en-GB" sz="2400"/>
              <a:t>: </a:t>
            </a:r>
            <a:r>
              <a:rPr lang="en-GB" sz="1900"/>
              <a:t>TST, Arousal index, Sleep efficiency, Sleep Latency, REM latency, awakenings, %R, %N1, %N2, %N3</a:t>
            </a: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</a:rPr>
              <a:t>DEMOGRAPHIC VARIABLES</a:t>
            </a: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GB" sz="180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Age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Sex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Heigh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Weight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Main symptoms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967</Words>
  <Application>Microsoft Macintosh PowerPoint</Application>
  <PresentationFormat>Widescreen</PresentationFormat>
  <Paragraphs>162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Limitations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46</cp:revision>
  <cp:lastPrinted>2023-04-25T02:52:12Z</cp:lastPrinted>
  <dcterms:created xsi:type="dcterms:W3CDTF">2023-04-25T02:34:38Z</dcterms:created>
  <dcterms:modified xsi:type="dcterms:W3CDTF">2023-05-04T04:10:56Z</dcterms:modified>
</cp:coreProperties>
</file>