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5" r:id="rId14"/>
    <p:sldId id="271" r:id="rId15"/>
    <p:sldId id="281" r:id="rId16"/>
    <p:sldId id="272" r:id="rId17"/>
    <p:sldId id="273" r:id="rId18"/>
    <p:sldId id="278" r:id="rId19"/>
    <p:sldId id="277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4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5/5/23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total sample, we found statistically significative differences between in the diagnosis of sleep disorder (SAHS or PLMS). 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Less of 2% of children had a normal H-PSG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2/3 of children suffer from SAHS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30% of the sample combined diagnosis of SAHS and PLMS</a:t>
            </a:r>
          </a:p>
          <a:p>
            <a:pPr marL="285750" lvl="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Neuro-Condition group, the differences were also significative when Fisher exact test was applied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Inside the Neuro-diverse children, we found more normal H-PSG than int the Neuro-Typical group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The relationship between diagnosis of SAHS or PLMS was statistically significative by applying the Fisher’s exact test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47% of diagnosis of PLMS were found in the group of normal respiratory children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1/3 of the children with SAHS suffer also from PLMS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99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854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SAHS were statistically significative, but samples in same of the groups were very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20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noProof="0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1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0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That comparison is only a glance on how different the H-PSG main sleep parameters could be in relation to the ones obtained in the literature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Little differences are shown in the comparison between sleep parameters of H-PSG and the ones from </a:t>
            </a:r>
            <a:r>
              <a:rPr lang="en-IE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sleepLab</a:t>
            </a:r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-PSG published as reference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Main differences are related to REM Latency and to proportions of Stage N3 and REM Sleep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 differences found could be easily explained by considering also the difference in the age distribution and range (sample: 2-17yo vs reference: 1-18yo) and in type of patients studied (symptomatic vs normal)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380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5,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900"/>
            <a:ext cx="10724038" cy="28377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14A8EB-CBA1-9247-1824-5FDC5CC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D47CD-63FC-D91A-173C-2509453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" y="2336734"/>
            <a:ext cx="5735670" cy="356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A4CD-3C84-F522-A356-62660A33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5" y="2459475"/>
            <a:ext cx="6360498" cy="39568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CBABCC-51E3-5172-5015-EC4C5434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015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 dirty="0"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BBD34-2D70-EABD-48DD-61776999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E3C2E-6757-51B8-FCD3-1F0FB3BF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85" y="2298428"/>
            <a:ext cx="10515600" cy="26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93515-97D3-FDA7-C890-AB4F1EC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" y="2054200"/>
            <a:ext cx="5528738" cy="386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75736-DF39-819F-8C23-DBEF911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6" y="2100698"/>
            <a:ext cx="5998734" cy="41907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CFAF2-B00D-9079-31E1-855771B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21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 dirty="0"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B12CC-253B-808F-C031-8DBD1520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19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5F24E7-DA52-C857-8C6A-B8AA3D68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5EED7C-576D-98A9-23C9-ED9676BAFA4F}"/>
              </a:ext>
            </a:extLst>
          </p:cNvPr>
          <p:cNvSpPr txBox="1">
            <a:spLocks/>
          </p:cNvSpPr>
          <p:nvPr/>
        </p:nvSpPr>
        <p:spPr>
          <a:xfrm rot="16200000">
            <a:off x="-690091" y="3398562"/>
            <a:ext cx="4903463" cy="877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RESPIRATORY AND MOTOR SLEEP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5FB96E-7661-D2BC-EA6C-D327D4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21" y="1094214"/>
            <a:ext cx="7702709" cy="51948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C0D0DE0-0358-E401-A984-50D1EB52FB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0070C0"/>
                </a:solidFill>
              </a:rPr>
              <a:t>Results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28AC18-74CC-F3E9-940F-2077CC1D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273213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C66C04-D216-D2D3-E4D9-EEA359A5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E3B51-AEC5-F26E-8C92-6CBA5836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7" y="1396220"/>
            <a:ext cx="8797098" cy="47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35200-2B39-0D4E-5AE2-32B85792E715}"/>
              </a:ext>
            </a:extLst>
          </p:cNvPr>
          <p:cNvSpPr txBox="1">
            <a:spLocks/>
          </p:cNvSpPr>
          <p:nvPr/>
        </p:nvSpPr>
        <p:spPr>
          <a:xfrm rot="16200000">
            <a:off x="-885756" y="3600624"/>
            <a:ext cx="4903463" cy="4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SLEEP DISORDER DIAGNOSIS</a:t>
            </a:r>
          </a:p>
          <a:p>
            <a:pPr algn="ctr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5FBBA8-8401-70CE-E31E-D3567518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2E982-3E85-0DF2-FDCF-FFFBF290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1" y="535147"/>
            <a:ext cx="6188234" cy="59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2690C0-EE78-5565-5FE8-D0C2714F3A2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808264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A31B5-CDDE-F47D-82B4-2D78FD4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791726-3D13-86E6-A5B7-E6976CC1C88F}"/>
              </a:ext>
            </a:extLst>
          </p:cNvPr>
          <p:cNvGrpSpPr/>
          <p:nvPr/>
        </p:nvGrpSpPr>
        <p:grpSpPr>
          <a:xfrm>
            <a:off x="1686871" y="1141358"/>
            <a:ext cx="9189367" cy="5716642"/>
            <a:chOff x="1686871" y="1141358"/>
            <a:chExt cx="9189367" cy="57166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5EDBDD-D0ED-3485-E3DE-E6D9E5D3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871" y="1141358"/>
              <a:ext cx="9189367" cy="57166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E1FF14-824F-D321-0CD5-D08A109731F2}"/>
                </a:ext>
              </a:extLst>
            </p:cNvPr>
            <p:cNvSpPr txBox="1"/>
            <p:nvPr/>
          </p:nvSpPr>
          <p:spPr>
            <a:xfrm>
              <a:off x="7625167" y="2313032"/>
              <a:ext cx="47687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2%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70F6B8-B0F6-A883-0050-C730BA1595C8}"/>
                </a:ext>
              </a:extLst>
            </p:cNvPr>
            <p:cNvSpPr txBox="1"/>
            <p:nvPr/>
          </p:nvSpPr>
          <p:spPr>
            <a:xfrm>
              <a:off x="4866468" y="2331220"/>
              <a:ext cx="47687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C2762-90F0-B23E-C5CB-667C86C93D84}"/>
                </a:ext>
              </a:extLst>
            </p:cNvPr>
            <p:cNvSpPr txBox="1"/>
            <p:nvPr/>
          </p:nvSpPr>
          <p:spPr>
            <a:xfrm>
              <a:off x="4866468" y="3275111"/>
              <a:ext cx="5448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57%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AEBD5B-5E42-187F-E084-307D23346F20}"/>
                </a:ext>
              </a:extLst>
            </p:cNvPr>
            <p:cNvSpPr txBox="1"/>
            <p:nvPr/>
          </p:nvSpPr>
          <p:spPr>
            <a:xfrm>
              <a:off x="4866468" y="4574384"/>
              <a:ext cx="5448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29%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F42484-CEAB-3E4E-461C-417882D948C1}"/>
                </a:ext>
              </a:extLst>
            </p:cNvPr>
            <p:cNvSpPr txBox="1"/>
            <p:nvPr/>
          </p:nvSpPr>
          <p:spPr>
            <a:xfrm>
              <a:off x="4906408" y="5350617"/>
              <a:ext cx="4679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A787E-7832-231C-F82A-26D358DC0A89}"/>
                </a:ext>
              </a:extLst>
            </p:cNvPr>
            <p:cNvSpPr txBox="1"/>
            <p:nvPr/>
          </p:nvSpPr>
          <p:spPr>
            <a:xfrm>
              <a:off x="7620399" y="3275110"/>
              <a:ext cx="547209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58%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5D7ACE-0736-9603-1370-EDADC14E0799}"/>
                </a:ext>
              </a:extLst>
            </p:cNvPr>
            <p:cNvSpPr txBox="1"/>
            <p:nvPr/>
          </p:nvSpPr>
          <p:spPr>
            <a:xfrm>
              <a:off x="7597551" y="4546166"/>
              <a:ext cx="547209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32%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06475-3DD2-B7DB-5604-89E1298C6E18}"/>
                </a:ext>
              </a:extLst>
            </p:cNvPr>
            <p:cNvSpPr txBox="1"/>
            <p:nvPr/>
          </p:nvSpPr>
          <p:spPr>
            <a:xfrm>
              <a:off x="7657357" y="5319620"/>
              <a:ext cx="4679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8%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EC60B3-F5FF-8EEC-1916-D02038B9F114}"/>
              </a:ext>
            </a:extLst>
          </p:cNvPr>
          <p:cNvSpPr txBox="1"/>
          <p:nvPr/>
        </p:nvSpPr>
        <p:spPr>
          <a:xfrm>
            <a:off x="8845799" y="6130407"/>
            <a:ext cx="3025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dirty="0" err="1"/>
              <a:t>Fisher's</a:t>
            </a:r>
            <a:r>
              <a:rPr lang="ca-ES" sz="1600" dirty="0"/>
              <a:t> </a:t>
            </a:r>
            <a:r>
              <a:rPr lang="ca-ES" sz="1600" dirty="0" err="1"/>
              <a:t>exact</a:t>
            </a:r>
            <a:r>
              <a:rPr lang="ca-ES" sz="1600" dirty="0"/>
              <a:t> test, </a:t>
            </a:r>
            <a:r>
              <a:rPr lang="ca-ES" sz="1600" dirty="0" err="1"/>
              <a:t>p-value</a:t>
            </a:r>
            <a:r>
              <a:rPr lang="ca-ES" sz="1600" dirty="0"/>
              <a:t> = 0.075</a:t>
            </a:r>
          </a:p>
        </p:txBody>
      </p:sp>
    </p:spTree>
    <p:extLst>
      <p:ext uri="{BB962C8B-B14F-4D97-AF65-F5344CB8AC3E}">
        <p14:creationId xmlns:p14="http://schemas.microsoft.com/office/powerpoint/2010/main" val="116409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Hypotesis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FEASIBILITY</a:t>
            </a:r>
            <a:endParaRPr lang="en-GB" dirty="0"/>
          </a:p>
          <a:p>
            <a:pPr lvl="1"/>
            <a:r>
              <a:rPr lang="en-GB" dirty="0"/>
              <a:t>H-PSG is a feasible and reliable procedure for the study of sleep with children</a:t>
            </a:r>
          </a:p>
          <a:p>
            <a:pPr lvl="1"/>
            <a:r>
              <a:rPr lang="en-GB" dirty="0"/>
              <a:t>H-PSG in Neuro-Diverse or Epileptic children is as feasible as in Neuro-Typical </a:t>
            </a:r>
            <a:endParaRPr lang="en-GB" sz="2400" dirty="0">
              <a:solidFill>
                <a:srgbClr val="FFA57D"/>
              </a:solidFill>
            </a:endParaRPr>
          </a:p>
          <a:p>
            <a:pPr lvl="1"/>
            <a:r>
              <a:rPr lang="en-GB" dirty="0"/>
              <a:t>H-PSG is preferred in all children groups (Epileptic, Neuro-Diverse and Neurotypical).</a:t>
            </a:r>
          </a:p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in Neuro-Diverse Children</a:t>
            </a:r>
          </a:p>
          <a:p>
            <a:pPr lvl="1"/>
            <a:r>
              <a:rPr lang="en-GB" dirty="0"/>
              <a:t>Neuro-Diverse children differ in the presence of SD (OSAS or PLMs) compared to neuro-typical</a:t>
            </a:r>
          </a:p>
          <a:p>
            <a:pPr lvl="1"/>
            <a:r>
              <a:rPr lang="en-GB" dirty="0"/>
              <a:t>Children with A(H)DD differ in frequency of PLMS respect Neuro-Typical children</a:t>
            </a:r>
          </a:p>
          <a:p>
            <a:pPr marL="74295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solidFill>
                  <a:srgbClr val="FFA57D"/>
                </a:solidFill>
              </a:rPr>
              <a:t>SLEEP DISORDERS BY H-PSG IN THE GRUUP OF NEURODIVERSE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9C701-109D-B557-4448-7313D0350DBF}"/>
              </a:ext>
            </a:extLst>
          </p:cNvPr>
          <p:cNvSpPr txBox="1"/>
          <p:nvPr/>
        </p:nvSpPr>
        <p:spPr>
          <a:xfrm>
            <a:off x="7222210" y="862636"/>
            <a:ext cx="36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rgbClr val="FF0000"/>
                </a:solidFill>
              </a:rPr>
              <a:t>REVISAR %</a:t>
            </a:r>
            <a:r>
              <a:rPr lang="ca-ES" dirty="0" err="1">
                <a:solidFill>
                  <a:srgbClr val="FF0000"/>
                </a:solidFill>
              </a:rPr>
              <a:t>groups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13A371-7DC0-9E10-47D0-1083481A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Opportunity sampling: the results of this type of study cannot be attributed to the statistical population, since the sample size is not a true representative of the population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Neuro-diverse diagnosis was done externally by neuro-paediatricians and neuro-psychologists, and we do not control the presence of any Neuro-diverse disability inside de group of neuro-typical children, generally referred by ENT o paediatricians</a:t>
            </a:r>
          </a:p>
        </p:txBody>
      </p:sp>
    </p:spTree>
    <p:extLst>
      <p:ext uri="{BB962C8B-B14F-4D97-AF65-F5344CB8AC3E}">
        <p14:creationId xmlns:p14="http://schemas.microsoft.com/office/powerpoint/2010/main" val="121326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a feasible and reliable procedure for the study of sleep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in Neuro-Diverse or Epileptic children was as feasible as in Neuro-Typical 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preferred in all children groups (Epileptic, Neuro-Diverse and Neurotypical)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1/3 of the sample was diagnosed from PLMs, which supports the recommendation of performing a PSG in front of other simplified procedures for the diagnosis of sleep disorders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relationship between diagnosis of SAHS or PLMS was statistically significative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47% of diagnosis of PLMS were found in the group of normal respiratory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Almost 1/3 of the children with SAHS suffer also from PLMS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proportion of Neuro-Diverse children of the sample was closed to the proportion found in the literature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Neuro-Diverse children do not differ in the presence of SD (OSAS or PLMs) compared to Neuro-Typical</a:t>
            </a:r>
          </a:p>
          <a:p>
            <a:pPr marL="359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15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Retrospective</a:t>
            </a:r>
            <a:r>
              <a:rPr lang="en-GB" sz="2400" spc="11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analysis</a:t>
            </a:r>
            <a:endParaRPr lang="en-GB" sz="240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H-PSG: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January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2018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to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February</a:t>
            </a:r>
            <a:r>
              <a:rPr lang="en-GB" sz="2400" spc="6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N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=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563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PSG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→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517 Unique </a:t>
            </a:r>
            <a:r>
              <a:rPr lang="en-GB" sz="2400">
                <a:effectLst/>
                <a:ea typeface="Microsoft Sans Serif" panose="020B0604020202020204" pitchFamily="34" charset="0"/>
              </a:rPr>
              <a:t>children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2-17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yo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Referred by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ENT Surgeons</a:t>
            </a:r>
            <a:r>
              <a:rPr lang="en-GB" sz="2400" spc="-290">
                <a:effectLst/>
                <a:ea typeface="Microsoft Sans Serif" panose="020B0604020202020204" pitchFamily="34" charset="0"/>
              </a:rPr>
              <a:t> 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H-PSG INITIAL SAMPLE</a:t>
            </a:r>
          </a:p>
          <a:p>
            <a:pPr algn="ctr"/>
            <a:r>
              <a:rPr lang="en-GB" sz="1600"/>
              <a:t>n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Epileptic Children</a:t>
            </a:r>
          </a:p>
          <a:p>
            <a:pPr algn="ctr"/>
            <a:r>
              <a:rPr lang="en-GB" sz="1600"/>
              <a:t>n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&lt;4yo Children</a:t>
            </a:r>
          </a:p>
          <a:p>
            <a:pPr algn="ctr"/>
            <a:r>
              <a:rPr lang="en-GB" sz="1600"/>
              <a:t>n 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UNIQUE STUDIES - FINAL SAMPLE</a:t>
            </a:r>
          </a:p>
          <a:p>
            <a:pPr algn="ctr"/>
            <a:r>
              <a:rPr lang="en-GB" sz="1600"/>
              <a:t>n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Neuro-Typical Children</a:t>
            </a:r>
          </a:p>
          <a:p>
            <a:pPr algn="ctr"/>
            <a:r>
              <a:rPr lang="en-GB" sz="160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Neuro-Diverse Children</a:t>
            </a:r>
          </a:p>
          <a:p>
            <a:pPr algn="ctr"/>
            <a:r>
              <a:rPr lang="en-GB" sz="160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35890" y="5078225"/>
            <a:ext cx="2099975" cy="5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45290" y="5600674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Learning Disabilities</a:t>
            </a:r>
          </a:p>
          <a:p>
            <a:pPr algn="ctr"/>
            <a:r>
              <a:rPr lang="en-GB" sz="160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A(H)DD</a:t>
            </a:r>
          </a:p>
          <a:p>
            <a:pPr algn="ctr"/>
            <a:r>
              <a:rPr lang="en-GB" sz="160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BOTH</a:t>
            </a:r>
          </a:p>
          <a:p>
            <a:pPr algn="ctr"/>
            <a:r>
              <a:rPr lang="en-GB" sz="160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Children studied &gt;1 times for their Sleep Disorder</a:t>
            </a:r>
          </a:p>
          <a:p>
            <a:pPr algn="ctr"/>
            <a:r>
              <a:rPr lang="en-GB" sz="1600"/>
              <a:t>n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en-GB" sz="200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Neuro-Condition Subgroup</a:t>
            </a:r>
          </a:p>
          <a:p>
            <a:pPr algn="ctr"/>
            <a:r>
              <a:rPr lang="en-GB" sz="160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2400">
                <a:solidFill>
                  <a:srgbClr val="FFA57D"/>
                </a:solidFill>
              </a:rPr>
              <a:t>MAIN FACTOR VARIABLES</a:t>
            </a: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GB" sz="240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Neuro-Diverse Children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GB" sz="16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GB" sz="20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PLMS: </a:t>
            </a:r>
            <a:r>
              <a:rPr lang="en-GB" sz="2000"/>
              <a:t>PLMI &gt;5/h</a:t>
            </a:r>
          </a:p>
          <a:p>
            <a:pPr marL="0" indent="0">
              <a:spcBef>
                <a:spcPts val="25"/>
              </a:spcBef>
              <a:buNone/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340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GB" sz="160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Feasibility (efficiency)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6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GB" sz="2100" spc="65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75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Epilepsy</a:t>
            </a:r>
            <a:r>
              <a:rPr lang="en-GB" sz="2100" spc="80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Quality: &gt; 5h hours of recording with adequate signal &gt; 75%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SpO2Quality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FlowQuality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RIPQuality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Satisfaction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Children’s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190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PSG Parameters</a:t>
            </a:r>
            <a:r>
              <a:rPr lang="en-GB" sz="2400"/>
              <a:t>: </a:t>
            </a:r>
            <a:r>
              <a:rPr lang="en-GB" sz="1900"/>
              <a:t>TST, Arousal index, Sleep efficiency, Sleep Latency, REM latency, awakenings, %R, %N1, %N2, %N3</a:t>
            </a: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</a:rPr>
              <a:t>DEMOGRAPHIC VARIABLES</a:t>
            </a: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GB" sz="180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Age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Sex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Heigh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Weight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Main symptoms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1262</Words>
  <Application>Microsoft Macintosh PowerPoint</Application>
  <PresentationFormat>Widescreen</PresentationFormat>
  <Paragraphs>191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Results</vt:lpstr>
      <vt:lpstr>Results</vt:lpstr>
      <vt:lpstr>Results</vt:lpstr>
      <vt:lpstr>Results</vt:lpstr>
      <vt:lpstr>Results</vt:lpstr>
      <vt:lpstr>Limitations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53</cp:revision>
  <cp:lastPrinted>2023-05-05T16:01:19Z</cp:lastPrinted>
  <dcterms:created xsi:type="dcterms:W3CDTF">2023-04-25T02:34:38Z</dcterms:created>
  <dcterms:modified xsi:type="dcterms:W3CDTF">2023-05-06T07:16:08Z</dcterms:modified>
</cp:coreProperties>
</file>