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5" r:id="rId4"/>
  </p:sldMasterIdLst>
  <p:notesMasterIdLst>
    <p:notesMasterId r:id="rId17"/>
  </p:notesMasterIdLst>
  <p:handoutMasterIdLst>
    <p:handoutMasterId r:id="rId18"/>
  </p:handoutMasterIdLst>
  <p:sldIdLst>
    <p:sldId id="462" r:id="rId5"/>
    <p:sldId id="464" r:id="rId6"/>
    <p:sldId id="484" r:id="rId7"/>
    <p:sldId id="482" r:id="rId8"/>
    <p:sldId id="509" r:id="rId9"/>
    <p:sldId id="511" r:id="rId10"/>
    <p:sldId id="512" r:id="rId11"/>
    <p:sldId id="483" r:id="rId12"/>
    <p:sldId id="513" r:id="rId13"/>
    <p:sldId id="514" r:id="rId14"/>
    <p:sldId id="506" r:id="rId15"/>
    <p:sldId id="50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nderson , Turi (US - Seattle)" initials="" lastIdx="4"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5C82D"/>
    <a:srgbClr val="FFFFFD"/>
    <a:srgbClr val="FFAE1D"/>
    <a:srgbClr val="FFC901"/>
    <a:srgbClr val="000000"/>
    <a:srgbClr val="00EBDF"/>
    <a:srgbClr val="F7F5F3"/>
    <a:srgbClr val="EAE8E5"/>
    <a:srgbClr val="EFEDEA"/>
    <a:srgbClr val="00F4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07" autoAdjust="0"/>
    <p:restoredTop sz="86390" autoAdjust="0"/>
  </p:normalViewPr>
  <p:slideViewPr>
    <p:cSldViewPr snapToGrid="0" snapToObjects="1" showGuides="1">
      <p:cViewPr varScale="1">
        <p:scale>
          <a:sx n="127" d="100"/>
          <a:sy n="127" d="100"/>
        </p:scale>
        <p:origin x="448" y="192"/>
      </p:cViewPr>
      <p:guideLst/>
    </p:cSldViewPr>
  </p:slideViewPr>
  <p:outlineViewPr>
    <p:cViewPr>
      <p:scale>
        <a:sx n="33" d="100"/>
        <a:sy n="33" d="100"/>
      </p:scale>
      <p:origin x="0" y="0"/>
    </p:cViewPr>
  </p:outlineViewPr>
  <p:notesTextViewPr>
    <p:cViewPr>
      <p:scale>
        <a:sx n="33" d="100"/>
        <a:sy n="33" d="100"/>
      </p:scale>
      <p:origin x="0" y="0"/>
    </p:cViewPr>
  </p:notesTextViewPr>
  <p:sorterViewPr>
    <p:cViewPr>
      <p:scale>
        <a:sx n="190" d="100"/>
        <a:sy n="190" d="100"/>
      </p:scale>
      <p:origin x="0" y="-3291"/>
    </p:cViewPr>
  </p:sorterViewPr>
  <p:notesViewPr>
    <p:cSldViewPr snapToGrid="0" snapToObjects="1">
      <p:cViewPr varScale="1">
        <p:scale>
          <a:sx n="65" d="100"/>
          <a:sy n="65" d="100"/>
        </p:scale>
        <p:origin x="2811" y="6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3EEADE-084D-EF46-9E06-49157D51E4F3}" type="datetimeFigureOut">
              <a:rPr lang="en-US" smtClean="0"/>
              <a:t>5/30/25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425D719-9150-F743-805E-17E4DF1A376C}" type="slidenum">
              <a:rPr lang="en-US" smtClean="0"/>
              <a:t>‹#›</a:t>
            </a:fld>
            <a:endParaRPr lang="en-US"/>
          </a:p>
        </p:txBody>
      </p:sp>
    </p:spTree>
    <p:extLst>
      <p:ext uri="{BB962C8B-B14F-4D97-AF65-F5344CB8AC3E}">
        <p14:creationId xmlns:p14="http://schemas.microsoft.com/office/powerpoint/2010/main" val="3343850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E03A04-0626-44D4-B6D6-43B9D98023FD}" type="datetimeFigureOut">
              <a:rPr lang="en-US" smtClean="0"/>
              <a:t>5/30/25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A34052-12FB-4B01-8A2E-D87AD7371E95}" type="slidenum">
              <a:rPr lang="en-US" smtClean="0"/>
              <a:t>‹#›</a:t>
            </a:fld>
            <a:endParaRPr lang="en-US"/>
          </a:p>
        </p:txBody>
      </p:sp>
    </p:spTree>
    <p:extLst>
      <p:ext uri="{BB962C8B-B14F-4D97-AF65-F5344CB8AC3E}">
        <p14:creationId xmlns:p14="http://schemas.microsoft.com/office/powerpoint/2010/main" val="490210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A34052-12FB-4B01-8A2E-D87AD7371E95}" type="slidenum">
              <a:rPr lang="en-US" smtClean="0"/>
              <a:t>1</a:t>
            </a:fld>
            <a:endParaRPr lang="en-US"/>
          </a:p>
        </p:txBody>
      </p:sp>
    </p:spTree>
    <p:extLst>
      <p:ext uri="{BB962C8B-B14F-4D97-AF65-F5344CB8AC3E}">
        <p14:creationId xmlns:p14="http://schemas.microsoft.com/office/powerpoint/2010/main" val="322453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A34052-12FB-4B01-8A2E-D87AD7371E95}" type="slidenum">
              <a:rPr lang="en-US" smtClean="0"/>
              <a:t>2</a:t>
            </a:fld>
            <a:endParaRPr lang="en-US"/>
          </a:p>
        </p:txBody>
      </p:sp>
    </p:spTree>
    <p:extLst>
      <p:ext uri="{BB962C8B-B14F-4D97-AF65-F5344CB8AC3E}">
        <p14:creationId xmlns:p14="http://schemas.microsoft.com/office/powerpoint/2010/main" val="323273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dirty="0"/>
          </a:p>
        </p:txBody>
      </p:sp>
      <p:sp>
        <p:nvSpPr>
          <p:cNvPr id="4" name="Slide Number Placeholder 3"/>
          <p:cNvSpPr>
            <a:spLocks noGrp="1"/>
          </p:cNvSpPr>
          <p:nvPr>
            <p:ph type="sldNum" sz="quarter" idx="5"/>
          </p:nvPr>
        </p:nvSpPr>
        <p:spPr/>
        <p:txBody>
          <a:bodyPr/>
          <a:lstStyle/>
          <a:p>
            <a:fld id="{08A34052-12FB-4B01-8A2E-D87AD7371E95}" type="slidenum">
              <a:rPr lang="en-US" smtClean="0"/>
              <a:t>10</a:t>
            </a:fld>
            <a:endParaRPr lang="en-US"/>
          </a:p>
        </p:txBody>
      </p:sp>
    </p:spTree>
    <p:extLst>
      <p:ext uri="{BB962C8B-B14F-4D97-AF65-F5344CB8AC3E}">
        <p14:creationId xmlns:p14="http://schemas.microsoft.com/office/powerpoint/2010/main" val="7783620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le Digi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2" y="4965303"/>
            <a:ext cx="4407673" cy="897983"/>
          </a:xfrm>
        </p:spPr>
        <p:txBody>
          <a:bodyPr anchor="b" anchorCtr="0"/>
          <a:lstStyle>
            <a:lvl1pPr>
              <a:lnSpc>
                <a:spcPct val="85000"/>
              </a:lnSpc>
              <a:defRPr sz="2800" b="1" baseline="0">
                <a:latin typeface="+mn-lt"/>
              </a:defRPr>
            </a:lvl1pPr>
          </a:lstStyle>
          <a:p>
            <a:r>
              <a:rPr lang="en-US" dirty="0"/>
              <a:t>Click to edit Title</a:t>
            </a:r>
          </a:p>
        </p:txBody>
      </p:sp>
      <p:sp>
        <p:nvSpPr>
          <p:cNvPr id="6" name="Text Placeholder 9"/>
          <p:cNvSpPr>
            <a:spLocks noGrp="1"/>
          </p:cNvSpPr>
          <p:nvPr>
            <p:ph type="body" sz="quarter" idx="16" hasCustomPrompt="1"/>
          </p:nvPr>
        </p:nvSpPr>
        <p:spPr>
          <a:xfrm>
            <a:off x="914402" y="5940663"/>
            <a:ext cx="4407673" cy="478209"/>
          </a:xfrm>
        </p:spPr>
        <p:txBody>
          <a:bodyPr vert="horz" lIns="0" tIns="0" rIns="0" bIns="0" rtlCol="0">
            <a:noAutofit/>
          </a:bodyPr>
          <a:lstStyle>
            <a:lvl1pPr marL="0" indent="0">
              <a:buNone/>
              <a:defRPr lang="en-US" sz="1200" dirty="0"/>
            </a:lvl1pPr>
          </a:lstStyle>
          <a:p>
            <a:pPr marL="228600" lvl="0" indent="-228600">
              <a:lnSpc>
                <a:spcPct val="130000"/>
              </a:lnSpc>
            </a:pPr>
            <a:r>
              <a:rPr lang="en-US" dirty="0"/>
              <a:t>Click to edit Subtitle</a:t>
            </a:r>
          </a:p>
        </p:txBody>
      </p:sp>
      <p:sp>
        <p:nvSpPr>
          <p:cNvPr id="7" name="Text Placeholder 9"/>
          <p:cNvSpPr>
            <a:spLocks noGrp="1"/>
          </p:cNvSpPr>
          <p:nvPr>
            <p:ph type="body" sz="quarter" idx="17" hasCustomPrompt="1"/>
          </p:nvPr>
        </p:nvSpPr>
        <p:spPr>
          <a:xfrm>
            <a:off x="914402" y="4585210"/>
            <a:ext cx="4407673" cy="348286"/>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dirty="0"/>
              <a:t>Date</a:t>
            </a:r>
          </a:p>
        </p:txBody>
      </p:sp>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4400" y="762001"/>
            <a:ext cx="1788289" cy="828260"/>
          </a:xfrm>
          <a:prstGeom prst="rect">
            <a:avLst/>
          </a:prstGeom>
        </p:spPr>
      </p:pic>
      <p:sp>
        <p:nvSpPr>
          <p:cNvPr id="8" name="Picture Placeholder 7"/>
          <p:cNvSpPr>
            <a:spLocks noGrp="1"/>
          </p:cNvSpPr>
          <p:nvPr>
            <p:ph type="pic" sz="quarter" idx="19" hasCustomPrompt="1"/>
          </p:nvPr>
        </p:nvSpPr>
        <p:spPr>
          <a:xfrm>
            <a:off x="5322074" y="0"/>
            <a:ext cx="6869925" cy="6858000"/>
          </a:xfrm>
        </p:spPr>
        <p:txBody>
          <a:bodyPr anchor="ctr"/>
          <a:lstStyle>
            <a:lvl1pPr marL="0" indent="0" algn="ctr">
              <a:buNone/>
              <a:defRPr/>
            </a:lvl1pPr>
          </a:lstStyle>
          <a:p>
            <a:r>
              <a:rPr lang="en-US" dirty="0"/>
              <a:t>Click to insert picture</a:t>
            </a:r>
          </a:p>
        </p:txBody>
      </p:sp>
    </p:spTree>
    <p:extLst>
      <p:ext uri="{BB962C8B-B14F-4D97-AF65-F5344CB8AC3E}">
        <p14:creationId xmlns:p14="http://schemas.microsoft.com/office/powerpoint/2010/main" val="48871170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Master Blocker">
    <p:bg>
      <p:bgPr>
        <a:solidFill>
          <a:schemeClr val="accent2"/>
        </a:solidFill>
        <a:effectLst/>
      </p:bgPr>
    </p:bg>
    <p:spTree>
      <p:nvGrpSpPr>
        <p:cNvPr id="1" name=""/>
        <p:cNvGrpSpPr/>
        <p:nvPr/>
      </p:nvGrpSpPr>
      <p:grpSpPr>
        <a:xfrm>
          <a:off x="0" y="0"/>
          <a:ext cx="0" cy="0"/>
          <a:chOff x="0" y="0"/>
          <a:chExt cx="0" cy="0"/>
        </a:xfrm>
      </p:grpSpPr>
      <p:sp>
        <p:nvSpPr>
          <p:cNvPr id="3" name="TextBox 2"/>
          <p:cNvSpPr txBox="1"/>
          <p:nvPr userDrawn="1"/>
        </p:nvSpPr>
        <p:spPr>
          <a:xfrm>
            <a:off x="914400" y="1217629"/>
            <a:ext cx="10363200" cy="4616648"/>
          </a:xfrm>
          <a:prstGeom prst="rect">
            <a:avLst/>
          </a:prstGeom>
          <a:noFill/>
        </p:spPr>
        <p:txBody>
          <a:bodyPr wrap="square" rtlCol="0">
            <a:spAutoFit/>
          </a:bodyPr>
          <a:lstStyle/>
          <a:p>
            <a:pPr algn="ctr"/>
            <a:r>
              <a:rPr lang="en-US" sz="11500" b="1" dirty="0"/>
              <a:t>Do not use this</a:t>
            </a:r>
            <a:r>
              <a:rPr lang="en-US" sz="11500" b="1" baseline="0" dirty="0"/>
              <a:t> layout</a:t>
            </a:r>
          </a:p>
          <a:p>
            <a:pPr algn="ctr"/>
            <a:endParaRPr lang="en-US" sz="3200" b="1" baseline="0" dirty="0"/>
          </a:p>
          <a:p>
            <a:pPr algn="ctr"/>
            <a:r>
              <a:rPr lang="en-US" sz="3200" b="0" baseline="0" dirty="0"/>
              <a:t>Delete any master slides that occur after this layout</a:t>
            </a:r>
            <a:endParaRPr lang="en-US" sz="3200" b="0" dirty="0"/>
          </a:p>
        </p:txBody>
      </p:sp>
    </p:spTree>
    <p:extLst>
      <p:ext uri="{BB962C8B-B14F-4D97-AF65-F5344CB8AC3E}">
        <p14:creationId xmlns:p14="http://schemas.microsoft.com/office/powerpoint/2010/main" val="3358896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amp;C / I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2" y="4965303"/>
            <a:ext cx="4407673" cy="897983"/>
          </a:xfrm>
        </p:spPr>
        <p:txBody>
          <a:bodyPr anchor="b" anchorCtr="0"/>
          <a:lstStyle>
            <a:lvl1pPr>
              <a:lnSpc>
                <a:spcPct val="85000"/>
              </a:lnSpc>
              <a:defRPr sz="2800" b="1" baseline="0">
                <a:latin typeface="+mn-lt"/>
              </a:defRPr>
            </a:lvl1pPr>
          </a:lstStyle>
          <a:p>
            <a:r>
              <a:rPr lang="en-US" dirty="0"/>
              <a:t>Click to edit Title</a:t>
            </a:r>
          </a:p>
        </p:txBody>
      </p:sp>
      <p:sp>
        <p:nvSpPr>
          <p:cNvPr id="6" name="Text Placeholder 9"/>
          <p:cNvSpPr>
            <a:spLocks noGrp="1"/>
          </p:cNvSpPr>
          <p:nvPr>
            <p:ph type="body" sz="quarter" idx="16" hasCustomPrompt="1"/>
          </p:nvPr>
        </p:nvSpPr>
        <p:spPr>
          <a:xfrm>
            <a:off x="914402" y="5940663"/>
            <a:ext cx="4407673" cy="478209"/>
          </a:xfrm>
        </p:spPr>
        <p:txBody>
          <a:bodyPr vert="horz" lIns="0" tIns="0" rIns="0" bIns="0" rtlCol="0">
            <a:noAutofit/>
          </a:bodyPr>
          <a:lstStyle>
            <a:lvl1pPr marL="0" indent="0">
              <a:buNone/>
              <a:defRPr lang="en-US" sz="1200" dirty="0"/>
            </a:lvl1pPr>
          </a:lstStyle>
          <a:p>
            <a:pPr marL="228600" lvl="0" indent="-228600">
              <a:lnSpc>
                <a:spcPct val="130000"/>
              </a:lnSpc>
            </a:pPr>
            <a:r>
              <a:rPr lang="en-US" dirty="0"/>
              <a:t>Click to edit Subtitle</a:t>
            </a:r>
          </a:p>
        </p:txBody>
      </p:sp>
      <p:sp>
        <p:nvSpPr>
          <p:cNvPr id="7" name="Text Placeholder 9"/>
          <p:cNvSpPr>
            <a:spLocks noGrp="1"/>
          </p:cNvSpPr>
          <p:nvPr>
            <p:ph type="body" sz="quarter" idx="17" hasCustomPrompt="1"/>
          </p:nvPr>
        </p:nvSpPr>
        <p:spPr>
          <a:xfrm>
            <a:off x="914402" y="4585210"/>
            <a:ext cx="4407673" cy="348286"/>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dirty="0"/>
              <a:t>Date</a:t>
            </a:r>
          </a:p>
        </p:txBody>
      </p:sp>
      <p:pic>
        <p:nvPicPr>
          <p:cNvPr id="9" name="Picture 8"/>
          <p:cNvPicPr>
            <a:picLocks noChangeAspect="1"/>
          </p:cNvPicPr>
          <p:nvPr userDrawn="1"/>
        </p:nvPicPr>
        <p:blipFill rotWithShape="1">
          <a:blip r:embed="rId2" cstate="email">
            <a:extLst>
              <a:ext uri="{28A0092B-C50C-407E-A947-70E740481C1C}">
                <a14:useLocalDpi xmlns:a14="http://schemas.microsoft.com/office/drawing/2010/main"/>
              </a:ext>
            </a:extLst>
          </a:blip>
          <a:srcRect b="55673"/>
          <a:stretch/>
        </p:blipFill>
        <p:spPr>
          <a:xfrm>
            <a:off x="914400" y="762001"/>
            <a:ext cx="1788289" cy="367144"/>
          </a:xfrm>
          <a:prstGeom prst="rect">
            <a:avLst/>
          </a:prstGeom>
        </p:spPr>
      </p:pic>
      <p:sp>
        <p:nvSpPr>
          <p:cNvPr id="8" name="Picture Placeholder 7"/>
          <p:cNvSpPr>
            <a:spLocks noGrp="1"/>
          </p:cNvSpPr>
          <p:nvPr>
            <p:ph type="pic" sz="quarter" idx="19" hasCustomPrompt="1"/>
          </p:nvPr>
        </p:nvSpPr>
        <p:spPr>
          <a:xfrm>
            <a:off x="5322074" y="0"/>
            <a:ext cx="6869925" cy="6858000"/>
          </a:xfrm>
        </p:spPr>
        <p:txBody>
          <a:bodyPr anchor="ctr"/>
          <a:lstStyle>
            <a:lvl1pPr marL="0" indent="0" algn="ctr">
              <a:buNone/>
              <a:defRPr/>
            </a:lvl1pPr>
          </a:lstStyle>
          <a:p>
            <a:r>
              <a:rPr lang="en-US" dirty="0"/>
              <a:t>Click to insert picture</a:t>
            </a:r>
          </a:p>
        </p:txBody>
      </p:sp>
    </p:spTree>
    <p:extLst>
      <p:ext uri="{BB962C8B-B14F-4D97-AF65-F5344CB8AC3E}">
        <p14:creationId xmlns:p14="http://schemas.microsoft.com/office/powerpoint/2010/main" val="333711792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head">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b="0" spc="-75" dirty="0">
                <a:latin typeface="+mj-lt"/>
              </a:defRPr>
            </a:lvl1pPr>
          </a:lstStyle>
          <a:p>
            <a:pPr lvl="0" defTabSz="685800">
              <a:lnSpc>
                <a:spcPct val="85000"/>
              </a:lnSpc>
            </a:pPr>
            <a:r>
              <a:rPr lang="en-GB"/>
              <a:t>Click to edit Master title style</a:t>
            </a:r>
            <a:endParaRPr lang="en-US" dirty="0"/>
          </a:p>
        </p:txBody>
      </p:sp>
      <p:sp>
        <p:nvSpPr>
          <p:cNvPr id="4" name="Text Placeholder 8"/>
          <p:cNvSpPr>
            <a:spLocks noGrp="1"/>
          </p:cNvSpPr>
          <p:nvPr>
            <p:ph type="body" sz="quarter" idx="14"/>
          </p:nvPr>
        </p:nvSpPr>
        <p:spPr>
          <a:xfrm>
            <a:off x="914721" y="1353312"/>
            <a:ext cx="10362880" cy="475488"/>
          </a:xfrm>
        </p:spPr>
        <p:txBody>
          <a:bodyPr vert="horz" lIns="0" tIns="0" rIns="0" bIns="0" rtlCol="0">
            <a:noAutofit/>
          </a:bodyPr>
          <a:lstStyle>
            <a:lvl1pPr marL="0" indent="0">
              <a:buNone/>
              <a:defRPr lang="en-US" sz="1200"/>
            </a:lvl1pPr>
          </a:lstStyle>
          <a:p>
            <a:pPr marL="228600" lvl="0" indent="-228600">
              <a:lnSpc>
                <a:spcPct val="130000"/>
              </a:lnSpc>
            </a:pPr>
            <a:r>
              <a:rPr lang="en-GB"/>
              <a:t>Click to edit Master text styles</a:t>
            </a:r>
          </a:p>
        </p:txBody>
      </p:sp>
    </p:spTree>
    <p:extLst>
      <p:ext uri="{BB962C8B-B14F-4D97-AF65-F5344CB8AC3E}">
        <p14:creationId xmlns:p14="http://schemas.microsoft.com/office/powerpoint/2010/main" val="2469911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ubhead &amp; Breadcrumb">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spc="-75" dirty="0">
                <a:latin typeface="+mj-lt"/>
              </a:defRPr>
            </a:lvl1pPr>
          </a:lstStyle>
          <a:p>
            <a:pPr lvl="0" defTabSz="685800">
              <a:lnSpc>
                <a:spcPct val="85000"/>
              </a:lnSpc>
            </a:pPr>
            <a:r>
              <a:rPr lang="en-GB"/>
              <a:t>Click to edit Master title style</a:t>
            </a:r>
            <a:endParaRPr lang="en-US" dirty="0"/>
          </a:p>
        </p:txBody>
      </p:sp>
      <p:sp>
        <p:nvSpPr>
          <p:cNvPr id="4" name="Text Placeholder 8"/>
          <p:cNvSpPr>
            <a:spLocks noGrp="1"/>
          </p:cNvSpPr>
          <p:nvPr>
            <p:ph type="body" sz="quarter" idx="14"/>
          </p:nvPr>
        </p:nvSpPr>
        <p:spPr>
          <a:xfrm>
            <a:off x="914721" y="1353312"/>
            <a:ext cx="10362880" cy="475488"/>
          </a:xfrm>
        </p:spPr>
        <p:txBody>
          <a:bodyPr vert="horz" lIns="0" tIns="0" rIns="0" bIns="0" rtlCol="0">
            <a:noAutofit/>
          </a:bodyPr>
          <a:lstStyle>
            <a:lvl1pPr marL="0" indent="0">
              <a:buNone/>
              <a:defRPr lang="en-US" sz="1200"/>
            </a:lvl1pPr>
          </a:lstStyle>
          <a:p>
            <a:pPr marL="228600" lvl="0" indent="-228600">
              <a:lnSpc>
                <a:spcPct val="130000"/>
              </a:lnSpc>
            </a:pPr>
            <a:r>
              <a:rPr lang="en-GB"/>
              <a:t>Click to edit Master text styles</a:t>
            </a:r>
          </a:p>
        </p:txBody>
      </p:sp>
      <p:sp>
        <p:nvSpPr>
          <p:cNvPr id="8" name="Text Placeholder 5"/>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dirty="0"/>
              <a:t>BREADCRUMBS</a:t>
            </a:r>
          </a:p>
        </p:txBody>
      </p:sp>
    </p:spTree>
    <p:extLst>
      <p:ext uri="{BB962C8B-B14F-4D97-AF65-F5344CB8AC3E}">
        <p14:creationId xmlns:p14="http://schemas.microsoft.com/office/powerpoint/2010/main" val="4092428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Left, Subhead">
    <p:spTree>
      <p:nvGrpSpPr>
        <p:cNvPr id="1" name=""/>
        <p:cNvGrpSpPr/>
        <p:nvPr/>
      </p:nvGrpSpPr>
      <p:grpSpPr>
        <a:xfrm>
          <a:off x="0" y="0"/>
          <a:ext cx="0" cy="0"/>
          <a:chOff x="0" y="0"/>
          <a:chExt cx="0" cy="0"/>
        </a:xfrm>
      </p:grpSpPr>
      <p:sp>
        <p:nvSpPr>
          <p:cNvPr id="2" name="Title 1"/>
          <p:cNvSpPr>
            <a:spLocks noGrp="1"/>
          </p:cNvSpPr>
          <p:nvPr>
            <p:ph type="title"/>
          </p:nvPr>
        </p:nvSpPr>
        <p:spPr>
          <a:xfrm>
            <a:off x="914400" y="804672"/>
            <a:ext cx="3347390" cy="1995802"/>
          </a:xfrm>
        </p:spPr>
        <p:txBody>
          <a:bodyPr vert="horz" lIns="0" tIns="45720" rIns="0" bIns="0" rtlCol="0" anchor="t" anchorCtr="0">
            <a:noAutofit/>
          </a:bodyPr>
          <a:lstStyle>
            <a:lvl1pPr>
              <a:defRPr lang="en-US" sz="3600" spc="-75" dirty="0">
                <a:latin typeface="+mj-lt"/>
              </a:defRPr>
            </a:lvl1pPr>
          </a:lstStyle>
          <a:p>
            <a:pPr lvl="0" defTabSz="685800">
              <a:lnSpc>
                <a:spcPct val="85000"/>
              </a:lnSpc>
            </a:pPr>
            <a:r>
              <a:rPr lang="en-GB"/>
              <a:t>Click to edit Master title style</a:t>
            </a:r>
            <a:endParaRPr lang="en-US" dirty="0"/>
          </a:p>
        </p:txBody>
      </p:sp>
      <p:sp>
        <p:nvSpPr>
          <p:cNvPr id="4" name="Text Placeholder 4"/>
          <p:cNvSpPr>
            <a:spLocks noGrp="1"/>
          </p:cNvSpPr>
          <p:nvPr>
            <p:ph type="body" sz="quarter" idx="16" hasCustomPrompt="1"/>
          </p:nvPr>
        </p:nvSpPr>
        <p:spPr>
          <a:xfrm>
            <a:off x="914400" y="2743200"/>
            <a:ext cx="3355975" cy="1169988"/>
          </a:xfrm>
        </p:spPr>
        <p:txBody>
          <a:bodyPr/>
          <a:lstStyle>
            <a:lvl1pPr marL="0" indent="0">
              <a:lnSpc>
                <a:spcPct val="130000"/>
              </a:lnSpc>
              <a:buNone/>
              <a:defRPr sz="1200" baseline="0"/>
            </a:lvl1pPr>
          </a:lstStyle>
          <a:p>
            <a:pPr lvl="0"/>
            <a:r>
              <a:rPr lang="en-US" dirty="0"/>
              <a:t>Click to edit Master text styles</a:t>
            </a:r>
          </a:p>
        </p:txBody>
      </p:sp>
    </p:spTree>
    <p:extLst>
      <p:ext uri="{BB962C8B-B14F-4D97-AF65-F5344CB8AC3E}">
        <p14:creationId xmlns:p14="http://schemas.microsoft.com/office/powerpoint/2010/main" val="3951846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Left, Subhead &amp; Breadcrumb">
    <p:spTree>
      <p:nvGrpSpPr>
        <p:cNvPr id="1" name=""/>
        <p:cNvGrpSpPr/>
        <p:nvPr/>
      </p:nvGrpSpPr>
      <p:grpSpPr>
        <a:xfrm>
          <a:off x="0" y="0"/>
          <a:ext cx="0" cy="0"/>
          <a:chOff x="0" y="0"/>
          <a:chExt cx="0" cy="0"/>
        </a:xfrm>
      </p:grpSpPr>
      <p:sp>
        <p:nvSpPr>
          <p:cNvPr id="2" name="Title 1"/>
          <p:cNvSpPr>
            <a:spLocks noGrp="1"/>
          </p:cNvSpPr>
          <p:nvPr>
            <p:ph type="title"/>
          </p:nvPr>
        </p:nvSpPr>
        <p:spPr>
          <a:xfrm>
            <a:off x="914400" y="804672"/>
            <a:ext cx="3352800" cy="1993390"/>
          </a:xfrm>
        </p:spPr>
        <p:txBody>
          <a:bodyPr vert="horz" lIns="0" tIns="45720" rIns="0" bIns="0" rtlCol="0" anchor="t" anchorCtr="0">
            <a:noAutofit/>
          </a:bodyPr>
          <a:lstStyle>
            <a:lvl1pPr>
              <a:defRPr lang="en-US" sz="3600" spc="-75" dirty="0">
                <a:latin typeface="+mj-lt"/>
              </a:defRPr>
            </a:lvl1pPr>
          </a:lstStyle>
          <a:p>
            <a:pPr lvl="0" defTabSz="685800">
              <a:lnSpc>
                <a:spcPct val="85000"/>
              </a:lnSpc>
            </a:pPr>
            <a:r>
              <a:rPr lang="en-GB"/>
              <a:t>Click to edit Master title style</a:t>
            </a:r>
            <a:endParaRPr lang="en-US" dirty="0"/>
          </a:p>
        </p:txBody>
      </p:sp>
      <p:sp>
        <p:nvSpPr>
          <p:cNvPr id="8" name="Text Placeholder 5"/>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dirty="0"/>
              <a:t>BREADCRUMBS</a:t>
            </a:r>
          </a:p>
        </p:txBody>
      </p:sp>
      <p:sp>
        <p:nvSpPr>
          <p:cNvPr id="5" name="Text Placeholder 4"/>
          <p:cNvSpPr>
            <a:spLocks noGrp="1"/>
          </p:cNvSpPr>
          <p:nvPr>
            <p:ph type="body" sz="quarter" idx="16" hasCustomPrompt="1"/>
          </p:nvPr>
        </p:nvSpPr>
        <p:spPr>
          <a:xfrm>
            <a:off x="914400" y="2743200"/>
            <a:ext cx="3355975" cy="1169988"/>
          </a:xfrm>
        </p:spPr>
        <p:txBody>
          <a:bodyPr/>
          <a:lstStyle>
            <a:lvl1pPr marL="0" indent="0">
              <a:lnSpc>
                <a:spcPct val="130000"/>
              </a:lnSpc>
              <a:buNone/>
              <a:defRPr sz="1200" baseline="0"/>
            </a:lvl1pPr>
          </a:lstStyle>
          <a:p>
            <a:pPr lvl="0"/>
            <a:r>
              <a:rPr lang="en-US" dirty="0"/>
              <a:t>Click to edit Master text styles</a:t>
            </a:r>
          </a:p>
        </p:txBody>
      </p:sp>
    </p:spTree>
    <p:extLst>
      <p:ext uri="{BB962C8B-B14F-4D97-AF65-F5344CB8AC3E}">
        <p14:creationId xmlns:p14="http://schemas.microsoft.com/office/powerpoint/2010/main" val="2173107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9696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Closing Digi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91001" y="1961812"/>
            <a:ext cx="8001000" cy="2921731"/>
          </a:xfrm>
        </p:spPr>
        <p:txBody>
          <a:bodyPr anchor="b" anchorCtr="0"/>
          <a:lstStyle>
            <a:lvl1pPr>
              <a:lnSpc>
                <a:spcPct val="85000"/>
              </a:lnSpc>
              <a:defRPr sz="5400" b="1" baseline="0">
                <a:latin typeface="+mn-lt"/>
              </a:defRPr>
            </a:lvl1pPr>
          </a:lstStyle>
          <a:p>
            <a:r>
              <a:rPr lang="en-US" dirty="0"/>
              <a:t>Thank You </a:t>
            </a:r>
            <a:br>
              <a:rPr lang="en-US" dirty="0"/>
            </a:br>
            <a:r>
              <a:rPr lang="en-US" dirty="0"/>
              <a:t>Goes Here.</a:t>
            </a:r>
          </a:p>
        </p:txBody>
      </p:sp>
      <p:sp>
        <p:nvSpPr>
          <p:cNvPr id="9" name="Rectangle 8"/>
          <p:cNvSpPr/>
          <p:nvPr/>
        </p:nvSpPr>
        <p:spPr>
          <a:xfrm>
            <a:off x="4134012" y="5436072"/>
            <a:ext cx="7143588" cy="1421928"/>
          </a:xfrm>
          <a:prstGeom prst="rect">
            <a:avLst/>
          </a:prstGeom>
        </p:spPr>
        <p:txBody>
          <a:bodyPr wrap="square" numCol="2" spcCol="182880">
            <a:spAutoFit/>
          </a:bodyPr>
          <a:lstStyle/>
          <a:p>
            <a:pPr>
              <a:lnSpc>
                <a:spcPct val="120000"/>
              </a:lnSpc>
            </a:pPr>
            <a:r>
              <a:rPr lang="en-US" sz="700" dirty="0">
                <a:latin typeface="Open Sans" charset="0"/>
                <a:ea typeface="Open Sans" charset="0"/>
                <a:cs typeface="Open Sans" charset="0"/>
              </a:rPr>
              <a:t>This publication contains general information only, and none of the member firms of Deloitte </a:t>
            </a:r>
            <a:r>
              <a:rPr lang="en-US" sz="700" dirty="0" err="1">
                <a:latin typeface="Open Sans" charset="0"/>
                <a:ea typeface="Open Sans" charset="0"/>
                <a:cs typeface="Open Sans" charset="0"/>
              </a:rPr>
              <a:t>Touche</a:t>
            </a:r>
            <a:r>
              <a:rPr lang="en-US" sz="700" dirty="0">
                <a:latin typeface="Open Sans" charset="0"/>
                <a:ea typeface="Open Sans" charset="0"/>
                <a:cs typeface="Open Sans" charset="0"/>
              </a:rPr>
              <a:t> Tohmatsu Limited, its member firms, or their related entities (collective, the “Deloitte Network”) is, by means of this publication, rendering professional advice or services. Before making any decision or taking any action that may affect your business, you should consult a qualified professional adviser. No entity in the Deloitte Network shall be responsible for any loss whatsoever sustained by any person who relies on this publication.</a:t>
            </a:r>
          </a:p>
          <a:p>
            <a:pPr>
              <a:lnSpc>
                <a:spcPct val="120000"/>
              </a:lnSpc>
            </a:pPr>
            <a:br>
              <a:rPr lang="en-US" sz="700" dirty="0">
                <a:latin typeface="Open Sans" charset="0"/>
                <a:ea typeface="Open Sans" charset="0"/>
                <a:cs typeface="Open Sans" charset="0"/>
              </a:rPr>
            </a:br>
            <a:br>
              <a:rPr lang="en-US" sz="700" dirty="0">
                <a:latin typeface="Open Sans" charset="0"/>
                <a:ea typeface="Open Sans" charset="0"/>
                <a:cs typeface="Open Sans" charset="0"/>
              </a:rPr>
            </a:br>
            <a:endParaRPr lang="en-US" sz="700" dirty="0">
              <a:latin typeface="Open Sans" charset="0"/>
              <a:ea typeface="Open Sans" charset="0"/>
              <a:cs typeface="Open Sans" charset="0"/>
            </a:endParaRPr>
          </a:p>
          <a:p>
            <a:pPr>
              <a:lnSpc>
                <a:spcPct val="120000"/>
              </a:lnSpc>
            </a:pPr>
            <a:r>
              <a:rPr lang="en-US" sz="700" dirty="0">
                <a:latin typeface="Open Sans" charset="0"/>
                <a:ea typeface="Open Sans" charset="0"/>
                <a:cs typeface="Open Sans" charset="0"/>
              </a:rPr>
              <a:t>As used in this document, “Deloitte” means Deloitte Consulting LLP, a subsidiary of Deloitte LLP. Please see www.deloitte.com/us/about for a detailed description of the legal structure of Deloitte USA LLP, Deloitte LLP and their respective subsidiaries. Certain services may not be available to attest clients under </a:t>
            </a:r>
            <a:br>
              <a:rPr lang="en-US" sz="700" dirty="0">
                <a:latin typeface="Open Sans" charset="0"/>
                <a:ea typeface="Open Sans" charset="0"/>
                <a:cs typeface="Open Sans" charset="0"/>
              </a:rPr>
            </a:br>
            <a:r>
              <a:rPr lang="en-US" sz="700" dirty="0">
                <a:latin typeface="Open Sans" charset="0"/>
                <a:ea typeface="Open Sans" charset="0"/>
                <a:cs typeface="Open Sans" charset="0"/>
              </a:rPr>
              <a:t>the rules and regulations of public accounting.</a:t>
            </a:r>
          </a:p>
          <a:p>
            <a:endParaRPr lang="en-US" sz="700" dirty="0">
              <a:latin typeface="Open Sans" charset="0"/>
              <a:ea typeface="Open Sans" charset="0"/>
              <a:cs typeface="Open Sans" charset="0"/>
              <a:sym typeface="Frutiger Next Pro Light" charset="0"/>
            </a:endParaRPr>
          </a:p>
          <a:p>
            <a:r>
              <a:rPr lang="en-US" sz="700" b="1" dirty="0">
                <a:latin typeface="Open Sans" charset="0"/>
                <a:ea typeface="Open Sans" charset="0"/>
                <a:cs typeface="Open Sans" charset="0"/>
                <a:sym typeface="Frutiger Next Pro Light" charset="0"/>
              </a:rPr>
              <a:t>Copyright © 2020 Deloitte </a:t>
            </a:r>
            <a:r>
              <a:rPr lang="ro-RO" sz="700" b="1" dirty="0">
                <a:latin typeface="Open Sans" charset="0"/>
                <a:ea typeface="Open Sans" charset="0"/>
                <a:cs typeface="Open Sans" charset="0"/>
                <a:sym typeface="Frutiger Next Pro Light" charset="0"/>
              </a:rPr>
              <a:t>Tehnologie</a:t>
            </a:r>
            <a:r>
              <a:rPr lang="ro-RO" sz="700" b="1" baseline="0" dirty="0">
                <a:latin typeface="Open Sans" charset="0"/>
                <a:ea typeface="Open Sans" charset="0"/>
                <a:cs typeface="Open Sans" charset="0"/>
                <a:sym typeface="Frutiger Next Pro Light" charset="0"/>
              </a:rPr>
              <a:t> S.R.L.</a:t>
            </a:r>
            <a:r>
              <a:rPr lang="en-US" sz="700" b="1" dirty="0">
                <a:latin typeface="Open Sans" charset="0"/>
                <a:ea typeface="Open Sans" charset="0"/>
                <a:cs typeface="Open Sans" charset="0"/>
                <a:sym typeface="Frutiger Next Pro Light" charset="0"/>
              </a:rPr>
              <a:t> </a:t>
            </a:r>
            <a:br>
              <a:rPr lang="en-US" sz="700" dirty="0">
                <a:latin typeface="Open Sans" charset="0"/>
                <a:ea typeface="Open Sans" charset="0"/>
                <a:cs typeface="Open Sans" charset="0"/>
                <a:sym typeface="Frutiger Next Pro Light" charset="0"/>
              </a:rPr>
            </a:br>
            <a:r>
              <a:rPr lang="en-US" sz="700" b="1" dirty="0">
                <a:latin typeface="Open Sans" charset="0"/>
                <a:ea typeface="Open Sans" charset="0"/>
                <a:cs typeface="Open Sans" charset="0"/>
                <a:sym typeface="Frutiger Next Pro Light" charset="0"/>
              </a:rPr>
              <a:t>All rights reserved. </a:t>
            </a:r>
            <a:r>
              <a:rPr lang="en-US" sz="700" b="1" dirty="0">
                <a:latin typeface="Open Sans" charset="0"/>
                <a:ea typeface="Open Sans" charset="0"/>
                <a:cs typeface="Open Sans" charset="0"/>
              </a:rPr>
              <a:t>Member of Deloitte </a:t>
            </a:r>
            <a:r>
              <a:rPr lang="en-US" sz="700" b="1" dirty="0" err="1">
                <a:latin typeface="Open Sans" charset="0"/>
                <a:ea typeface="Open Sans" charset="0"/>
                <a:cs typeface="Open Sans" charset="0"/>
              </a:rPr>
              <a:t>Touche</a:t>
            </a:r>
            <a:r>
              <a:rPr lang="en-US" sz="700" b="1" dirty="0">
                <a:latin typeface="Open Sans" charset="0"/>
                <a:ea typeface="Open Sans" charset="0"/>
                <a:cs typeface="Open Sans" charset="0"/>
              </a:rPr>
              <a:t> Tohmatsu Limited</a:t>
            </a:r>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4400" y="762001"/>
            <a:ext cx="1788289" cy="828260"/>
          </a:xfrm>
          <a:prstGeom prst="rect">
            <a:avLst/>
          </a:prstGeom>
        </p:spPr>
      </p:pic>
    </p:spTree>
    <p:extLst>
      <p:ext uri="{BB962C8B-B14F-4D97-AF65-F5344CB8AC3E}">
        <p14:creationId xmlns:p14="http://schemas.microsoft.com/office/powerpoint/2010/main" val="126712831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Closing A&amp;C / I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91001" y="1961812"/>
            <a:ext cx="8001000" cy="2921731"/>
          </a:xfrm>
        </p:spPr>
        <p:txBody>
          <a:bodyPr anchor="b" anchorCtr="0"/>
          <a:lstStyle>
            <a:lvl1pPr>
              <a:lnSpc>
                <a:spcPct val="85000"/>
              </a:lnSpc>
              <a:defRPr sz="5400" b="1" baseline="0">
                <a:latin typeface="+mn-lt"/>
              </a:defRPr>
            </a:lvl1pPr>
          </a:lstStyle>
          <a:p>
            <a:r>
              <a:rPr lang="en-US" dirty="0"/>
              <a:t>Thank You </a:t>
            </a:r>
            <a:br>
              <a:rPr lang="en-US" dirty="0"/>
            </a:br>
            <a:r>
              <a:rPr lang="en-US" dirty="0"/>
              <a:t>Goes Here.</a:t>
            </a:r>
          </a:p>
        </p:txBody>
      </p:sp>
      <p:sp>
        <p:nvSpPr>
          <p:cNvPr id="9" name="Rectangle 8"/>
          <p:cNvSpPr/>
          <p:nvPr/>
        </p:nvSpPr>
        <p:spPr>
          <a:xfrm>
            <a:off x="4134012" y="5436072"/>
            <a:ext cx="7143588" cy="1421928"/>
          </a:xfrm>
          <a:prstGeom prst="rect">
            <a:avLst/>
          </a:prstGeom>
        </p:spPr>
        <p:txBody>
          <a:bodyPr wrap="square" numCol="2" spcCol="182880">
            <a:spAutoFit/>
          </a:bodyPr>
          <a:lstStyle/>
          <a:p>
            <a:pPr>
              <a:lnSpc>
                <a:spcPct val="120000"/>
              </a:lnSpc>
            </a:pPr>
            <a:r>
              <a:rPr lang="en-US" sz="700" dirty="0">
                <a:latin typeface="Open Sans" charset="0"/>
                <a:ea typeface="Open Sans" charset="0"/>
                <a:cs typeface="Open Sans" charset="0"/>
              </a:rPr>
              <a:t>This publication contains general information only, and none of the member firms of Deloitte </a:t>
            </a:r>
            <a:r>
              <a:rPr lang="en-US" sz="700" dirty="0" err="1">
                <a:latin typeface="Open Sans" charset="0"/>
                <a:ea typeface="Open Sans" charset="0"/>
                <a:cs typeface="Open Sans" charset="0"/>
              </a:rPr>
              <a:t>Touche</a:t>
            </a:r>
            <a:r>
              <a:rPr lang="en-US" sz="700" dirty="0">
                <a:latin typeface="Open Sans" charset="0"/>
                <a:ea typeface="Open Sans" charset="0"/>
                <a:cs typeface="Open Sans" charset="0"/>
              </a:rPr>
              <a:t> Tohmatsu Limited, its member firms, or their related entities (collective, the “Deloitte Network”) is, by means of this publication, rendering professional advice or services. Before making any decision or taking any action that may affect your business, you should consult a qualified professional adviser. No entity in the Deloitte Network shall be responsible for any loss whatsoever sustained by any person who relies on this publication.</a:t>
            </a:r>
          </a:p>
          <a:p>
            <a:pPr>
              <a:lnSpc>
                <a:spcPct val="120000"/>
              </a:lnSpc>
            </a:pPr>
            <a:br>
              <a:rPr lang="en-US" sz="700" dirty="0">
                <a:latin typeface="Open Sans" charset="0"/>
                <a:ea typeface="Open Sans" charset="0"/>
                <a:cs typeface="Open Sans" charset="0"/>
              </a:rPr>
            </a:br>
            <a:br>
              <a:rPr lang="en-US" sz="700" dirty="0">
                <a:latin typeface="Open Sans" charset="0"/>
                <a:ea typeface="Open Sans" charset="0"/>
                <a:cs typeface="Open Sans" charset="0"/>
              </a:rPr>
            </a:br>
            <a:endParaRPr lang="en-US" sz="700" dirty="0">
              <a:latin typeface="Open Sans" charset="0"/>
              <a:ea typeface="Open Sans" charset="0"/>
              <a:cs typeface="Open Sans" charset="0"/>
            </a:endParaRPr>
          </a:p>
          <a:p>
            <a:pPr>
              <a:lnSpc>
                <a:spcPct val="120000"/>
              </a:lnSpc>
            </a:pPr>
            <a:r>
              <a:rPr lang="en-US" sz="700" dirty="0">
                <a:latin typeface="Open Sans" charset="0"/>
                <a:ea typeface="Open Sans" charset="0"/>
                <a:cs typeface="Open Sans" charset="0"/>
              </a:rPr>
              <a:t>As used in this document, “Deloitte” means Deloitte Consulting LLP, a subsidiary of Deloitte LLP. Please see www.deloitte.com/us/about for a detailed description of the legal structure of Deloitte USA LLP, Deloitte LLP and their respective subsidiaries. Certain services may not be available to attest clients under </a:t>
            </a:r>
            <a:br>
              <a:rPr lang="en-US" sz="700" dirty="0">
                <a:latin typeface="Open Sans" charset="0"/>
                <a:ea typeface="Open Sans" charset="0"/>
                <a:cs typeface="Open Sans" charset="0"/>
              </a:rPr>
            </a:br>
            <a:r>
              <a:rPr lang="en-US" sz="700" dirty="0">
                <a:latin typeface="Open Sans" charset="0"/>
                <a:ea typeface="Open Sans" charset="0"/>
                <a:cs typeface="Open Sans" charset="0"/>
              </a:rPr>
              <a:t>the rules and regulations of public accounting.</a:t>
            </a:r>
          </a:p>
          <a:p>
            <a:endParaRPr lang="en-US" sz="700" dirty="0">
              <a:latin typeface="Open Sans" charset="0"/>
              <a:ea typeface="Open Sans" charset="0"/>
              <a:cs typeface="Open Sans" charset="0"/>
              <a:sym typeface="Frutiger Next Pro Light" charset="0"/>
            </a:endParaRPr>
          </a:p>
          <a:p>
            <a:r>
              <a:rPr lang="en-US" sz="700" b="1" dirty="0">
                <a:latin typeface="Open Sans" charset="0"/>
                <a:ea typeface="Open Sans" charset="0"/>
                <a:cs typeface="Open Sans" charset="0"/>
                <a:sym typeface="Frutiger Next Pro Light" charset="0"/>
              </a:rPr>
              <a:t>Copyright © 2020 Deloitte </a:t>
            </a:r>
            <a:r>
              <a:rPr lang="ro-RO" sz="700" b="1" dirty="0">
                <a:latin typeface="Open Sans" charset="0"/>
                <a:ea typeface="Open Sans" charset="0"/>
                <a:cs typeface="Open Sans" charset="0"/>
                <a:sym typeface="Frutiger Next Pro Light" charset="0"/>
              </a:rPr>
              <a:t>Tehnologie</a:t>
            </a:r>
            <a:r>
              <a:rPr lang="ro-RO" sz="700" b="1" baseline="0" dirty="0">
                <a:latin typeface="Open Sans" charset="0"/>
                <a:ea typeface="Open Sans" charset="0"/>
                <a:cs typeface="Open Sans" charset="0"/>
                <a:sym typeface="Frutiger Next Pro Light" charset="0"/>
              </a:rPr>
              <a:t> S.R.L.</a:t>
            </a:r>
            <a:r>
              <a:rPr lang="en-US" sz="700" b="1" dirty="0">
                <a:latin typeface="Open Sans" charset="0"/>
                <a:ea typeface="Open Sans" charset="0"/>
                <a:cs typeface="Open Sans" charset="0"/>
                <a:sym typeface="Frutiger Next Pro Light" charset="0"/>
              </a:rPr>
              <a:t> </a:t>
            </a:r>
            <a:br>
              <a:rPr lang="en-US" sz="700" dirty="0">
                <a:latin typeface="Open Sans" charset="0"/>
                <a:ea typeface="Open Sans" charset="0"/>
                <a:cs typeface="Open Sans" charset="0"/>
                <a:sym typeface="Frutiger Next Pro Light" charset="0"/>
              </a:rPr>
            </a:br>
            <a:r>
              <a:rPr lang="en-US" sz="700" b="1" dirty="0">
                <a:latin typeface="Open Sans" charset="0"/>
                <a:ea typeface="Open Sans" charset="0"/>
                <a:cs typeface="Open Sans" charset="0"/>
                <a:sym typeface="Frutiger Next Pro Light" charset="0"/>
              </a:rPr>
              <a:t>All rights reserved. </a:t>
            </a:r>
            <a:r>
              <a:rPr lang="en-US" sz="700" b="1" dirty="0">
                <a:latin typeface="Open Sans" charset="0"/>
                <a:ea typeface="Open Sans" charset="0"/>
                <a:cs typeface="Open Sans" charset="0"/>
              </a:rPr>
              <a:t>Member of Deloitte </a:t>
            </a:r>
            <a:r>
              <a:rPr lang="en-US" sz="700" b="1" dirty="0" err="1">
                <a:latin typeface="Open Sans" charset="0"/>
                <a:ea typeface="Open Sans" charset="0"/>
                <a:cs typeface="Open Sans" charset="0"/>
              </a:rPr>
              <a:t>Touche</a:t>
            </a:r>
            <a:r>
              <a:rPr lang="en-US" sz="700" b="1" dirty="0">
                <a:latin typeface="Open Sans" charset="0"/>
                <a:ea typeface="Open Sans" charset="0"/>
                <a:cs typeface="Open Sans" charset="0"/>
              </a:rPr>
              <a:t> Tohmatsu Limited</a:t>
            </a:r>
          </a:p>
        </p:txBody>
      </p:sp>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b="53164"/>
          <a:stretch/>
        </p:blipFill>
        <p:spPr>
          <a:xfrm>
            <a:off x="914400" y="762001"/>
            <a:ext cx="1788289" cy="387926"/>
          </a:xfrm>
          <a:prstGeom prst="rect">
            <a:avLst/>
          </a:prstGeom>
        </p:spPr>
      </p:pic>
    </p:spTree>
    <p:extLst>
      <p:ext uri="{BB962C8B-B14F-4D97-AF65-F5344CB8AC3E}">
        <p14:creationId xmlns:p14="http://schemas.microsoft.com/office/powerpoint/2010/main" val="30537671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4400" y="1828800"/>
            <a:ext cx="10363200" cy="4346274"/>
          </a:xfrm>
          <a:prstGeom prst="rect">
            <a:avLst/>
          </a:prstGeom>
        </p:spPr>
        <p:txBody>
          <a:bodyPr vert="horz" lIns="0" tIns="0" rIns="0" bIns="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 name="Title Placeholder 1"/>
          <p:cNvSpPr>
            <a:spLocks noGrp="1"/>
          </p:cNvSpPr>
          <p:nvPr>
            <p:ph type="title"/>
          </p:nvPr>
        </p:nvSpPr>
        <p:spPr>
          <a:xfrm>
            <a:off x="914912" y="718263"/>
            <a:ext cx="10362688" cy="879756"/>
          </a:xfrm>
          <a:prstGeom prst="rect">
            <a:avLst/>
          </a:prstGeom>
        </p:spPr>
        <p:txBody>
          <a:bodyPr vert="horz" lIns="0" tIns="45720" rIns="91440" bIns="0" rtlCol="0" anchor="t" anchorCtr="0">
            <a:noAutofit/>
          </a:bodyPr>
          <a:lstStyle/>
          <a:p>
            <a:r>
              <a:rPr lang="en-US" dirty="0"/>
              <a:t>Click To Edit Master Title</a:t>
            </a:r>
          </a:p>
        </p:txBody>
      </p:sp>
      <p:sp>
        <p:nvSpPr>
          <p:cNvPr id="4" name="Rectangle 2"/>
          <p:cNvSpPr>
            <a:spLocks/>
          </p:cNvSpPr>
          <p:nvPr userDrawn="1"/>
        </p:nvSpPr>
        <p:spPr bwMode="auto">
          <a:xfrm>
            <a:off x="914719" y="6444147"/>
            <a:ext cx="3294172" cy="1231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spAutoFit/>
          </a:bodyPr>
          <a:lstStyle/>
          <a:p>
            <a:fld id="{C84F2FB2-4A16-1542-BD5E-F56870239E74}" type="slidenum">
              <a:rPr lang="en-US" sz="800" smtClean="0">
                <a:solidFill>
                  <a:schemeClr val="accent5">
                    <a:lumMod val="60000"/>
                    <a:lumOff val="40000"/>
                  </a:schemeClr>
                </a:solidFill>
                <a:latin typeface="Open Sans" charset="0"/>
                <a:ea typeface="Open Sans" charset="0"/>
                <a:cs typeface="Open Sans" charset="0"/>
                <a:sym typeface="Frutiger Next Pro Light" charset="0"/>
              </a:rPr>
              <a:t>‹#›</a:t>
            </a:fld>
            <a:r>
              <a:rPr lang="en-US" sz="800" dirty="0">
                <a:solidFill>
                  <a:schemeClr val="accent5">
                    <a:lumMod val="60000"/>
                    <a:lumOff val="40000"/>
                  </a:schemeClr>
                </a:solidFill>
                <a:latin typeface="Open Sans" charset="0"/>
                <a:ea typeface="Open Sans" charset="0"/>
                <a:cs typeface="Open Sans" charset="0"/>
                <a:sym typeface="Frutiger Next Pro Light" charset="0"/>
              </a:rPr>
              <a:t>  |  Copyright © 2020 Deloitte </a:t>
            </a:r>
            <a:r>
              <a:rPr lang="en-US" sz="800" dirty="0" err="1">
                <a:solidFill>
                  <a:schemeClr val="accent5">
                    <a:lumMod val="60000"/>
                    <a:lumOff val="40000"/>
                  </a:schemeClr>
                </a:solidFill>
                <a:latin typeface="Open Sans" charset="0"/>
                <a:ea typeface="Open Sans" charset="0"/>
                <a:cs typeface="Open Sans" charset="0"/>
                <a:sym typeface="Frutiger Next Pro Light" charset="0"/>
              </a:rPr>
              <a:t>Tehnologie</a:t>
            </a:r>
            <a:r>
              <a:rPr lang="en-US" sz="800" dirty="0">
                <a:solidFill>
                  <a:schemeClr val="accent5">
                    <a:lumMod val="60000"/>
                    <a:lumOff val="40000"/>
                  </a:schemeClr>
                </a:solidFill>
                <a:latin typeface="Open Sans" charset="0"/>
                <a:ea typeface="Open Sans" charset="0"/>
                <a:cs typeface="Open Sans" charset="0"/>
                <a:sym typeface="Frutiger Next Pro Light" charset="0"/>
              </a:rPr>
              <a:t> S.R.L. All rights reserved.</a:t>
            </a:r>
          </a:p>
        </p:txBody>
      </p:sp>
    </p:spTree>
    <p:extLst>
      <p:ext uri="{BB962C8B-B14F-4D97-AF65-F5344CB8AC3E}">
        <p14:creationId xmlns:p14="http://schemas.microsoft.com/office/powerpoint/2010/main" val="2052937708"/>
      </p:ext>
    </p:extLst>
  </p:cSld>
  <p:clrMap bg1="lt1" tx1="dk1" bg2="lt2" tx2="dk2" accent1="accent1" accent2="accent2" accent3="accent3" accent4="accent4" accent5="accent5" accent6="accent6" hlink="hlink" folHlink="folHlink"/>
  <p:sldLayoutIdLst>
    <p:sldLayoutId id="2147483817" r:id="rId1"/>
    <p:sldLayoutId id="2147483832" r:id="rId2"/>
    <p:sldLayoutId id="2147483808" r:id="rId3"/>
    <p:sldLayoutId id="2147483810" r:id="rId4"/>
    <p:sldLayoutId id="2147483809" r:id="rId5"/>
    <p:sldLayoutId id="2147483828" r:id="rId6"/>
    <p:sldLayoutId id="2147483814" r:id="rId7"/>
    <p:sldLayoutId id="2147483815" r:id="rId8"/>
    <p:sldLayoutId id="2147483833" r:id="rId9"/>
    <p:sldLayoutId id="2147483827" r:id="rId10"/>
  </p:sldLayoutIdLst>
  <p:txStyles>
    <p:titleStyle>
      <a:lvl1pPr algn="l" defTabSz="914400" rtl="0" eaLnBrk="1" latinLnBrk="0" hangingPunct="1">
        <a:lnSpc>
          <a:spcPct val="80000"/>
        </a:lnSpc>
        <a:spcBef>
          <a:spcPct val="0"/>
        </a:spcBef>
        <a:buNone/>
        <a:defRPr sz="4800" b="0" i="0" kern="1200" cap="none" spc="-100" baseline="0">
          <a:solidFill>
            <a:schemeClr val="tx1"/>
          </a:solidFill>
          <a:latin typeface="+mj-lt"/>
          <a:ea typeface="Bebas Neue" charset="0"/>
          <a:cs typeface="Chronicle Display Black"/>
        </a:defRPr>
      </a:lvl1pPr>
    </p:titleStyle>
    <p:body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sz="2000" kern="1200" spc="-30">
          <a:solidFill>
            <a:schemeClr val="tx1"/>
          </a:solidFill>
          <a:latin typeface="+mn-lt"/>
          <a:ea typeface="Open Sans" charset="0"/>
          <a:cs typeface="Open Sans"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576">
          <p15:clr>
            <a:srgbClr val="F26B43"/>
          </p15:clr>
        </p15:guide>
        <p15:guide id="4" pos="7104">
          <p15:clr>
            <a:srgbClr val="F26B43"/>
          </p15:clr>
        </p15:guide>
        <p15:guide id="5" pos="3318" userDrawn="1">
          <p15:clr>
            <a:srgbClr val="F26B43"/>
          </p15:clr>
        </p15:guide>
        <p15:guide id="6" orient="horz" pos="1152">
          <p15:clr>
            <a:srgbClr val="F26B43"/>
          </p15:clr>
        </p15:guide>
        <p15:guide id="7" pos="2688">
          <p15:clr>
            <a:srgbClr val="F26B43"/>
          </p15:clr>
        </p15:guide>
        <p15:guide id="8" orient="horz" pos="436" userDrawn="1">
          <p15:clr>
            <a:srgbClr val="F26B43"/>
          </p15:clr>
        </p15:guide>
        <p15:guide id="9"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44063" y="4754287"/>
            <a:ext cx="5014125" cy="897983"/>
          </a:xfrm>
        </p:spPr>
        <p:txBody>
          <a:bodyPr/>
          <a:lstStyle/>
          <a:p>
            <a:r>
              <a:rPr lang="en-GB" dirty="0"/>
              <a:t>Modular Monoliths in Java: Architecture and Async Messaging</a:t>
            </a:r>
            <a:endParaRPr lang="en-US" dirty="0"/>
          </a:p>
        </p:txBody>
      </p:sp>
      <p:sp>
        <p:nvSpPr>
          <p:cNvPr id="5" name="Text Placeholder 4"/>
          <p:cNvSpPr>
            <a:spLocks noGrp="1"/>
          </p:cNvSpPr>
          <p:nvPr>
            <p:ph type="body" sz="quarter" idx="16"/>
          </p:nvPr>
        </p:nvSpPr>
        <p:spPr>
          <a:xfrm>
            <a:off x="844063" y="5814151"/>
            <a:ext cx="4407673" cy="478209"/>
          </a:xfrm>
        </p:spPr>
        <p:txBody>
          <a:bodyPr/>
          <a:lstStyle/>
          <a:p>
            <a:r>
              <a:rPr lang="en-GB" dirty="0"/>
              <a:t>Internal Event-Driven Architecture in a Modular Monolith</a:t>
            </a:r>
            <a:endParaRPr lang="en-US" dirty="0"/>
          </a:p>
        </p:txBody>
      </p:sp>
      <p:pic>
        <p:nvPicPr>
          <p:cNvPr id="15" name="Picture Placeholder 14">
            <a:extLst>
              <a:ext uri="{FF2B5EF4-FFF2-40B4-BE49-F238E27FC236}">
                <a16:creationId xmlns:a16="http://schemas.microsoft.com/office/drawing/2014/main" id="{68130D28-DC5B-42E3-9637-37B2CCA03AF7}"/>
              </a:ext>
            </a:extLst>
          </p:cNvPr>
          <p:cNvPicPr>
            <a:picLocks noGrp="1" noChangeAspect="1"/>
          </p:cNvPicPr>
          <p:nvPr>
            <p:ph type="pic" sz="quarter" idx="19"/>
          </p:nvPr>
        </p:nvPicPr>
        <p:blipFill rotWithShape="1">
          <a:blip r:embed="rId3" cstate="print">
            <a:extLst>
              <a:ext uri="{28A0092B-C50C-407E-A947-70E740481C1C}">
                <a14:useLocalDpi xmlns:a14="http://schemas.microsoft.com/office/drawing/2010/main" val="0"/>
              </a:ext>
            </a:extLst>
          </a:blip>
          <a:srcRect l="10377" t="5172" r="1576" b="6942"/>
          <a:stretch/>
        </p:blipFill>
        <p:spPr>
          <a:xfrm>
            <a:off x="5322075" y="0"/>
            <a:ext cx="6869924" cy="6858000"/>
          </a:xfrm>
        </p:spPr>
      </p:pic>
    </p:spTree>
    <p:extLst>
      <p:ext uri="{BB962C8B-B14F-4D97-AF65-F5344CB8AC3E}">
        <p14:creationId xmlns:p14="http://schemas.microsoft.com/office/powerpoint/2010/main" val="964962156"/>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779DEE-8738-D70F-563E-5201BECF0C0B}"/>
            </a:ext>
          </a:extLst>
        </p:cNvPr>
        <p:cNvGrpSpPr/>
        <p:nvPr/>
      </p:nvGrpSpPr>
      <p:grpSpPr>
        <a:xfrm>
          <a:off x="0" y="0"/>
          <a:ext cx="0" cy="0"/>
          <a:chOff x="0" y="0"/>
          <a:chExt cx="0" cy="0"/>
        </a:xfrm>
      </p:grpSpPr>
      <p:sp>
        <p:nvSpPr>
          <p:cNvPr id="24" name="Freeform 5">
            <a:extLst>
              <a:ext uri="{FF2B5EF4-FFF2-40B4-BE49-F238E27FC236}">
                <a16:creationId xmlns:a16="http://schemas.microsoft.com/office/drawing/2014/main" id="{E5420058-D815-81D7-BC7C-9712982F3DD9}"/>
              </a:ext>
            </a:extLst>
          </p:cNvPr>
          <p:cNvSpPr>
            <a:spLocks noEditPoints="1"/>
          </p:cNvSpPr>
          <p:nvPr/>
        </p:nvSpPr>
        <p:spPr bwMode="auto">
          <a:xfrm>
            <a:off x="6500813" y="0"/>
            <a:ext cx="5691187" cy="6858000"/>
          </a:xfrm>
          <a:custGeom>
            <a:avLst/>
            <a:gdLst>
              <a:gd name="T0" fmla="*/ 21998 w 25095"/>
              <a:gd name="T1" fmla="*/ 23991 h 30240"/>
              <a:gd name="T2" fmla="*/ 25095 w 25095"/>
              <a:gd name="T3" fmla="*/ 19676 h 30240"/>
              <a:gd name="T4" fmla="*/ 25095 w 25095"/>
              <a:gd name="T5" fmla="*/ 16052 h 30240"/>
              <a:gd name="T6" fmla="*/ 24587 w 25095"/>
              <a:gd name="T7" fmla="*/ 12652 h 30240"/>
              <a:gd name="T8" fmla="*/ 23435 w 25095"/>
              <a:gd name="T9" fmla="*/ 9830 h 30240"/>
              <a:gd name="T10" fmla="*/ 25095 w 25095"/>
              <a:gd name="T11" fmla="*/ 4839 h 30240"/>
              <a:gd name="T12" fmla="*/ 24746 w 25095"/>
              <a:gd name="T13" fmla="*/ 0 h 30240"/>
              <a:gd name="T14" fmla="*/ 16124 w 25095"/>
              <a:gd name="T15" fmla="*/ 2444 h 30240"/>
              <a:gd name="T16" fmla="*/ 12804 w 25095"/>
              <a:gd name="T17" fmla="*/ 2444 h 30240"/>
              <a:gd name="T18" fmla="*/ 5933 w 25095"/>
              <a:gd name="T19" fmla="*/ 2317 h 30240"/>
              <a:gd name="T20" fmla="*/ 5818 w 25095"/>
              <a:gd name="T21" fmla="*/ 2777 h 30240"/>
              <a:gd name="T22" fmla="*/ 1438 w 25095"/>
              <a:gd name="T23" fmla="*/ 8253 h 30240"/>
              <a:gd name="T24" fmla="*/ 305 w 25095"/>
              <a:gd name="T25" fmla="*/ 14636 h 30240"/>
              <a:gd name="T26" fmla="*/ 519 w 25095"/>
              <a:gd name="T27" fmla="*/ 15121 h 30240"/>
              <a:gd name="T28" fmla="*/ 1598 w 25095"/>
              <a:gd name="T29" fmla="*/ 22460 h 30240"/>
              <a:gd name="T30" fmla="*/ 5777 w 25095"/>
              <a:gd name="T31" fmla="*/ 27415 h 30240"/>
              <a:gd name="T32" fmla="*/ 6030 w 25095"/>
              <a:gd name="T33" fmla="*/ 27751 h 30240"/>
              <a:gd name="T34" fmla="*/ 12085 w 25095"/>
              <a:gd name="T35" fmla="*/ 30240 h 30240"/>
              <a:gd name="T36" fmla="*/ 19299 w 25095"/>
              <a:gd name="T37" fmla="*/ 30240 h 30240"/>
              <a:gd name="T38" fmla="*/ 25095 w 25095"/>
              <a:gd name="T39" fmla="*/ 27751 h 30240"/>
              <a:gd name="T40" fmla="*/ 8124 w 25095"/>
              <a:gd name="T41" fmla="*/ 8426 h 30240"/>
              <a:gd name="T42" fmla="*/ 9092 w 25095"/>
              <a:gd name="T43" fmla="*/ 11359 h 30240"/>
              <a:gd name="T44" fmla="*/ 1816 w 25095"/>
              <a:gd name="T45" fmla="*/ 8632 h 30240"/>
              <a:gd name="T46" fmla="*/ 1816 w 25095"/>
              <a:gd name="T47" fmla="*/ 14323 h 30240"/>
              <a:gd name="T48" fmla="*/ 1951 w 25095"/>
              <a:gd name="T49" fmla="*/ 22173 h 30240"/>
              <a:gd name="T50" fmla="*/ 6046 w 25095"/>
              <a:gd name="T51" fmla="*/ 27642 h 30240"/>
              <a:gd name="T52" fmla="*/ 11257 w 25095"/>
              <a:gd name="T53" fmla="*/ 22281 h 30240"/>
              <a:gd name="T54" fmla="*/ 11257 w 25095"/>
              <a:gd name="T55" fmla="*/ 22173 h 30240"/>
              <a:gd name="T56" fmla="*/ 9488 w 25095"/>
              <a:gd name="T57" fmla="*/ 18748 h 30240"/>
              <a:gd name="T58" fmla="*/ 11257 w 25095"/>
              <a:gd name="T59" fmla="*/ 15746 h 30240"/>
              <a:gd name="T60" fmla="*/ 9542 w 25095"/>
              <a:gd name="T61" fmla="*/ 11548 h 30240"/>
              <a:gd name="T62" fmla="*/ 11257 w 25095"/>
              <a:gd name="T63" fmla="*/ 8426 h 30240"/>
              <a:gd name="T64" fmla="*/ 11257 w 25095"/>
              <a:gd name="T65" fmla="*/ 4800 h 30240"/>
              <a:gd name="T66" fmla="*/ 21277 w 25095"/>
              <a:gd name="T67" fmla="*/ 22281 h 30240"/>
              <a:gd name="T68" fmla="*/ 21150 w 25095"/>
              <a:gd name="T69" fmla="*/ 8273 h 30240"/>
              <a:gd name="T70" fmla="*/ 16667 w 25095"/>
              <a:gd name="T71" fmla="*/ 8273 h 30240"/>
              <a:gd name="T72" fmla="*/ 17954 w 25095"/>
              <a:gd name="T73" fmla="*/ 7635 h 30240"/>
              <a:gd name="T74" fmla="*/ 13752 w 25095"/>
              <a:gd name="T75" fmla="*/ 8273 h 30240"/>
              <a:gd name="T76" fmla="*/ 15317 w 25095"/>
              <a:gd name="T77" fmla="*/ 8426 h 30240"/>
              <a:gd name="T78" fmla="*/ 13102 w 25095"/>
              <a:gd name="T79" fmla="*/ 20263 h 30240"/>
              <a:gd name="T80" fmla="*/ 15744 w 25095"/>
              <a:gd name="T81" fmla="*/ 21503 h 30240"/>
              <a:gd name="T82" fmla="*/ 14583 w 25095"/>
              <a:gd name="T83" fmla="*/ 23886 h 30240"/>
              <a:gd name="T84" fmla="*/ 15417 w 25095"/>
              <a:gd name="T85" fmla="*/ 22281 h 30240"/>
              <a:gd name="T86" fmla="*/ 21824 w 25095"/>
              <a:gd name="T87" fmla="*/ 23919 h 30240"/>
              <a:gd name="T88" fmla="*/ 22595 w 25095"/>
              <a:gd name="T89" fmla="*/ 22173 h 30240"/>
              <a:gd name="T90" fmla="*/ 20907 w 25095"/>
              <a:gd name="T91" fmla="*/ 21398 h 30240"/>
              <a:gd name="T92" fmla="*/ 18272 w 25095"/>
              <a:gd name="T93" fmla="*/ 15463 h 30240"/>
              <a:gd name="T94" fmla="*/ 18272 w 25095"/>
              <a:gd name="T95" fmla="*/ 15115 h 30240"/>
              <a:gd name="T96" fmla="*/ 21052 w 25095"/>
              <a:gd name="T97" fmla="*/ 8823 h 30240"/>
              <a:gd name="T98" fmla="*/ 22652 w 25095"/>
              <a:gd name="T99" fmla="*/ 8273 h 30240"/>
              <a:gd name="T100" fmla="*/ 21885 w 25095"/>
              <a:gd name="T101" fmla="*/ 6034 h 30240"/>
              <a:gd name="T102" fmla="*/ 14632 w 25095"/>
              <a:gd name="T103" fmla="*/ 6109 h 30240"/>
              <a:gd name="T104" fmla="*/ 11411 w 25095"/>
              <a:gd name="T105" fmla="*/ 2553 h 30240"/>
              <a:gd name="T106" fmla="*/ 14416 w 25095"/>
              <a:gd name="T107" fmla="*/ 6280 h 30240"/>
              <a:gd name="T108" fmla="*/ 11411 w 25095"/>
              <a:gd name="T109" fmla="*/ 10300 h 30240"/>
              <a:gd name="T110" fmla="*/ 11411 w 25095"/>
              <a:gd name="T111" fmla="*/ 12453 h 30240"/>
              <a:gd name="T112" fmla="*/ 12074 w 25095"/>
              <a:gd name="T113" fmla="*/ 17745 h 30240"/>
              <a:gd name="T114" fmla="*/ 11411 w 25095"/>
              <a:gd name="T115" fmla="*/ 18142 h 30240"/>
              <a:gd name="T116" fmla="*/ 13735 w 25095"/>
              <a:gd name="T117" fmla="*/ 22173 h 30240"/>
              <a:gd name="T118" fmla="*/ 11411 w 25095"/>
              <a:gd name="T119" fmla="*/ 22281 h 30240"/>
              <a:gd name="T120" fmla="*/ 14588 w 25095"/>
              <a:gd name="T121" fmla="*/ 24261 h 30240"/>
              <a:gd name="T122" fmla="*/ 21827 w 25095"/>
              <a:gd name="T123" fmla="*/ 24052 h 30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5095" h="30240">
                <a:moveTo>
                  <a:pt x="25095" y="27751"/>
                </a:moveTo>
                <a:lnTo>
                  <a:pt x="25095" y="27642"/>
                </a:lnTo>
                <a:lnTo>
                  <a:pt x="23525" y="27642"/>
                </a:lnTo>
                <a:lnTo>
                  <a:pt x="22060" y="24151"/>
                </a:lnTo>
                <a:lnTo>
                  <a:pt x="25095" y="25422"/>
                </a:lnTo>
                <a:lnTo>
                  <a:pt x="25095" y="25290"/>
                </a:lnTo>
                <a:lnTo>
                  <a:pt x="21998" y="23991"/>
                </a:lnTo>
                <a:lnTo>
                  <a:pt x="22699" y="22281"/>
                </a:lnTo>
                <a:lnTo>
                  <a:pt x="25095" y="22281"/>
                </a:lnTo>
                <a:lnTo>
                  <a:pt x="25095" y="22173"/>
                </a:lnTo>
                <a:lnTo>
                  <a:pt x="22743" y="22173"/>
                </a:lnTo>
                <a:lnTo>
                  <a:pt x="23417" y="20524"/>
                </a:lnTo>
                <a:lnTo>
                  <a:pt x="25095" y="19836"/>
                </a:lnTo>
                <a:lnTo>
                  <a:pt x="25095" y="19676"/>
                </a:lnTo>
                <a:lnTo>
                  <a:pt x="23495" y="20333"/>
                </a:lnTo>
                <a:lnTo>
                  <a:pt x="24472" y="17947"/>
                </a:lnTo>
                <a:lnTo>
                  <a:pt x="25095" y="18209"/>
                </a:lnTo>
                <a:lnTo>
                  <a:pt x="25095" y="18081"/>
                </a:lnTo>
                <a:lnTo>
                  <a:pt x="24516" y="17838"/>
                </a:lnTo>
                <a:lnTo>
                  <a:pt x="25095" y="16423"/>
                </a:lnTo>
                <a:lnTo>
                  <a:pt x="25095" y="16052"/>
                </a:lnTo>
                <a:lnTo>
                  <a:pt x="24387" y="17784"/>
                </a:lnTo>
                <a:lnTo>
                  <a:pt x="18360" y="15252"/>
                </a:lnTo>
                <a:lnTo>
                  <a:pt x="18363" y="15245"/>
                </a:lnTo>
                <a:lnTo>
                  <a:pt x="24462" y="12703"/>
                </a:lnTo>
                <a:lnTo>
                  <a:pt x="25095" y="14253"/>
                </a:lnTo>
                <a:lnTo>
                  <a:pt x="25095" y="13897"/>
                </a:lnTo>
                <a:lnTo>
                  <a:pt x="24587" y="12652"/>
                </a:lnTo>
                <a:lnTo>
                  <a:pt x="25095" y="12440"/>
                </a:lnTo>
                <a:lnTo>
                  <a:pt x="25095" y="12312"/>
                </a:lnTo>
                <a:lnTo>
                  <a:pt x="24542" y="12543"/>
                </a:lnTo>
                <a:lnTo>
                  <a:pt x="23496" y="9980"/>
                </a:lnTo>
                <a:lnTo>
                  <a:pt x="25095" y="10658"/>
                </a:lnTo>
                <a:lnTo>
                  <a:pt x="25095" y="10531"/>
                </a:lnTo>
                <a:lnTo>
                  <a:pt x="23435" y="9830"/>
                </a:lnTo>
                <a:lnTo>
                  <a:pt x="22861" y="8426"/>
                </a:lnTo>
                <a:lnTo>
                  <a:pt x="25095" y="8426"/>
                </a:lnTo>
                <a:lnTo>
                  <a:pt x="25095" y="8273"/>
                </a:lnTo>
                <a:lnTo>
                  <a:pt x="22799" y="8273"/>
                </a:lnTo>
                <a:lnTo>
                  <a:pt x="22051" y="6438"/>
                </a:lnTo>
                <a:lnTo>
                  <a:pt x="22232" y="6007"/>
                </a:lnTo>
                <a:lnTo>
                  <a:pt x="25095" y="4839"/>
                </a:lnTo>
                <a:lnTo>
                  <a:pt x="25095" y="4726"/>
                </a:lnTo>
                <a:lnTo>
                  <a:pt x="22289" y="5869"/>
                </a:lnTo>
                <a:lnTo>
                  <a:pt x="23677" y="2553"/>
                </a:lnTo>
                <a:lnTo>
                  <a:pt x="25095" y="2553"/>
                </a:lnTo>
                <a:lnTo>
                  <a:pt x="25095" y="2444"/>
                </a:lnTo>
                <a:lnTo>
                  <a:pt x="23723" y="2444"/>
                </a:lnTo>
                <a:lnTo>
                  <a:pt x="24746" y="0"/>
                </a:lnTo>
                <a:lnTo>
                  <a:pt x="24629" y="0"/>
                </a:lnTo>
                <a:lnTo>
                  <a:pt x="23601" y="2444"/>
                </a:lnTo>
                <a:lnTo>
                  <a:pt x="20419" y="2444"/>
                </a:lnTo>
                <a:lnTo>
                  <a:pt x="19422" y="0"/>
                </a:lnTo>
                <a:lnTo>
                  <a:pt x="19273" y="0"/>
                </a:lnTo>
                <a:lnTo>
                  <a:pt x="20271" y="2444"/>
                </a:lnTo>
                <a:lnTo>
                  <a:pt x="16124" y="2444"/>
                </a:lnTo>
                <a:lnTo>
                  <a:pt x="17119" y="0"/>
                </a:lnTo>
                <a:lnTo>
                  <a:pt x="16975" y="0"/>
                </a:lnTo>
                <a:lnTo>
                  <a:pt x="15979" y="2444"/>
                </a:lnTo>
                <a:lnTo>
                  <a:pt x="12960" y="2444"/>
                </a:lnTo>
                <a:lnTo>
                  <a:pt x="11936" y="0"/>
                </a:lnTo>
                <a:lnTo>
                  <a:pt x="11778" y="0"/>
                </a:lnTo>
                <a:lnTo>
                  <a:pt x="12804" y="2444"/>
                </a:lnTo>
                <a:lnTo>
                  <a:pt x="11411" y="2444"/>
                </a:lnTo>
                <a:lnTo>
                  <a:pt x="11411" y="0"/>
                </a:lnTo>
                <a:lnTo>
                  <a:pt x="11257" y="0"/>
                </a:lnTo>
                <a:lnTo>
                  <a:pt x="11257" y="2444"/>
                </a:lnTo>
                <a:lnTo>
                  <a:pt x="6030" y="2444"/>
                </a:lnTo>
                <a:lnTo>
                  <a:pt x="6030" y="2366"/>
                </a:lnTo>
                <a:lnTo>
                  <a:pt x="5933" y="2317"/>
                </a:lnTo>
                <a:lnTo>
                  <a:pt x="5884" y="2220"/>
                </a:lnTo>
                <a:lnTo>
                  <a:pt x="5620" y="2220"/>
                </a:lnTo>
                <a:lnTo>
                  <a:pt x="5571" y="2317"/>
                </a:lnTo>
                <a:lnTo>
                  <a:pt x="5473" y="2366"/>
                </a:lnTo>
                <a:lnTo>
                  <a:pt x="5473" y="2624"/>
                </a:lnTo>
                <a:lnTo>
                  <a:pt x="5626" y="2777"/>
                </a:lnTo>
                <a:lnTo>
                  <a:pt x="5818" y="2777"/>
                </a:lnTo>
                <a:lnTo>
                  <a:pt x="8062" y="8273"/>
                </a:lnTo>
                <a:lnTo>
                  <a:pt x="1961" y="8273"/>
                </a:lnTo>
                <a:lnTo>
                  <a:pt x="1898" y="8146"/>
                </a:lnTo>
                <a:lnTo>
                  <a:pt x="1792" y="8093"/>
                </a:lnTo>
                <a:lnTo>
                  <a:pt x="1598" y="8093"/>
                </a:lnTo>
                <a:lnTo>
                  <a:pt x="1491" y="8146"/>
                </a:lnTo>
                <a:lnTo>
                  <a:pt x="1438" y="8253"/>
                </a:lnTo>
                <a:lnTo>
                  <a:pt x="1438" y="8498"/>
                </a:lnTo>
                <a:lnTo>
                  <a:pt x="1591" y="8650"/>
                </a:lnTo>
                <a:lnTo>
                  <a:pt x="1707" y="8650"/>
                </a:lnTo>
                <a:lnTo>
                  <a:pt x="1707" y="14253"/>
                </a:lnTo>
                <a:lnTo>
                  <a:pt x="509" y="14742"/>
                </a:lnTo>
                <a:lnTo>
                  <a:pt x="507" y="14737"/>
                </a:lnTo>
                <a:lnTo>
                  <a:pt x="305" y="14636"/>
                </a:lnTo>
                <a:lnTo>
                  <a:pt x="101" y="14737"/>
                </a:lnTo>
                <a:lnTo>
                  <a:pt x="0" y="14941"/>
                </a:lnTo>
                <a:lnTo>
                  <a:pt x="101" y="15144"/>
                </a:lnTo>
                <a:lnTo>
                  <a:pt x="207" y="15197"/>
                </a:lnTo>
                <a:lnTo>
                  <a:pt x="402" y="15197"/>
                </a:lnTo>
                <a:lnTo>
                  <a:pt x="507" y="15144"/>
                </a:lnTo>
                <a:lnTo>
                  <a:pt x="519" y="15121"/>
                </a:lnTo>
                <a:lnTo>
                  <a:pt x="1707" y="15620"/>
                </a:lnTo>
                <a:lnTo>
                  <a:pt x="1707" y="21906"/>
                </a:lnTo>
                <a:lnTo>
                  <a:pt x="1694" y="21900"/>
                </a:lnTo>
                <a:lnTo>
                  <a:pt x="1491" y="22001"/>
                </a:lnTo>
                <a:lnTo>
                  <a:pt x="1389" y="22204"/>
                </a:lnTo>
                <a:lnTo>
                  <a:pt x="1491" y="22408"/>
                </a:lnTo>
                <a:lnTo>
                  <a:pt x="1598" y="22460"/>
                </a:lnTo>
                <a:lnTo>
                  <a:pt x="1792" y="22460"/>
                </a:lnTo>
                <a:lnTo>
                  <a:pt x="1898" y="22408"/>
                </a:lnTo>
                <a:lnTo>
                  <a:pt x="1951" y="22302"/>
                </a:lnTo>
                <a:lnTo>
                  <a:pt x="1951" y="22281"/>
                </a:lnTo>
                <a:lnTo>
                  <a:pt x="7894" y="22281"/>
                </a:lnTo>
                <a:lnTo>
                  <a:pt x="5796" y="27425"/>
                </a:lnTo>
                <a:lnTo>
                  <a:pt x="5777" y="27415"/>
                </a:lnTo>
                <a:lnTo>
                  <a:pt x="5623" y="27467"/>
                </a:lnTo>
                <a:lnTo>
                  <a:pt x="5473" y="27616"/>
                </a:lnTo>
                <a:lnTo>
                  <a:pt x="5473" y="27822"/>
                </a:lnTo>
                <a:lnTo>
                  <a:pt x="5626" y="27976"/>
                </a:lnTo>
                <a:lnTo>
                  <a:pt x="5878" y="27976"/>
                </a:lnTo>
                <a:lnTo>
                  <a:pt x="6030" y="27822"/>
                </a:lnTo>
                <a:lnTo>
                  <a:pt x="6030" y="27751"/>
                </a:lnTo>
                <a:lnTo>
                  <a:pt x="11257" y="27751"/>
                </a:lnTo>
                <a:lnTo>
                  <a:pt x="11257" y="30240"/>
                </a:lnTo>
                <a:lnTo>
                  <a:pt x="11411" y="30240"/>
                </a:lnTo>
                <a:lnTo>
                  <a:pt x="11411" y="27751"/>
                </a:lnTo>
                <a:lnTo>
                  <a:pt x="12957" y="27751"/>
                </a:lnTo>
                <a:lnTo>
                  <a:pt x="11910" y="30240"/>
                </a:lnTo>
                <a:lnTo>
                  <a:pt x="12085" y="30240"/>
                </a:lnTo>
                <a:lnTo>
                  <a:pt x="13127" y="27751"/>
                </a:lnTo>
                <a:lnTo>
                  <a:pt x="16013" y="27751"/>
                </a:lnTo>
                <a:lnTo>
                  <a:pt x="17028" y="30240"/>
                </a:lnTo>
                <a:lnTo>
                  <a:pt x="17178" y="30240"/>
                </a:lnTo>
                <a:lnTo>
                  <a:pt x="16161" y="27751"/>
                </a:lnTo>
                <a:lnTo>
                  <a:pt x="20315" y="27751"/>
                </a:lnTo>
                <a:lnTo>
                  <a:pt x="19299" y="30240"/>
                </a:lnTo>
                <a:lnTo>
                  <a:pt x="19443" y="30240"/>
                </a:lnTo>
                <a:lnTo>
                  <a:pt x="20461" y="27751"/>
                </a:lnTo>
                <a:lnTo>
                  <a:pt x="23435" y="27751"/>
                </a:lnTo>
                <a:lnTo>
                  <a:pt x="24479" y="30240"/>
                </a:lnTo>
                <a:lnTo>
                  <a:pt x="24614" y="30240"/>
                </a:lnTo>
                <a:lnTo>
                  <a:pt x="23570" y="27751"/>
                </a:lnTo>
                <a:lnTo>
                  <a:pt x="25095" y="27751"/>
                </a:lnTo>
                <a:close/>
                <a:moveTo>
                  <a:pt x="1707" y="15486"/>
                </a:moveTo>
                <a:lnTo>
                  <a:pt x="560" y="15006"/>
                </a:lnTo>
                <a:lnTo>
                  <a:pt x="560" y="14844"/>
                </a:lnTo>
                <a:lnTo>
                  <a:pt x="557" y="14836"/>
                </a:lnTo>
                <a:lnTo>
                  <a:pt x="1707" y="14367"/>
                </a:lnTo>
                <a:lnTo>
                  <a:pt x="1707" y="15486"/>
                </a:lnTo>
                <a:close/>
                <a:moveTo>
                  <a:pt x="8124" y="8426"/>
                </a:moveTo>
                <a:lnTo>
                  <a:pt x="9248" y="11181"/>
                </a:lnTo>
                <a:lnTo>
                  <a:pt x="8955" y="11302"/>
                </a:lnTo>
                <a:lnTo>
                  <a:pt x="2111" y="8426"/>
                </a:lnTo>
                <a:lnTo>
                  <a:pt x="8124" y="8426"/>
                </a:lnTo>
                <a:close/>
                <a:moveTo>
                  <a:pt x="9288" y="11279"/>
                </a:moveTo>
                <a:lnTo>
                  <a:pt x="9369" y="11475"/>
                </a:lnTo>
                <a:lnTo>
                  <a:pt x="9092" y="11359"/>
                </a:lnTo>
                <a:lnTo>
                  <a:pt x="9288" y="11279"/>
                </a:lnTo>
                <a:close/>
                <a:moveTo>
                  <a:pt x="1816" y="8632"/>
                </a:moveTo>
                <a:lnTo>
                  <a:pt x="1947" y="8502"/>
                </a:lnTo>
                <a:lnTo>
                  <a:pt x="1955" y="8475"/>
                </a:lnTo>
                <a:lnTo>
                  <a:pt x="8812" y="11359"/>
                </a:lnTo>
                <a:lnTo>
                  <a:pt x="1816" y="14210"/>
                </a:lnTo>
                <a:lnTo>
                  <a:pt x="1816" y="8632"/>
                </a:lnTo>
                <a:close/>
                <a:moveTo>
                  <a:pt x="1816" y="14323"/>
                </a:moveTo>
                <a:lnTo>
                  <a:pt x="8949" y="11417"/>
                </a:lnTo>
                <a:lnTo>
                  <a:pt x="9427" y="11618"/>
                </a:lnTo>
                <a:lnTo>
                  <a:pt x="10834" y="15066"/>
                </a:lnTo>
                <a:lnTo>
                  <a:pt x="9356" y="18692"/>
                </a:lnTo>
                <a:lnTo>
                  <a:pt x="1816" y="15532"/>
                </a:lnTo>
                <a:lnTo>
                  <a:pt x="1816" y="14323"/>
                </a:lnTo>
                <a:close/>
                <a:moveTo>
                  <a:pt x="1887" y="21996"/>
                </a:moveTo>
                <a:lnTo>
                  <a:pt x="1816" y="21960"/>
                </a:lnTo>
                <a:lnTo>
                  <a:pt x="1816" y="15665"/>
                </a:lnTo>
                <a:lnTo>
                  <a:pt x="9310" y="18806"/>
                </a:lnTo>
                <a:lnTo>
                  <a:pt x="9265" y="18918"/>
                </a:lnTo>
                <a:lnTo>
                  <a:pt x="1887" y="21996"/>
                </a:lnTo>
                <a:close/>
                <a:moveTo>
                  <a:pt x="1951" y="22173"/>
                </a:moveTo>
                <a:lnTo>
                  <a:pt x="1951" y="22107"/>
                </a:lnTo>
                <a:lnTo>
                  <a:pt x="1941" y="22087"/>
                </a:lnTo>
                <a:lnTo>
                  <a:pt x="9206" y="19060"/>
                </a:lnTo>
                <a:lnTo>
                  <a:pt x="7938" y="22173"/>
                </a:lnTo>
                <a:lnTo>
                  <a:pt x="1951" y="22173"/>
                </a:lnTo>
                <a:close/>
                <a:moveTo>
                  <a:pt x="11257" y="27642"/>
                </a:moveTo>
                <a:lnTo>
                  <a:pt x="6046" y="27642"/>
                </a:lnTo>
                <a:lnTo>
                  <a:pt x="11257" y="25507"/>
                </a:lnTo>
                <a:lnTo>
                  <a:pt x="11257" y="27642"/>
                </a:lnTo>
                <a:close/>
                <a:moveTo>
                  <a:pt x="11257" y="25367"/>
                </a:moveTo>
                <a:lnTo>
                  <a:pt x="5960" y="27545"/>
                </a:lnTo>
                <a:lnTo>
                  <a:pt x="5922" y="27508"/>
                </a:lnTo>
                <a:lnTo>
                  <a:pt x="8050" y="22281"/>
                </a:lnTo>
                <a:lnTo>
                  <a:pt x="11257" y="22281"/>
                </a:lnTo>
                <a:lnTo>
                  <a:pt x="11257" y="25367"/>
                </a:lnTo>
                <a:close/>
                <a:moveTo>
                  <a:pt x="11257" y="22173"/>
                </a:moveTo>
                <a:lnTo>
                  <a:pt x="8093" y="22173"/>
                </a:lnTo>
                <a:lnTo>
                  <a:pt x="9391" y="18983"/>
                </a:lnTo>
                <a:lnTo>
                  <a:pt x="9563" y="18911"/>
                </a:lnTo>
                <a:lnTo>
                  <a:pt x="11257" y="19622"/>
                </a:lnTo>
                <a:lnTo>
                  <a:pt x="11257" y="22173"/>
                </a:lnTo>
                <a:close/>
                <a:moveTo>
                  <a:pt x="11257" y="19489"/>
                </a:moveTo>
                <a:lnTo>
                  <a:pt x="9721" y="18845"/>
                </a:lnTo>
                <a:lnTo>
                  <a:pt x="11257" y="18206"/>
                </a:lnTo>
                <a:lnTo>
                  <a:pt x="11257" y="19489"/>
                </a:lnTo>
                <a:close/>
                <a:moveTo>
                  <a:pt x="11257" y="18087"/>
                </a:moveTo>
                <a:lnTo>
                  <a:pt x="9579" y="18786"/>
                </a:lnTo>
                <a:lnTo>
                  <a:pt x="9488" y="18748"/>
                </a:lnTo>
                <a:lnTo>
                  <a:pt x="10910" y="15252"/>
                </a:lnTo>
                <a:lnTo>
                  <a:pt x="11257" y="16102"/>
                </a:lnTo>
                <a:lnTo>
                  <a:pt x="11257" y="18087"/>
                </a:lnTo>
                <a:close/>
                <a:moveTo>
                  <a:pt x="11257" y="15746"/>
                </a:moveTo>
                <a:lnTo>
                  <a:pt x="10982" y="15074"/>
                </a:lnTo>
                <a:lnTo>
                  <a:pt x="11257" y="14400"/>
                </a:lnTo>
                <a:lnTo>
                  <a:pt x="11257" y="15746"/>
                </a:lnTo>
                <a:close/>
                <a:moveTo>
                  <a:pt x="11257" y="14029"/>
                </a:moveTo>
                <a:lnTo>
                  <a:pt x="10907" y="14889"/>
                </a:lnTo>
                <a:lnTo>
                  <a:pt x="9601" y="11691"/>
                </a:lnTo>
                <a:lnTo>
                  <a:pt x="11257" y="12388"/>
                </a:lnTo>
                <a:lnTo>
                  <a:pt x="11257" y="14029"/>
                </a:lnTo>
                <a:close/>
                <a:moveTo>
                  <a:pt x="11257" y="12268"/>
                </a:moveTo>
                <a:lnTo>
                  <a:pt x="9542" y="11548"/>
                </a:lnTo>
                <a:lnTo>
                  <a:pt x="9411" y="11229"/>
                </a:lnTo>
                <a:lnTo>
                  <a:pt x="11257" y="10477"/>
                </a:lnTo>
                <a:lnTo>
                  <a:pt x="11257" y="12268"/>
                </a:lnTo>
                <a:close/>
                <a:moveTo>
                  <a:pt x="11257" y="10363"/>
                </a:moveTo>
                <a:lnTo>
                  <a:pt x="9372" y="11131"/>
                </a:lnTo>
                <a:lnTo>
                  <a:pt x="8266" y="8426"/>
                </a:lnTo>
                <a:lnTo>
                  <a:pt x="11257" y="8426"/>
                </a:lnTo>
                <a:lnTo>
                  <a:pt x="11257" y="10363"/>
                </a:lnTo>
                <a:close/>
                <a:moveTo>
                  <a:pt x="11257" y="8273"/>
                </a:moveTo>
                <a:lnTo>
                  <a:pt x="8204" y="8273"/>
                </a:lnTo>
                <a:lnTo>
                  <a:pt x="5935" y="2719"/>
                </a:lnTo>
                <a:lnTo>
                  <a:pt x="6030" y="2624"/>
                </a:lnTo>
                <a:lnTo>
                  <a:pt x="6030" y="2588"/>
                </a:lnTo>
                <a:lnTo>
                  <a:pt x="11257" y="4800"/>
                </a:lnTo>
                <a:lnTo>
                  <a:pt x="11257" y="8273"/>
                </a:lnTo>
                <a:close/>
                <a:moveTo>
                  <a:pt x="11257" y="4682"/>
                </a:moveTo>
                <a:lnTo>
                  <a:pt x="6218" y="2553"/>
                </a:lnTo>
                <a:lnTo>
                  <a:pt x="11257" y="2553"/>
                </a:lnTo>
                <a:lnTo>
                  <a:pt x="11257" y="4682"/>
                </a:lnTo>
                <a:close/>
                <a:moveTo>
                  <a:pt x="21922" y="23819"/>
                </a:moveTo>
                <a:lnTo>
                  <a:pt x="21277" y="22281"/>
                </a:lnTo>
                <a:lnTo>
                  <a:pt x="22550" y="22281"/>
                </a:lnTo>
                <a:lnTo>
                  <a:pt x="21922" y="23819"/>
                </a:lnTo>
                <a:close/>
                <a:moveTo>
                  <a:pt x="19752" y="8273"/>
                </a:moveTo>
                <a:lnTo>
                  <a:pt x="18238" y="7633"/>
                </a:lnTo>
                <a:lnTo>
                  <a:pt x="21798" y="6182"/>
                </a:lnTo>
                <a:lnTo>
                  <a:pt x="21912" y="6461"/>
                </a:lnTo>
                <a:lnTo>
                  <a:pt x="21150" y="8273"/>
                </a:lnTo>
                <a:lnTo>
                  <a:pt x="19752" y="8273"/>
                </a:lnTo>
                <a:close/>
                <a:moveTo>
                  <a:pt x="21085" y="8426"/>
                </a:moveTo>
                <a:lnTo>
                  <a:pt x="20939" y="8775"/>
                </a:lnTo>
                <a:lnTo>
                  <a:pt x="20115" y="8426"/>
                </a:lnTo>
                <a:lnTo>
                  <a:pt x="21085" y="8426"/>
                </a:lnTo>
                <a:close/>
                <a:moveTo>
                  <a:pt x="19461" y="8273"/>
                </a:moveTo>
                <a:lnTo>
                  <a:pt x="16667" y="8273"/>
                </a:lnTo>
                <a:lnTo>
                  <a:pt x="18091" y="7693"/>
                </a:lnTo>
                <a:lnTo>
                  <a:pt x="19461" y="8273"/>
                </a:lnTo>
                <a:close/>
                <a:moveTo>
                  <a:pt x="16389" y="8273"/>
                </a:moveTo>
                <a:lnTo>
                  <a:pt x="15404" y="8273"/>
                </a:lnTo>
                <a:lnTo>
                  <a:pt x="14566" y="6272"/>
                </a:lnTo>
                <a:lnTo>
                  <a:pt x="14591" y="6212"/>
                </a:lnTo>
                <a:lnTo>
                  <a:pt x="17954" y="7635"/>
                </a:lnTo>
                <a:lnTo>
                  <a:pt x="16389" y="8273"/>
                </a:lnTo>
                <a:close/>
                <a:moveTo>
                  <a:pt x="16011" y="8426"/>
                </a:moveTo>
                <a:lnTo>
                  <a:pt x="15548" y="8616"/>
                </a:lnTo>
                <a:lnTo>
                  <a:pt x="15468" y="8426"/>
                </a:lnTo>
                <a:lnTo>
                  <a:pt x="16011" y="8426"/>
                </a:lnTo>
                <a:close/>
                <a:moveTo>
                  <a:pt x="15253" y="8273"/>
                </a:moveTo>
                <a:lnTo>
                  <a:pt x="13752" y="8273"/>
                </a:lnTo>
                <a:lnTo>
                  <a:pt x="14490" y="6458"/>
                </a:lnTo>
                <a:lnTo>
                  <a:pt x="15253" y="8273"/>
                </a:lnTo>
                <a:close/>
                <a:moveTo>
                  <a:pt x="15317" y="8426"/>
                </a:moveTo>
                <a:lnTo>
                  <a:pt x="15419" y="8668"/>
                </a:lnTo>
                <a:lnTo>
                  <a:pt x="13227" y="9561"/>
                </a:lnTo>
                <a:lnTo>
                  <a:pt x="13689" y="8426"/>
                </a:lnTo>
                <a:lnTo>
                  <a:pt x="15317" y="8426"/>
                </a:lnTo>
                <a:close/>
                <a:moveTo>
                  <a:pt x="15460" y="8765"/>
                </a:moveTo>
                <a:lnTo>
                  <a:pt x="18147" y="15162"/>
                </a:lnTo>
                <a:lnTo>
                  <a:pt x="11998" y="12579"/>
                </a:lnTo>
                <a:lnTo>
                  <a:pt x="13172" y="9697"/>
                </a:lnTo>
                <a:lnTo>
                  <a:pt x="15460" y="8765"/>
                </a:lnTo>
                <a:close/>
                <a:moveTo>
                  <a:pt x="15657" y="21334"/>
                </a:moveTo>
                <a:lnTo>
                  <a:pt x="13102" y="20263"/>
                </a:lnTo>
                <a:lnTo>
                  <a:pt x="12115" y="17848"/>
                </a:lnTo>
                <a:lnTo>
                  <a:pt x="18187" y="15318"/>
                </a:lnTo>
                <a:lnTo>
                  <a:pt x="15657" y="21334"/>
                </a:lnTo>
                <a:close/>
                <a:moveTo>
                  <a:pt x="15744" y="21503"/>
                </a:moveTo>
                <a:lnTo>
                  <a:pt x="17341" y="22173"/>
                </a:lnTo>
                <a:lnTo>
                  <a:pt x="15463" y="22173"/>
                </a:lnTo>
                <a:lnTo>
                  <a:pt x="15744" y="21503"/>
                </a:lnTo>
                <a:close/>
                <a:moveTo>
                  <a:pt x="15609" y="21447"/>
                </a:moveTo>
                <a:lnTo>
                  <a:pt x="15304" y="22173"/>
                </a:lnTo>
                <a:lnTo>
                  <a:pt x="13882" y="22173"/>
                </a:lnTo>
                <a:lnTo>
                  <a:pt x="13167" y="20423"/>
                </a:lnTo>
                <a:lnTo>
                  <a:pt x="15609" y="21447"/>
                </a:lnTo>
                <a:close/>
                <a:moveTo>
                  <a:pt x="15258" y="22281"/>
                </a:moveTo>
                <a:lnTo>
                  <a:pt x="14583" y="23886"/>
                </a:lnTo>
                <a:lnTo>
                  <a:pt x="13926" y="22281"/>
                </a:lnTo>
                <a:lnTo>
                  <a:pt x="15258" y="22281"/>
                </a:lnTo>
                <a:close/>
                <a:moveTo>
                  <a:pt x="15417" y="22281"/>
                </a:moveTo>
                <a:lnTo>
                  <a:pt x="17600" y="22281"/>
                </a:lnTo>
                <a:lnTo>
                  <a:pt x="18175" y="22522"/>
                </a:lnTo>
                <a:lnTo>
                  <a:pt x="14722" y="23942"/>
                </a:lnTo>
                <a:lnTo>
                  <a:pt x="15417" y="22281"/>
                </a:lnTo>
                <a:close/>
                <a:moveTo>
                  <a:pt x="17918" y="22281"/>
                </a:moveTo>
                <a:lnTo>
                  <a:pt x="18760" y="22281"/>
                </a:lnTo>
                <a:lnTo>
                  <a:pt x="18335" y="22456"/>
                </a:lnTo>
                <a:lnTo>
                  <a:pt x="17918" y="22281"/>
                </a:lnTo>
                <a:close/>
                <a:moveTo>
                  <a:pt x="19130" y="22281"/>
                </a:moveTo>
                <a:lnTo>
                  <a:pt x="21137" y="22281"/>
                </a:lnTo>
                <a:lnTo>
                  <a:pt x="21824" y="23919"/>
                </a:lnTo>
                <a:lnTo>
                  <a:pt x="18517" y="22533"/>
                </a:lnTo>
                <a:lnTo>
                  <a:pt x="19130" y="22281"/>
                </a:lnTo>
                <a:close/>
                <a:moveTo>
                  <a:pt x="19395" y="22173"/>
                </a:moveTo>
                <a:lnTo>
                  <a:pt x="20842" y="21580"/>
                </a:lnTo>
                <a:lnTo>
                  <a:pt x="21091" y="22173"/>
                </a:lnTo>
                <a:lnTo>
                  <a:pt x="19395" y="22173"/>
                </a:lnTo>
                <a:close/>
                <a:moveTo>
                  <a:pt x="22595" y="22173"/>
                </a:moveTo>
                <a:lnTo>
                  <a:pt x="21231" y="22173"/>
                </a:lnTo>
                <a:lnTo>
                  <a:pt x="20962" y="21530"/>
                </a:lnTo>
                <a:lnTo>
                  <a:pt x="23238" y="20597"/>
                </a:lnTo>
                <a:lnTo>
                  <a:pt x="22595" y="22173"/>
                </a:lnTo>
                <a:close/>
                <a:moveTo>
                  <a:pt x="24344" y="17893"/>
                </a:moveTo>
                <a:lnTo>
                  <a:pt x="23316" y="20407"/>
                </a:lnTo>
                <a:lnTo>
                  <a:pt x="20907" y="21398"/>
                </a:lnTo>
                <a:lnTo>
                  <a:pt x="18386" y="15387"/>
                </a:lnTo>
                <a:lnTo>
                  <a:pt x="24344" y="17893"/>
                </a:lnTo>
                <a:close/>
                <a:moveTo>
                  <a:pt x="20787" y="21448"/>
                </a:moveTo>
                <a:lnTo>
                  <a:pt x="19024" y="22173"/>
                </a:lnTo>
                <a:lnTo>
                  <a:pt x="17658" y="22173"/>
                </a:lnTo>
                <a:lnTo>
                  <a:pt x="15790" y="21389"/>
                </a:lnTo>
                <a:lnTo>
                  <a:pt x="18272" y="15463"/>
                </a:lnTo>
                <a:lnTo>
                  <a:pt x="20787" y="21448"/>
                </a:lnTo>
                <a:close/>
                <a:moveTo>
                  <a:pt x="18272" y="15115"/>
                </a:moveTo>
                <a:lnTo>
                  <a:pt x="15589" y="8712"/>
                </a:lnTo>
                <a:lnTo>
                  <a:pt x="16290" y="8426"/>
                </a:lnTo>
                <a:lnTo>
                  <a:pt x="19824" y="8426"/>
                </a:lnTo>
                <a:lnTo>
                  <a:pt x="20895" y="8879"/>
                </a:lnTo>
                <a:lnTo>
                  <a:pt x="18272" y="15115"/>
                </a:lnTo>
                <a:close/>
                <a:moveTo>
                  <a:pt x="24418" y="12595"/>
                </a:moveTo>
                <a:lnTo>
                  <a:pt x="18426" y="15095"/>
                </a:lnTo>
                <a:lnTo>
                  <a:pt x="21008" y="8928"/>
                </a:lnTo>
                <a:lnTo>
                  <a:pt x="23320" y="9905"/>
                </a:lnTo>
                <a:lnTo>
                  <a:pt x="24418" y="12595"/>
                </a:lnTo>
                <a:close/>
                <a:moveTo>
                  <a:pt x="23258" y="9755"/>
                </a:moveTo>
                <a:lnTo>
                  <a:pt x="21052" y="8823"/>
                </a:lnTo>
                <a:lnTo>
                  <a:pt x="21218" y="8426"/>
                </a:lnTo>
                <a:lnTo>
                  <a:pt x="22715" y="8426"/>
                </a:lnTo>
                <a:lnTo>
                  <a:pt x="23258" y="9755"/>
                </a:lnTo>
                <a:close/>
                <a:moveTo>
                  <a:pt x="22652" y="8273"/>
                </a:moveTo>
                <a:lnTo>
                  <a:pt x="21282" y="8273"/>
                </a:lnTo>
                <a:lnTo>
                  <a:pt x="21976" y="6617"/>
                </a:lnTo>
                <a:lnTo>
                  <a:pt x="22652" y="8273"/>
                </a:lnTo>
                <a:close/>
                <a:moveTo>
                  <a:pt x="21987" y="6283"/>
                </a:moveTo>
                <a:lnTo>
                  <a:pt x="21925" y="6131"/>
                </a:lnTo>
                <a:lnTo>
                  <a:pt x="22077" y="6070"/>
                </a:lnTo>
                <a:lnTo>
                  <a:pt x="21987" y="6283"/>
                </a:lnTo>
                <a:close/>
                <a:moveTo>
                  <a:pt x="23556" y="2553"/>
                </a:moveTo>
                <a:lnTo>
                  <a:pt x="22134" y="5932"/>
                </a:lnTo>
                <a:lnTo>
                  <a:pt x="21885" y="6034"/>
                </a:lnTo>
                <a:lnTo>
                  <a:pt x="20464" y="2553"/>
                </a:lnTo>
                <a:lnTo>
                  <a:pt x="23556" y="2553"/>
                </a:lnTo>
                <a:close/>
                <a:moveTo>
                  <a:pt x="16080" y="2553"/>
                </a:moveTo>
                <a:lnTo>
                  <a:pt x="20315" y="2553"/>
                </a:lnTo>
                <a:lnTo>
                  <a:pt x="21759" y="6085"/>
                </a:lnTo>
                <a:lnTo>
                  <a:pt x="18101" y="7575"/>
                </a:lnTo>
                <a:lnTo>
                  <a:pt x="14632" y="6109"/>
                </a:lnTo>
                <a:lnTo>
                  <a:pt x="16080" y="2553"/>
                </a:lnTo>
                <a:close/>
                <a:moveTo>
                  <a:pt x="15934" y="2553"/>
                </a:moveTo>
                <a:lnTo>
                  <a:pt x="14507" y="6057"/>
                </a:lnTo>
                <a:lnTo>
                  <a:pt x="14468" y="6039"/>
                </a:lnTo>
                <a:lnTo>
                  <a:pt x="13006" y="2553"/>
                </a:lnTo>
                <a:lnTo>
                  <a:pt x="15934" y="2553"/>
                </a:lnTo>
                <a:close/>
                <a:moveTo>
                  <a:pt x="11411" y="2553"/>
                </a:moveTo>
                <a:lnTo>
                  <a:pt x="12850" y="2553"/>
                </a:lnTo>
                <a:lnTo>
                  <a:pt x="14282" y="5961"/>
                </a:lnTo>
                <a:lnTo>
                  <a:pt x="11411" y="4747"/>
                </a:lnTo>
                <a:lnTo>
                  <a:pt x="11411" y="2553"/>
                </a:lnTo>
                <a:close/>
                <a:moveTo>
                  <a:pt x="11411" y="4865"/>
                </a:moveTo>
                <a:lnTo>
                  <a:pt x="14342" y="6107"/>
                </a:lnTo>
                <a:lnTo>
                  <a:pt x="14416" y="6280"/>
                </a:lnTo>
                <a:lnTo>
                  <a:pt x="13603" y="8273"/>
                </a:lnTo>
                <a:lnTo>
                  <a:pt x="11411" y="8273"/>
                </a:lnTo>
                <a:lnTo>
                  <a:pt x="11411" y="4865"/>
                </a:lnTo>
                <a:close/>
                <a:moveTo>
                  <a:pt x="11411" y="8426"/>
                </a:moveTo>
                <a:lnTo>
                  <a:pt x="13540" y="8426"/>
                </a:lnTo>
                <a:lnTo>
                  <a:pt x="13048" y="9633"/>
                </a:lnTo>
                <a:lnTo>
                  <a:pt x="11411" y="10300"/>
                </a:lnTo>
                <a:lnTo>
                  <a:pt x="11411" y="8426"/>
                </a:lnTo>
                <a:close/>
                <a:moveTo>
                  <a:pt x="11411" y="10414"/>
                </a:moveTo>
                <a:lnTo>
                  <a:pt x="12993" y="9770"/>
                </a:lnTo>
                <a:lnTo>
                  <a:pt x="11870" y="12525"/>
                </a:lnTo>
                <a:lnTo>
                  <a:pt x="11411" y="12332"/>
                </a:lnTo>
                <a:lnTo>
                  <a:pt x="11411" y="10414"/>
                </a:lnTo>
                <a:close/>
                <a:moveTo>
                  <a:pt x="11411" y="12453"/>
                </a:moveTo>
                <a:lnTo>
                  <a:pt x="11828" y="12628"/>
                </a:lnTo>
                <a:lnTo>
                  <a:pt x="11411" y="13651"/>
                </a:lnTo>
                <a:lnTo>
                  <a:pt x="11411" y="12453"/>
                </a:lnTo>
                <a:close/>
                <a:moveTo>
                  <a:pt x="11411" y="14023"/>
                </a:moveTo>
                <a:lnTo>
                  <a:pt x="11957" y="12682"/>
                </a:lnTo>
                <a:lnTo>
                  <a:pt x="18058" y="15249"/>
                </a:lnTo>
                <a:lnTo>
                  <a:pt x="12074" y="17745"/>
                </a:lnTo>
                <a:lnTo>
                  <a:pt x="11411" y="16123"/>
                </a:lnTo>
                <a:lnTo>
                  <a:pt x="11411" y="14023"/>
                </a:lnTo>
                <a:close/>
                <a:moveTo>
                  <a:pt x="11411" y="16478"/>
                </a:moveTo>
                <a:lnTo>
                  <a:pt x="11949" y="17797"/>
                </a:lnTo>
                <a:lnTo>
                  <a:pt x="11411" y="18022"/>
                </a:lnTo>
                <a:lnTo>
                  <a:pt x="11411" y="16478"/>
                </a:lnTo>
                <a:close/>
                <a:moveTo>
                  <a:pt x="11411" y="18142"/>
                </a:moveTo>
                <a:lnTo>
                  <a:pt x="11991" y="17900"/>
                </a:lnTo>
                <a:lnTo>
                  <a:pt x="12926" y="20188"/>
                </a:lnTo>
                <a:lnTo>
                  <a:pt x="11411" y="19554"/>
                </a:lnTo>
                <a:lnTo>
                  <a:pt x="11411" y="18142"/>
                </a:lnTo>
                <a:close/>
                <a:moveTo>
                  <a:pt x="11411" y="19686"/>
                </a:moveTo>
                <a:lnTo>
                  <a:pt x="12991" y="20349"/>
                </a:lnTo>
                <a:lnTo>
                  <a:pt x="13735" y="22173"/>
                </a:lnTo>
                <a:lnTo>
                  <a:pt x="11411" y="22173"/>
                </a:lnTo>
                <a:lnTo>
                  <a:pt x="11411" y="19686"/>
                </a:lnTo>
                <a:close/>
                <a:moveTo>
                  <a:pt x="11411" y="22281"/>
                </a:moveTo>
                <a:lnTo>
                  <a:pt x="13780" y="22281"/>
                </a:lnTo>
                <a:lnTo>
                  <a:pt x="14495" y="24035"/>
                </a:lnTo>
                <a:lnTo>
                  <a:pt x="11411" y="25303"/>
                </a:lnTo>
                <a:lnTo>
                  <a:pt x="11411" y="22281"/>
                </a:lnTo>
                <a:close/>
                <a:moveTo>
                  <a:pt x="13003" y="27642"/>
                </a:moveTo>
                <a:lnTo>
                  <a:pt x="11411" y="27642"/>
                </a:lnTo>
                <a:lnTo>
                  <a:pt x="11411" y="25444"/>
                </a:lnTo>
                <a:lnTo>
                  <a:pt x="14452" y="24199"/>
                </a:lnTo>
                <a:lnTo>
                  <a:pt x="13003" y="27642"/>
                </a:lnTo>
                <a:close/>
                <a:moveTo>
                  <a:pt x="13173" y="27642"/>
                </a:moveTo>
                <a:lnTo>
                  <a:pt x="14588" y="24261"/>
                </a:lnTo>
                <a:lnTo>
                  <a:pt x="15968" y="27642"/>
                </a:lnTo>
                <a:lnTo>
                  <a:pt x="13173" y="27642"/>
                </a:lnTo>
                <a:close/>
                <a:moveTo>
                  <a:pt x="20360" y="27642"/>
                </a:moveTo>
                <a:lnTo>
                  <a:pt x="16117" y="27642"/>
                </a:lnTo>
                <a:lnTo>
                  <a:pt x="14673" y="24107"/>
                </a:lnTo>
                <a:lnTo>
                  <a:pt x="18357" y="22598"/>
                </a:lnTo>
                <a:lnTo>
                  <a:pt x="21827" y="24052"/>
                </a:lnTo>
                <a:lnTo>
                  <a:pt x="20360" y="27642"/>
                </a:lnTo>
                <a:close/>
                <a:moveTo>
                  <a:pt x="20505" y="27642"/>
                </a:moveTo>
                <a:lnTo>
                  <a:pt x="21928" y="24165"/>
                </a:lnTo>
                <a:lnTo>
                  <a:pt x="23388" y="27642"/>
                </a:lnTo>
                <a:lnTo>
                  <a:pt x="20505" y="27642"/>
                </a:lnTo>
                <a:close/>
              </a:path>
            </a:pathLst>
          </a:custGeom>
          <a:gradFill>
            <a:gsLst>
              <a:gs pos="0">
                <a:schemeClr val="bg1"/>
              </a:gs>
              <a:gs pos="100000">
                <a:schemeClr val="bg1">
                  <a:lumMod val="95000"/>
                </a:schemeClr>
              </a:gs>
            </a:gsLst>
            <a:lin ang="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AB2A10C-6FAC-C523-6B68-107BDABC6E09}"/>
              </a:ext>
            </a:extLst>
          </p:cNvPr>
          <p:cNvSpPr>
            <a:spLocks noGrp="1"/>
          </p:cNvSpPr>
          <p:nvPr>
            <p:ph type="title"/>
          </p:nvPr>
        </p:nvSpPr>
        <p:spPr>
          <a:xfrm>
            <a:off x="914400" y="1335024"/>
            <a:ext cx="3413126" cy="1463040"/>
          </a:xfrm>
        </p:spPr>
        <p:txBody>
          <a:bodyPr/>
          <a:lstStyle/>
          <a:p>
            <a:r>
              <a:rPr lang="en-GB" sz="4000" b="1" dirty="0"/>
              <a:t>Asynchronous communication between modules</a:t>
            </a:r>
          </a:p>
        </p:txBody>
      </p:sp>
      <p:sp>
        <p:nvSpPr>
          <p:cNvPr id="3" name="Text Placeholder 2">
            <a:extLst>
              <a:ext uri="{FF2B5EF4-FFF2-40B4-BE49-F238E27FC236}">
                <a16:creationId xmlns:a16="http://schemas.microsoft.com/office/drawing/2014/main" id="{8244F98A-7D64-7D52-C0B7-C7BACF866618}"/>
              </a:ext>
            </a:extLst>
          </p:cNvPr>
          <p:cNvSpPr>
            <a:spLocks noGrp="1"/>
          </p:cNvSpPr>
          <p:nvPr>
            <p:ph type="body" sz="quarter" idx="16"/>
          </p:nvPr>
        </p:nvSpPr>
        <p:spPr>
          <a:xfrm>
            <a:off x="914400" y="3663112"/>
            <a:ext cx="3136740" cy="1169988"/>
          </a:xfrm>
        </p:spPr>
        <p:txBody>
          <a:bodyPr/>
          <a:lstStyle/>
          <a:p>
            <a:r>
              <a:rPr lang="en-GB" dirty="0"/>
              <a:t>Use events to decouple modules, improve scalability, and simulate microservice-style behaviour — all within a single deployable unit.</a:t>
            </a:r>
          </a:p>
        </p:txBody>
      </p:sp>
      <p:sp>
        <p:nvSpPr>
          <p:cNvPr id="27" name="Text Placeholder 2">
            <a:extLst>
              <a:ext uri="{FF2B5EF4-FFF2-40B4-BE49-F238E27FC236}">
                <a16:creationId xmlns:a16="http://schemas.microsoft.com/office/drawing/2014/main" id="{CA5FF03E-8F41-C04A-E4EC-0B13BE80D2CB}"/>
              </a:ext>
            </a:extLst>
          </p:cNvPr>
          <p:cNvSpPr txBox="1">
            <a:spLocks/>
          </p:cNvSpPr>
          <p:nvPr/>
        </p:nvSpPr>
        <p:spPr>
          <a:xfrm>
            <a:off x="4724400" y="1952055"/>
            <a:ext cx="1920240" cy="475488"/>
          </a:xfrm>
          <a:prstGeom prst="rect">
            <a:avLst/>
          </a:prstGeom>
        </p:spPr>
        <p:txBody>
          <a:bodyPr vert="horz" lIns="0" tIns="0" rIns="0" bIns="0" rtlCol="0">
            <a:noAutofit/>
          </a:bodyPr>
          <a:lstStyle>
            <a:defPPr>
              <a:defRPr lang="en-US"/>
            </a:defPPr>
            <a:lvl1pPr indent="0">
              <a:lnSpc>
                <a:spcPct val="100000"/>
              </a:lnSpc>
              <a:spcBef>
                <a:spcPts val="1000"/>
              </a:spcBef>
              <a:buClr>
                <a:schemeClr val="accent5"/>
              </a:buClr>
              <a:buSzPct val="75000"/>
              <a:buFont typeface="Arial" panose="020B0604020202020204" pitchFamily="34" charset="0"/>
              <a:buNone/>
              <a:defRPr sz="1000" spc="-30">
                <a:ea typeface="Open Sans" charset="0"/>
                <a:cs typeface="Open Sans" charset="0"/>
              </a:defRPr>
            </a:lvl1pPr>
            <a:lvl2pPr marL="685800" indent="-228600">
              <a:lnSpc>
                <a:spcPct val="100000"/>
              </a:lnSpc>
              <a:spcBef>
                <a:spcPts val="500"/>
              </a:spcBef>
              <a:buClr>
                <a:schemeClr val="accent5"/>
              </a:buClr>
              <a:buSzPct val="75000"/>
              <a:buFont typeface="Arial" panose="020B0604020202020204" pitchFamily="34" charset="0"/>
              <a:buChar char="•"/>
              <a:defRPr spc="-30">
                <a:ea typeface="Open Sans" charset="0"/>
                <a:cs typeface="Open Sans" charset="0"/>
              </a:defRPr>
            </a:lvl2pPr>
            <a:lvl3pPr marL="1143000" indent="-228600">
              <a:lnSpc>
                <a:spcPct val="100000"/>
              </a:lnSpc>
              <a:spcBef>
                <a:spcPts val="500"/>
              </a:spcBef>
              <a:buClr>
                <a:schemeClr val="accent5"/>
              </a:buClr>
              <a:buSzPct val="75000"/>
              <a:buFont typeface="Arial" panose="020B0604020202020204" pitchFamily="34" charset="0"/>
              <a:buChar char="•"/>
              <a:defRPr sz="1600" spc="-30">
                <a:ea typeface="Open Sans" charset="0"/>
                <a:cs typeface="Open Sans" charset="0"/>
              </a:defRPr>
            </a:lvl3pPr>
            <a:lvl4pPr marL="1600200" indent="-228600">
              <a:lnSpc>
                <a:spcPct val="100000"/>
              </a:lnSpc>
              <a:spcBef>
                <a:spcPts val="500"/>
              </a:spcBef>
              <a:buClr>
                <a:schemeClr val="accent5"/>
              </a:buClr>
              <a:buSzPct val="75000"/>
              <a:buFont typeface="Arial" panose="020B0604020202020204" pitchFamily="34" charset="0"/>
              <a:buChar char="•"/>
              <a:defRPr sz="1400" spc="-30">
                <a:ea typeface="Open Sans" charset="0"/>
                <a:cs typeface="Open Sans" charset="0"/>
              </a:defRPr>
            </a:lvl4pPr>
            <a:lvl5pPr marL="2057400" indent="-228600">
              <a:lnSpc>
                <a:spcPct val="100000"/>
              </a:lnSpc>
              <a:spcBef>
                <a:spcPts val="500"/>
              </a:spcBef>
              <a:buClr>
                <a:schemeClr val="accent5"/>
              </a:buClr>
              <a:buSzPct val="75000"/>
              <a:buFont typeface="Arial" panose="020B0604020202020204" pitchFamily="34" charset="0"/>
              <a:buChar char="•"/>
              <a:defRPr sz="1400" spc="-30">
                <a:ea typeface="Open Sans" charset="0"/>
                <a:cs typeface="Open Sans"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GB" dirty="0"/>
              <a:t>Asynchronous events eliminate the need for direct method calls, allowing modules to remain unaware of each other’s internal details while still collaborating effectively through shared domain events.</a:t>
            </a:r>
            <a:endParaRPr lang="en-US" dirty="0"/>
          </a:p>
        </p:txBody>
      </p:sp>
      <p:sp>
        <p:nvSpPr>
          <p:cNvPr id="29" name="Rectangle 28">
            <a:extLst>
              <a:ext uri="{FF2B5EF4-FFF2-40B4-BE49-F238E27FC236}">
                <a16:creationId xmlns:a16="http://schemas.microsoft.com/office/drawing/2014/main" id="{FF67D1BD-4170-DF0C-4230-CD3DF49C586A}"/>
              </a:ext>
            </a:extLst>
          </p:cNvPr>
          <p:cNvSpPr/>
          <p:nvPr/>
        </p:nvSpPr>
        <p:spPr>
          <a:xfrm>
            <a:off x="4724399" y="1298308"/>
            <a:ext cx="1776413" cy="215410"/>
          </a:xfrm>
          <a:prstGeom prst="rect">
            <a:avLst/>
          </a:prstGeom>
        </p:spPr>
        <p:txBody>
          <a:bodyPr wrap="square" lIns="0" tIns="0" rIns="0" bIns="0" anchor="t" anchorCtr="0">
            <a:noAutofit/>
          </a:bodyPr>
          <a:lstStyle/>
          <a:p>
            <a:r>
              <a:rPr lang="en-GB" sz="1400" b="1" dirty="0"/>
              <a:t>Decouples modules</a:t>
            </a:r>
            <a:endParaRPr lang="en-US" sz="1400" b="1" dirty="0"/>
          </a:p>
        </p:txBody>
      </p:sp>
      <p:sp>
        <p:nvSpPr>
          <p:cNvPr id="30" name="Rectangle 29">
            <a:extLst>
              <a:ext uri="{FF2B5EF4-FFF2-40B4-BE49-F238E27FC236}">
                <a16:creationId xmlns:a16="http://schemas.microsoft.com/office/drawing/2014/main" id="{CB443729-E57A-92C3-117E-D7F17AD4DB57}"/>
              </a:ext>
            </a:extLst>
          </p:cNvPr>
          <p:cNvSpPr/>
          <p:nvPr/>
        </p:nvSpPr>
        <p:spPr>
          <a:xfrm>
            <a:off x="7041513" y="1298308"/>
            <a:ext cx="1853052" cy="430887"/>
          </a:xfrm>
          <a:prstGeom prst="rect">
            <a:avLst/>
          </a:prstGeom>
        </p:spPr>
        <p:txBody>
          <a:bodyPr wrap="square" lIns="0" tIns="0" rIns="0" bIns="0" anchor="t" anchorCtr="0">
            <a:noAutofit/>
          </a:bodyPr>
          <a:lstStyle/>
          <a:p>
            <a:r>
              <a:rPr lang="en-GB" sz="1400" b="1" dirty="0"/>
              <a:t>Improves modular scalability</a:t>
            </a:r>
            <a:endParaRPr lang="en-US" sz="1400" b="1" dirty="0"/>
          </a:p>
        </p:txBody>
      </p:sp>
      <p:sp>
        <p:nvSpPr>
          <p:cNvPr id="31" name="Rectangle 30">
            <a:extLst>
              <a:ext uri="{FF2B5EF4-FFF2-40B4-BE49-F238E27FC236}">
                <a16:creationId xmlns:a16="http://schemas.microsoft.com/office/drawing/2014/main" id="{DDF4D586-59E8-5932-FDA5-4083773CB8F5}"/>
              </a:ext>
            </a:extLst>
          </p:cNvPr>
          <p:cNvSpPr/>
          <p:nvPr/>
        </p:nvSpPr>
        <p:spPr>
          <a:xfrm>
            <a:off x="9358628" y="1298308"/>
            <a:ext cx="1918972" cy="430887"/>
          </a:xfrm>
          <a:prstGeom prst="rect">
            <a:avLst/>
          </a:prstGeom>
        </p:spPr>
        <p:txBody>
          <a:bodyPr wrap="square" lIns="0" tIns="0" rIns="0" bIns="0" anchor="t" anchorCtr="0">
            <a:noAutofit/>
          </a:bodyPr>
          <a:lstStyle/>
          <a:p>
            <a:r>
              <a:rPr lang="en-GB" sz="1400" b="1" dirty="0"/>
              <a:t>Enables observability &amp; auditing</a:t>
            </a:r>
            <a:endParaRPr lang="en-US" sz="1400" b="1" dirty="0"/>
          </a:p>
        </p:txBody>
      </p:sp>
      <p:cxnSp>
        <p:nvCxnSpPr>
          <p:cNvPr id="32" name="Straight Connector 31">
            <a:extLst>
              <a:ext uri="{FF2B5EF4-FFF2-40B4-BE49-F238E27FC236}">
                <a16:creationId xmlns:a16="http://schemas.microsoft.com/office/drawing/2014/main" id="{28B33A04-ED10-A69F-0294-CD2DDDD0D83A}"/>
              </a:ext>
            </a:extLst>
          </p:cNvPr>
          <p:cNvCxnSpPr/>
          <p:nvPr/>
        </p:nvCxnSpPr>
        <p:spPr>
          <a:xfrm>
            <a:off x="4724400" y="1099820"/>
            <a:ext cx="1920240"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5E56B12-B0FE-2041-117E-ABFB1E184138}"/>
              </a:ext>
            </a:extLst>
          </p:cNvPr>
          <p:cNvCxnSpPr>
            <a:cxnSpLocks/>
          </p:cNvCxnSpPr>
          <p:nvPr/>
        </p:nvCxnSpPr>
        <p:spPr>
          <a:xfrm>
            <a:off x="7041514" y="1099820"/>
            <a:ext cx="1920240"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897EFBB-DF6F-E7B1-C7CF-635F4330A9FC}"/>
              </a:ext>
            </a:extLst>
          </p:cNvPr>
          <p:cNvCxnSpPr>
            <a:cxnSpLocks/>
          </p:cNvCxnSpPr>
          <p:nvPr/>
        </p:nvCxnSpPr>
        <p:spPr>
          <a:xfrm>
            <a:off x="9358628" y="1099820"/>
            <a:ext cx="1920240"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5" name="Text Placeholder 2">
            <a:extLst>
              <a:ext uri="{FF2B5EF4-FFF2-40B4-BE49-F238E27FC236}">
                <a16:creationId xmlns:a16="http://schemas.microsoft.com/office/drawing/2014/main" id="{7752C4C5-7DBA-BDC8-CEEA-64FA17492717}"/>
              </a:ext>
            </a:extLst>
          </p:cNvPr>
          <p:cNvSpPr txBox="1">
            <a:spLocks/>
          </p:cNvSpPr>
          <p:nvPr/>
        </p:nvSpPr>
        <p:spPr>
          <a:xfrm>
            <a:off x="7041514" y="1952055"/>
            <a:ext cx="1853052" cy="475488"/>
          </a:xfrm>
          <a:prstGeom prst="rect">
            <a:avLst/>
          </a:prstGeom>
        </p:spPr>
        <p:txBody>
          <a:bodyPr vert="horz" lIns="0" tIns="0" rIns="0" bIns="0" rtlCol="0">
            <a:noAutofit/>
          </a:bodyPr>
          <a:lstStyle>
            <a:defPPr>
              <a:defRPr lang="en-US"/>
            </a:defPPr>
            <a:lvl1pPr indent="0">
              <a:lnSpc>
                <a:spcPct val="100000"/>
              </a:lnSpc>
              <a:spcBef>
                <a:spcPts val="1000"/>
              </a:spcBef>
              <a:buClr>
                <a:schemeClr val="accent5"/>
              </a:buClr>
              <a:buSzPct val="75000"/>
              <a:buFont typeface="Arial" panose="020B0604020202020204" pitchFamily="34" charset="0"/>
              <a:buNone/>
              <a:defRPr sz="1000" spc="-30">
                <a:ea typeface="Open Sans" charset="0"/>
                <a:cs typeface="Open Sans" charset="0"/>
              </a:defRPr>
            </a:lvl1pPr>
            <a:lvl2pPr marL="685800" indent="-228600">
              <a:lnSpc>
                <a:spcPct val="100000"/>
              </a:lnSpc>
              <a:spcBef>
                <a:spcPts val="500"/>
              </a:spcBef>
              <a:buClr>
                <a:schemeClr val="accent5"/>
              </a:buClr>
              <a:buSzPct val="75000"/>
              <a:buFont typeface="Arial" panose="020B0604020202020204" pitchFamily="34" charset="0"/>
              <a:buChar char="•"/>
              <a:defRPr spc="-30">
                <a:ea typeface="Open Sans" charset="0"/>
                <a:cs typeface="Open Sans" charset="0"/>
              </a:defRPr>
            </a:lvl2pPr>
            <a:lvl3pPr marL="1143000" indent="-228600">
              <a:lnSpc>
                <a:spcPct val="100000"/>
              </a:lnSpc>
              <a:spcBef>
                <a:spcPts val="500"/>
              </a:spcBef>
              <a:buClr>
                <a:schemeClr val="accent5"/>
              </a:buClr>
              <a:buSzPct val="75000"/>
              <a:buFont typeface="Arial" panose="020B0604020202020204" pitchFamily="34" charset="0"/>
              <a:buChar char="•"/>
              <a:defRPr sz="1600" spc="-30">
                <a:ea typeface="Open Sans" charset="0"/>
                <a:cs typeface="Open Sans" charset="0"/>
              </a:defRPr>
            </a:lvl3pPr>
            <a:lvl4pPr marL="1600200" indent="-228600">
              <a:lnSpc>
                <a:spcPct val="100000"/>
              </a:lnSpc>
              <a:spcBef>
                <a:spcPts val="500"/>
              </a:spcBef>
              <a:buClr>
                <a:schemeClr val="accent5"/>
              </a:buClr>
              <a:buSzPct val="75000"/>
              <a:buFont typeface="Arial" panose="020B0604020202020204" pitchFamily="34" charset="0"/>
              <a:buChar char="•"/>
              <a:defRPr sz="1400" spc="-30">
                <a:ea typeface="Open Sans" charset="0"/>
                <a:cs typeface="Open Sans" charset="0"/>
              </a:defRPr>
            </a:lvl4pPr>
            <a:lvl5pPr marL="2057400" indent="-228600">
              <a:lnSpc>
                <a:spcPct val="100000"/>
              </a:lnSpc>
              <a:spcBef>
                <a:spcPts val="500"/>
              </a:spcBef>
              <a:buClr>
                <a:schemeClr val="accent5"/>
              </a:buClr>
              <a:buSzPct val="75000"/>
              <a:buFont typeface="Arial" panose="020B0604020202020204" pitchFamily="34" charset="0"/>
              <a:buChar char="•"/>
              <a:defRPr sz="1400" spc="-30">
                <a:ea typeface="Open Sans" charset="0"/>
                <a:cs typeface="Open Sans"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GB" dirty="0"/>
              <a:t>Time-consuming logic like validation or notifications can run in parallel, freeing up the caller and improving perceived performance without adding distributed system complexity.</a:t>
            </a:r>
            <a:endParaRPr lang="en-US" dirty="0"/>
          </a:p>
        </p:txBody>
      </p:sp>
      <p:sp>
        <p:nvSpPr>
          <p:cNvPr id="36" name="Text Placeholder 2">
            <a:extLst>
              <a:ext uri="{FF2B5EF4-FFF2-40B4-BE49-F238E27FC236}">
                <a16:creationId xmlns:a16="http://schemas.microsoft.com/office/drawing/2014/main" id="{E8D0AC55-B19F-2DF4-9F75-19A942BF2E99}"/>
              </a:ext>
            </a:extLst>
          </p:cNvPr>
          <p:cNvSpPr txBox="1">
            <a:spLocks/>
          </p:cNvSpPr>
          <p:nvPr/>
        </p:nvSpPr>
        <p:spPr>
          <a:xfrm>
            <a:off x="9358628" y="1952055"/>
            <a:ext cx="1995172" cy="475488"/>
          </a:xfrm>
          <a:prstGeom prst="rect">
            <a:avLst/>
          </a:prstGeom>
        </p:spPr>
        <p:txBody>
          <a:bodyPr vert="horz" lIns="0" tIns="0" rIns="0" bIns="0" rtlCol="0">
            <a:noAutofit/>
          </a:bodyPr>
          <a:lstStyle>
            <a:defPPr>
              <a:defRPr lang="en-US"/>
            </a:defPPr>
            <a:lvl1pPr indent="0">
              <a:lnSpc>
                <a:spcPct val="100000"/>
              </a:lnSpc>
              <a:spcBef>
                <a:spcPts val="1000"/>
              </a:spcBef>
              <a:buClr>
                <a:schemeClr val="accent5"/>
              </a:buClr>
              <a:buSzPct val="75000"/>
              <a:buFont typeface="Arial" panose="020B0604020202020204" pitchFamily="34" charset="0"/>
              <a:buNone/>
              <a:defRPr sz="1000" spc="-30">
                <a:ea typeface="Open Sans" charset="0"/>
                <a:cs typeface="Open Sans" charset="0"/>
              </a:defRPr>
            </a:lvl1pPr>
            <a:lvl2pPr marL="685800" indent="-228600">
              <a:lnSpc>
                <a:spcPct val="100000"/>
              </a:lnSpc>
              <a:spcBef>
                <a:spcPts val="500"/>
              </a:spcBef>
              <a:buClr>
                <a:schemeClr val="accent5"/>
              </a:buClr>
              <a:buSzPct val="75000"/>
              <a:buFont typeface="Arial" panose="020B0604020202020204" pitchFamily="34" charset="0"/>
              <a:buChar char="•"/>
              <a:defRPr spc="-30">
                <a:ea typeface="Open Sans" charset="0"/>
                <a:cs typeface="Open Sans" charset="0"/>
              </a:defRPr>
            </a:lvl2pPr>
            <a:lvl3pPr marL="1143000" indent="-228600">
              <a:lnSpc>
                <a:spcPct val="100000"/>
              </a:lnSpc>
              <a:spcBef>
                <a:spcPts val="500"/>
              </a:spcBef>
              <a:buClr>
                <a:schemeClr val="accent5"/>
              </a:buClr>
              <a:buSzPct val="75000"/>
              <a:buFont typeface="Arial" panose="020B0604020202020204" pitchFamily="34" charset="0"/>
              <a:buChar char="•"/>
              <a:defRPr sz="1600" spc="-30">
                <a:ea typeface="Open Sans" charset="0"/>
                <a:cs typeface="Open Sans" charset="0"/>
              </a:defRPr>
            </a:lvl3pPr>
            <a:lvl4pPr marL="1600200" indent="-228600">
              <a:lnSpc>
                <a:spcPct val="100000"/>
              </a:lnSpc>
              <a:spcBef>
                <a:spcPts val="500"/>
              </a:spcBef>
              <a:buClr>
                <a:schemeClr val="accent5"/>
              </a:buClr>
              <a:buSzPct val="75000"/>
              <a:buFont typeface="Arial" panose="020B0604020202020204" pitchFamily="34" charset="0"/>
              <a:buChar char="•"/>
              <a:defRPr sz="1400" spc="-30">
                <a:ea typeface="Open Sans" charset="0"/>
                <a:cs typeface="Open Sans" charset="0"/>
              </a:defRPr>
            </a:lvl4pPr>
            <a:lvl5pPr marL="2057400" indent="-228600">
              <a:lnSpc>
                <a:spcPct val="100000"/>
              </a:lnSpc>
              <a:spcBef>
                <a:spcPts val="500"/>
              </a:spcBef>
              <a:buClr>
                <a:schemeClr val="accent5"/>
              </a:buClr>
              <a:buSzPct val="75000"/>
              <a:buFont typeface="Arial" panose="020B0604020202020204" pitchFamily="34" charset="0"/>
              <a:buChar char="•"/>
              <a:defRPr sz="1400" spc="-30">
                <a:ea typeface="Open Sans" charset="0"/>
                <a:cs typeface="Open Sans"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GB" dirty="0"/>
              <a:t>Event-driven flows naturally support logging and tracing of what happened, when, and where — enabling better debugging, auditing, and even replay of workflows when needed.</a:t>
            </a:r>
            <a:endParaRPr lang="en-US" dirty="0"/>
          </a:p>
        </p:txBody>
      </p:sp>
      <p:sp>
        <p:nvSpPr>
          <p:cNvPr id="37" name="Text Placeholder 2">
            <a:extLst>
              <a:ext uri="{FF2B5EF4-FFF2-40B4-BE49-F238E27FC236}">
                <a16:creationId xmlns:a16="http://schemas.microsoft.com/office/drawing/2014/main" id="{127E5223-E971-5CF7-FDE7-BE40EB45F8D0}"/>
              </a:ext>
            </a:extLst>
          </p:cNvPr>
          <p:cNvSpPr txBox="1">
            <a:spLocks/>
          </p:cNvSpPr>
          <p:nvPr/>
        </p:nvSpPr>
        <p:spPr>
          <a:xfrm>
            <a:off x="4718421" y="4552852"/>
            <a:ext cx="1920240" cy="475488"/>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lang="en-US" sz="1200" kern="1200" spc="-30">
                <a:solidFill>
                  <a:schemeClr val="tx1"/>
                </a:solidFill>
                <a:latin typeface="+mn-lt"/>
                <a:ea typeface="Open Sans" charset="0"/>
                <a:cs typeface="Open Sans"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000" dirty="0"/>
              <a:t>By designing modules around asynchronous communication now, you make it easier to break them into true services later, with minimal refactoring or behavioural changes.</a:t>
            </a:r>
            <a:endParaRPr lang="en-US" sz="1000" dirty="0"/>
          </a:p>
        </p:txBody>
      </p:sp>
      <p:sp>
        <p:nvSpPr>
          <p:cNvPr id="38" name="Rectangle 37">
            <a:extLst>
              <a:ext uri="{FF2B5EF4-FFF2-40B4-BE49-F238E27FC236}">
                <a16:creationId xmlns:a16="http://schemas.microsoft.com/office/drawing/2014/main" id="{4B8EDA13-DE5C-3398-D9DC-39B678A199CB}"/>
              </a:ext>
            </a:extLst>
          </p:cNvPr>
          <p:cNvSpPr/>
          <p:nvPr/>
        </p:nvSpPr>
        <p:spPr>
          <a:xfrm>
            <a:off x="4718421" y="4032662"/>
            <a:ext cx="1506006" cy="215444"/>
          </a:xfrm>
          <a:prstGeom prst="rect">
            <a:avLst/>
          </a:prstGeom>
        </p:spPr>
        <p:txBody>
          <a:bodyPr wrap="square" lIns="0" tIns="0" rIns="0" bIns="0" anchor="t" anchorCtr="0">
            <a:noAutofit/>
          </a:bodyPr>
          <a:lstStyle/>
          <a:p>
            <a:r>
              <a:rPr lang="en-GB" sz="1400" b="1" dirty="0"/>
              <a:t>Prepares for microservices</a:t>
            </a:r>
            <a:endParaRPr lang="en-US" sz="1400" b="1" dirty="0"/>
          </a:p>
        </p:txBody>
      </p:sp>
      <p:cxnSp>
        <p:nvCxnSpPr>
          <p:cNvPr id="41" name="Straight Connector 40">
            <a:extLst>
              <a:ext uri="{FF2B5EF4-FFF2-40B4-BE49-F238E27FC236}">
                <a16:creationId xmlns:a16="http://schemas.microsoft.com/office/drawing/2014/main" id="{C23B8648-06FC-9C24-68FE-5966C7B8C64E}"/>
              </a:ext>
            </a:extLst>
          </p:cNvPr>
          <p:cNvCxnSpPr/>
          <p:nvPr/>
        </p:nvCxnSpPr>
        <p:spPr>
          <a:xfrm>
            <a:off x="4718421" y="3834174"/>
            <a:ext cx="1920240"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9F2BF6DF-19B7-A918-FC1C-80006C80B5C9}"/>
              </a:ext>
            </a:extLst>
          </p:cNvPr>
          <p:cNvSpPr txBox="1">
            <a:spLocks/>
          </p:cNvSpPr>
          <p:nvPr/>
        </p:nvSpPr>
        <p:spPr>
          <a:xfrm>
            <a:off x="7041514" y="4552852"/>
            <a:ext cx="1920240" cy="475488"/>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lang="en-US" sz="1200" kern="1200" spc="-30">
                <a:solidFill>
                  <a:schemeClr val="tx1"/>
                </a:solidFill>
                <a:latin typeface="+mn-lt"/>
                <a:ea typeface="Open Sans" charset="0"/>
                <a:cs typeface="Open Sans"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000" dirty="0"/>
              <a:t>Frameworks like Spring make this simple with @Async, domain event publishers, or even lightweight Kafka integration — all usable inside a single application context.</a:t>
            </a:r>
            <a:endParaRPr lang="en-US" sz="1000" dirty="0"/>
          </a:p>
        </p:txBody>
      </p:sp>
      <p:sp>
        <p:nvSpPr>
          <p:cNvPr id="5" name="Rectangle 4">
            <a:extLst>
              <a:ext uri="{FF2B5EF4-FFF2-40B4-BE49-F238E27FC236}">
                <a16:creationId xmlns:a16="http://schemas.microsoft.com/office/drawing/2014/main" id="{C51CDC9D-4665-CB67-C4FA-261CF3059219}"/>
              </a:ext>
            </a:extLst>
          </p:cNvPr>
          <p:cNvSpPr/>
          <p:nvPr/>
        </p:nvSpPr>
        <p:spPr>
          <a:xfrm>
            <a:off x="7041514" y="4032662"/>
            <a:ext cx="1506006" cy="215444"/>
          </a:xfrm>
          <a:prstGeom prst="rect">
            <a:avLst/>
          </a:prstGeom>
        </p:spPr>
        <p:txBody>
          <a:bodyPr wrap="square" lIns="0" tIns="0" rIns="0" bIns="0" anchor="t" anchorCtr="0">
            <a:noAutofit/>
          </a:bodyPr>
          <a:lstStyle/>
          <a:p>
            <a:r>
              <a:rPr lang="en-GB" sz="1400" b="1" dirty="0"/>
              <a:t>Tech examples</a:t>
            </a:r>
            <a:endParaRPr lang="en-US" sz="1400" b="1" dirty="0"/>
          </a:p>
        </p:txBody>
      </p:sp>
      <p:cxnSp>
        <p:nvCxnSpPr>
          <p:cNvPr id="6" name="Straight Connector 5">
            <a:extLst>
              <a:ext uri="{FF2B5EF4-FFF2-40B4-BE49-F238E27FC236}">
                <a16:creationId xmlns:a16="http://schemas.microsoft.com/office/drawing/2014/main" id="{F03646B4-8496-C797-574E-D3C39083B748}"/>
              </a:ext>
            </a:extLst>
          </p:cNvPr>
          <p:cNvCxnSpPr/>
          <p:nvPr/>
        </p:nvCxnSpPr>
        <p:spPr>
          <a:xfrm>
            <a:off x="7041514" y="3834174"/>
            <a:ext cx="1920240"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506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69C64E-5187-CA14-5823-CAC2E44F8FCF}"/>
            </a:ext>
          </a:extLst>
        </p:cNvPr>
        <p:cNvGrpSpPr/>
        <p:nvPr/>
      </p:nvGrpSpPr>
      <p:grpSpPr>
        <a:xfrm>
          <a:off x="0" y="0"/>
          <a:ext cx="0" cy="0"/>
          <a:chOff x="0" y="0"/>
          <a:chExt cx="0" cy="0"/>
        </a:xfrm>
      </p:grpSpPr>
      <p:sp>
        <p:nvSpPr>
          <p:cNvPr id="17" name="Freeform 5">
            <a:extLst>
              <a:ext uri="{FF2B5EF4-FFF2-40B4-BE49-F238E27FC236}">
                <a16:creationId xmlns:a16="http://schemas.microsoft.com/office/drawing/2014/main" id="{09E559FF-315D-D7A6-64C6-77222652350E}"/>
              </a:ext>
            </a:extLst>
          </p:cNvPr>
          <p:cNvSpPr>
            <a:spLocks noEditPoints="1"/>
          </p:cNvSpPr>
          <p:nvPr/>
        </p:nvSpPr>
        <p:spPr bwMode="auto">
          <a:xfrm>
            <a:off x="6500813" y="0"/>
            <a:ext cx="5691187" cy="6858000"/>
          </a:xfrm>
          <a:custGeom>
            <a:avLst/>
            <a:gdLst>
              <a:gd name="T0" fmla="*/ 21998 w 25095"/>
              <a:gd name="T1" fmla="*/ 23991 h 30240"/>
              <a:gd name="T2" fmla="*/ 25095 w 25095"/>
              <a:gd name="T3" fmla="*/ 19676 h 30240"/>
              <a:gd name="T4" fmla="*/ 25095 w 25095"/>
              <a:gd name="T5" fmla="*/ 16052 h 30240"/>
              <a:gd name="T6" fmla="*/ 24587 w 25095"/>
              <a:gd name="T7" fmla="*/ 12652 h 30240"/>
              <a:gd name="T8" fmla="*/ 23435 w 25095"/>
              <a:gd name="T9" fmla="*/ 9830 h 30240"/>
              <a:gd name="T10" fmla="*/ 25095 w 25095"/>
              <a:gd name="T11" fmla="*/ 4839 h 30240"/>
              <a:gd name="T12" fmla="*/ 24746 w 25095"/>
              <a:gd name="T13" fmla="*/ 0 h 30240"/>
              <a:gd name="T14" fmla="*/ 16124 w 25095"/>
              <a:gd name="T15" fmla="*/ 2444 h 30240"/>
              <a:gd name="T16" fmla="*/ 12804 w 25095"/>
              <a:gd name="T17" fmla="*/ 2444 h 30240"/>
              <a:gd name="T18" fmla="*/ 5933 w 25095"/>
              <a:gd name="T19" fmla="*/ 2317 h 30240"/>
              <a:gd name="T20" fmla="*/ 5818 w 25095"/>
              <a:gd name="T21" fmla="*/ 2777 h 30240"/>
              <a:gd name="T22" fmla="*/ 1438 w 25095"/>
              <a:gd name="T23" fmla="*/ 8253 h 30240"/>
              <a:gd name="T24" fmla="*/ 305 w 25095"/>
              <a:gd name="T25" fmla="*/ 14636 h 30240"/>
              <a:gd name="T26" fmla="*/ 519 w 25095"/>
              <a:gd name="T27" fmla="*/ 15121 h 30240"/>
              <a:gd name="T28" fmla="*/ 1598 w 25095"/>
              <a:gd name="T29" fmla="*/ 22460 h 30240"/>
              <a:gd name="T30" fmla="*/ 5777 w 25095"/>
              <a:gd name="T31" fmla="*/ 27415 h 30240"/>
              <a:gd name="T32" fmla="*/ 6030 w 25095"/>
              <a:gd name="T33" fmla="*/ 27751 h 30240"/>
              <a:gd name="T34" fmla="*/ 12085 w 25095"/>
              <a:gd name="T35" fmla="*/ 30240 h 30240"/>
              <a:gd name="T36" fmla="*/ 19299 w 25095"/>
              <a:gd name="T37" fmla="*/ 30240 h 30240"/>
              <a:gd name="T38" fmla="*/ 25095 w 25095"/>
              <a:gd name="T39" fmla="*/ 27751 h 30240"/>
              <a:gd name="T40" fmla="*/ 8124 w 25095"/>
              <a:gd name="T41" fmla="*/ 8426 h 30240"/>
              <a:gd name="T42" fmla="*/ 9092 w 25095"/>
              <a:gd name="T43" fmla="*/ 11359 h 30240"/>
              <a:gd name="T44" fmla="*/ 1816 w 25095"/>
              <a:gd name="T45" fmla="*/ 8632 h 30240"/>
              <a:gd name="T46" fmla="*/ 1816 w 25095"/>
              <a:gd name="T47" fmla="*/ 14323 h 30240"/>
              <a:gd name="T48" fmla="*/ 1951 w 25095"/>
              <a:gd name="T49" fmla="*/ 22173 h 30240"/>
              <a:gd name="T50" fmla="*/ 6046 w 25095"/>
              <a:gd name="T51" fmla="*/ 27642 h 30240"/>
              <a:gd name="T52" fmla="*/ 11257 w 25095"/>
              <a:gd name="T53" fmla="*/ 22281 h 30240"/>
              <a:gd name="T54" fmla="*/ 11257 w 25095"/>
              <a:gd name="T55" fmla="*/ 22173 h 30240"/>
              <a:gd name="T56" fmla="*/ 9488 w 25095"/>
              <a:gd name="T57" fmla="*/ 18748 h 30240"/>
              <a:gd name="T58" fmla="*/ 11257 w 25095"/>
              <a:gd name="T59" fmla="*/ 15746 h 30240"/>
              <a:gd name="T60" fmla="*/ 9542 w 25095"/>
              <a:gd name="T61" fmla="*/ 11548 h 30240"/>
              <a:gd name="T62" fmla="*/ 11257 w 25095"/>
              <a:gd name="T63" fmla="*/ 8426 h 30240"/>
              <a:gd name="T64" fmla="*/ 11257 w 25095"/>
              <a:gd name="T65" fmla="*/ 4800 h 30240"/>
              <a:gd name="T66" fmla="*/ 21277 w 25095"/>
              <a:gd name="T67" fmla="*/ 22281 h 30240"/>
              <a:gd name="T68" fmla="*/ 21150 w 25095"/>
              <a:gd name="T69" fmla="*/ 8273 h 30240"/>
              <a:gd name="T70" fmla="*/ 16667 w 25095"/>
              <a:gd name="T71" fmla="*/ 8273 h 30240"/>
              <a:gd name="T72" fmla="*/ 17954 w 25095"/>
              <a:gd name="T73" fmla="*/ 7635 h 30240"/>
              <a:gd name="T74" fmla="*/ 13752 w 25095"/>
              <a:gd name="T75" fmla="*/ 8273 h 30240"/>
              <a:gd name="T76" fmla="*/ 15317 w 25095"/>
              <a:gd name="T77" fmla="*/ 8426 h 30240"/>
              <a:gd name="T78" fmla="*/ 13102 w 25095"/>
              <a:gd name="T79" fmla="*/ 20263 h 30240"/>
              <a:gd name="T80" fmla="*/ 15744 w 25095"/>
              <a:gd name="T81" fmla="*/ 21503 h 30240"/>
              <a:gd name="T82" fmla="*/ 14583 w 25095"/>
              <a:gd name="T83" fmla="*/ 23886 h 30240"/>
              <a:gd name="T84" fmla="*/ 15417 w 25095"/>
              <a:gd name="T85" fmla="*/ 22281 h 30240"/>
              <a:gd name="T86" fmla="*/ 21824 w 25095"/>
              <a:gd name="T87" fmla="*/ 23919 h 30240"/>
              <a:gd name="T88" fmla="*/ 22595 w 25095"/>
              <a:gd name="T89" fmla="*/ 22173 h 30240"/>
              <a:gd name="T90" fmla="*/ 20907 w 25095"/>
              <a:gd name="T91" fmla="*/ 21398 h 30240"/>
              <a:gd name="T92" fmla="*/ 18272 w 25095"/>
              <a:gd name="T93" fmla="*/ 15463 h 30240"/>
              <a:gd name="T94" fmla="*/ 18272 w 25095"/>
              <a:gd name="T95" fmla="*/ 15115 h 30240"/>
              <a:gd name="T96" fmla="*/ 21052 w 25095"/>
              <a:gd name="T97" fmla="*/ 8823 h 30240"/>
              <a:gd name="T98" fmla="*/ 22652 w 25095"/>
              <a:gd name="T99" fmla="*/ 8273 h 30240"/>
              <a:gd name="T100" fmla="*/ 21885 w 25095"/>
              <a:gd name="T101" fmla="*/ 6034 h 30240"/>
              <a:gd name="T102" fmla="*/ 14632 w 25095"/>
              <a:gd name="T103" fmla="*/ 6109 h 30240"/>
              <a:gd name="T104" fmla="*/ 11411 w 25095"/>
              <a:gd name="T105" fmla="*/ 2553 h 30240"/>
              <a:gd name="T106" fmla="*/ 14416 w 25095"/>
              <a:gd name="T107" fmla="*/ 6280 h 30240"/>
              <a:gd name="T108" fmla="*/ 11411 w 25095"/>
              <a:gd name="T109" fmla="*/ 10300 h 30240"/>
              <a:gd name="T110" fmla="*/ 11411 w 25095"/>
              <a:gd name="T111" fmla="*/ 12453 h 30240"/>
              <a:gd name="T112" fmla="*/ 12074 w 25095"/>
              <a:gd name="T113" fmla="*/ 17745 h 30240"/>
              <a:gd name="T114" fmla="*/ 11411 w 25095"/>
              <a:gd name="T115" fmla="*/ 18142 h 30240"/>
              <a:gd name="T116" fmla="*/ 13735 w 25095"/>
              <a:gd name="T117" fmla="*/ 22173 h 30240"/>
              <a:gd name="T118" fmla="*/ 11411 w 25095"/>
              <a:gd name="T119" fmla="*/ 22281 h 30240"/>
              <a:gd name="T120" fmla="*/ 14588 w 25095"/>
              <a:gd name="T121" fmla="*/ 24261 h 30240"/>
              <a:gd name="T122" fmla="*/ 21827 w 25095"/>
              <a:gd name="T123" fmla="*/ 24052 h 30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5095" h="30240">
                <a:moveTo>
                  <a:pt x="25095" y="27751"/>
                </a:moveTo>
                <a:lnTo>
                  <a:pt x="25095" y="27642"/>
                </a:lnTo>
                <a:lnTo>
                  <a:pt x="23525" y="27642"/>
                </a:lnTo>
                <a:lnTo>
                  <a:pt x="22060" y="24151"/>
                </a:lnTo>
                <a:lnTo>
                  <a:pt x="25095" y="25422"/>
                </a:lnTo>
                <a:lnTo>
                  <a:pt x="25095" y="25290"/>
                </a:lnTo>
                <a:lnTo>
                  <a:pt x="21998" y="23991"/>
                </a:lnTo>
                <a:lnTo>
                  <a:pt x="22699" y="22281"/>
                </a:lnTo>
                <a:lnTo>
                  <a:pt x="25095" y="22281"/>
                </a:lnTo>
                <a:lnTo>
                  <a:pt x="25095" y="22173"/>
                </a:lnTo>
                <a:lnTo>
                  <a:pt x="22743" y="22173"/>
                </a:lnTo>
                <a:lnTo>
                  <a:pt x="23417" y="20524"/>
                </a:lnTo>
                <a:lnTo>
                  <a:pt x="25095" y="19836"/>
                </a:lnTo>
                <a:lnTo>
                  <a:pt x="25095" y="19676"/>
                </a:lnTo>
                <a:lnTo>
                  <a:pt x="23495" y="20333"/>
                </a:lnTo>
                <a:lnTo>
                  <a:pt x="24472" y="17947"/>
                </a:lnTo>
                <a:lnTo>
                  <a:pt x="25095" y="18209"/>
                </a:lnTo>
                <a:lnTo>
                  <a:pt x="25095" y="18081"/>
                </a:lnTo>
                <a:lnTo>
                  <a:pt x="24516" y="17838"/>
                </a:lnTo>
                <a:lnTo>
                  <a:pt x="25095" y="16423"/>
                </a:lnTo>
                <a:lnTo>
                  <a:pt x="25095" y="16052"/>
                </a:lnTo>
                <a:lnTo>
                  <a:pt x="24387" y="17784"/>
                </a:lnTo>
                <a:lnTo>
                  <a:pt x="18360" y="15252"/>
                </a:lnTo>
                <a:lnTo>
                  <a:pt x="18363" y="15245"/>
                </a:lnTo>
                <a:lnTo>
                  <a:pt x="24462" y="12703"/>
                </a:lnTo>
                <a:lnTo>
                  <a:pt x="25095" y="14253"/>
                </a:lnTo>
                <a:lnTo>
                  <a:pt x="25095" y="13897"/>
                </a:lnTo>
                <a:lnTo>
                  <a:pt x="24587" y="12652"/>
                </a:lnTo>
                <a:lnTo>
                  <a:pt x="25095" y="12440"/>
                </a:lnTo>
                <a:lnTo>
                  <a:pt x="25095" y="12312"/>
                </a:lnTo>
                <a:lnTo>
                  <a:pt x="24542" y="12543"/>
                </a:lnTo>
                <a:lnTo>
                  <a:pt x="23496" y="9980"/>
                </a:lnTo>
                <a:lnTo>
                  <a:pt x="25095" y="10658"/>
                </a:lnTo>
                <a:lnTo>
                  <a:pt x="25095" y="10531"/>
                </a:lnTo>
                <a:lnTo>
                  <a:pt x="23435" y="9830"/>
                </a:lnTo>
                <a:lnTo>
                  <a:pt x="22861" y="8426"/>
                </a:lnTo>
                <a:lnTo>
                  <a:pt x="25095" y="8426"/>
                </a:lnTo>
                <a:lnTo>
                  <a:pt x="25095" y="8273"/>
                </a:lnTo>
                <a:lnTo>
                  <a:pt x="22799" y="8273"/>
                </a:lnTo>
                <a:lnTo>
                  <a:pt x="22051" y="6438"/>
                </a:lnTo>
                <a:lnTo>
                  <a:pt x="22232" y="6007"/>
                </a:lnTo>
                <a:lnTo>
                  <a:pt x="25095" y="4839"/>
                </a:lnTo>
                <a:lnTo>
                  <a:pt x="25095" y="4726"/>
                </a:lnTo>
                <a:lnTo>
                  <a:pt x="22289" y="5869"/>
                </a:lnTo>
                <a:lnTo>
                  <a:pt x="23677" y="2553"/>
                </a:lnTo>
                <a:lnTo>
                  <a:pt x="25095" y="2553"/>
                </a:lnTo>
                <a:lnTo>
                  <a:pt x="25095" y="2444"/>
                </a:lnTo>
                <a:lnTo>
                  <a:pt x="23723" y="2444"/>
                </a:lnTo>
                <a:lnTo>
                  <a:pt x="24746" y="0"/>
                </a:lnTo>
                <a:lnTo>
                  <a:pt x="24629" y="0"/>
                </a:lnTo>
                <a:lnTo>
                  <a:pt x="23601" y="2444"/>
                </a:lnTo>
                <a:lnTo>
                  <a:pt x="20419" y="2444"/>
                </a:lnTo>
                <a:lnTo>
                  <a:pt x="19422" y="0"/>
                </a:lnTo>
                <a:lnTo>
                  <a:pt x="19273" y="0"/>
                </a:lnTo>
                <a:lnTo>
                  <a:pt x="20271" y="2444"/>
                </a:lnTo>
                <a:lnTo>
                  <a:pt x="16124" y="2444"/>
                </a:lnTo>
                <a:lnTo>
                  <a:pt x="17119" y="0"/>
                </a:lnTo>
                <a:lnTo>
                  <a:pt x="16975" y="0"/>
                </a:lnTo>
                <a:lnTo>
                  <a:pt x="15979" y="2444"/>
                </a:lnTo>
                <a:lnTo>
                  <a:pt x="12960" y="2444"/>
                </a:lnTo>
                <a:lnTo>
                  <a:pt x="11936" y="0"/>
                </a:lnTo>
                <a:lnTo>
                  <a:pt x="11778" y="0"/>
                </a:lnTo>
                <a:lnTo>
                  <a:pt x="12804" y="2444"/>
                </a:lnTo>
                <a:lnTo>
                  <a:pt x="11411" y="2444"/>
                </a:lnTo>
                <a:lnTo>
                  <a:pt x="11411" y="0"/>
                </a:lnTo>
                <a:lnTo>
                  <a:pt x="11257" y="0"/>
                </a:lnTo>
                <a:lnTo>
                  <a:pt x="11257" y="2444"/>
                </a:lnTo>
                <a:lnTo>
                  <a:pt x="6030" y="2444"/>
                </a:lnTo>
                <a:lnTo>
                  <a:pt x="6030" y="2366"/>
                </a:lnTo>
                <a:lnTo>
                  <a:pt x="5933" y="2317"/>
                </a:lnTo>
                <a:lnTo>
                  <a:pt x="5884" y="2220"/>
                </a:lnTo>
                <a:lnTo>
                  <a:pt x="5620" y="2220"/>
                </a:lnTo>
                <a:lnTo>
                  <a:pt x="5571" y="2317"/>
                </a:lnTo>
                <a:lnTo>
                  <a:pt x="5473" y="2366"/>
                </a:lnTo>
                <a:lnTo>
                  <a:pt x="5473" y="2624"/>
                </a:lnTo>
                <a:lnTo>
                  <a:pt x="5626" y="2777"/>
                </a:lnTo>
                <a:lnTo>
                  <a:pt x="5818" y="2777"/>
                </a:lnTo>
                <a:lnTo>
                  <a:pt x="8062" y="8273"/>
                </a:lnTo>
                <a:lnTo>
                  <a:pt x="1961" y="8273"/>
                </a:lnTo>
                <a:lnTo>
                  <a:pt x="1898" y="8146"/>
                </a:lnTo>
                <a:lnTo>
                  <a:pt x="1792" y="8093"/>
                </a:lnTo>
                <a:lnTo>
                  <a:pt x="1598" y="8093"/>
                </a:lnTo>
                <a:lnTo>
                  <a:pt x="1491" y="8146"/>
                </a:lnTo>
                <a:lnTo>
                  <a:pt x="1438" y="8253"/>
                </a:lnTo>
                <a:lnTo>
                  <a:pt x="1438" y="8498"/>
                </a:lnTo>
                <a:lnTo>
                  <a:pt x="1591" y="8650"/>
                </a:lnTo>
                <a:lnTo>
                  <a:pt x="1707" y="8650"/>
                </a:lnTo>
                <a:lnTo>
                  <a:pt x="1707" y="14253"/>
                </a:lnTo>
                <a:lnTo>
                  <a:pt x="509" y="14742"/>
                </a:lnTo>
                <a:lnTo>
                  <a:pt x="507" y="14737"/>
                </a:lnTo>
                <a:lnTo>
                  <a:pt x="305" y="14636"/>
                </a:lnTo>
                <a:lnTo>
                  <a:pt x="101" y="14737"/>
                </a:lnTo>
                <a:lnTo>
                  <a:pt x="0" y="14941"/>
                </a:lnTo>
                <a:lnTo>
                  <a:pt x="101" y="15144"/>
                </a:lnTo>
                <a:lnTo>
                  <a:pt x="207" y="15197"/>
                </a:lnTo>
                <a:lnTo>
                  <a:pt x="402" y="15197"/>
                </a:lnTo>
                <a:lnTo>
                  <a:pt x="507" y="15144"/>
                </a:lnTo>
                <a:lnTo>
                  <a:pt x="519" y="15121"/>
                </a:lnTo>
                <a:lnTo>
                  <a:pt x="1707" y="15620"/>
                </a:lnTo>
                <a:lnTo>
                  <a:pt x="1707" y="21906"/>
                </a:lnTo>
                <a:lnTo>
                  <a:pt x="1694" y="21900"/>
                </a:lnTo>
                <a:lnTo>
                  <a:pt x="1491" y="22001"/>
                </a:lnTo>
                <a:lnTo>
                  <a:pt x="1389" y="22204"/>
                </a:lnTo>
                <a:lnTo>
                  <a:pt x="1491" y="22408"/>
                </a:lnTo>
                <a:lnTo>
                  <a:pt x="1598" y="22460"/>
                </a:lnTo>
                <a:lnTo>
                  <a:pt x="1792" y="22460"/>
                </a:lnTo>
                <a:lnTo>
                  <a:pt x="1898" y="22408"/>
                </a:lnTo>
                <a:lnTo>
                  <a:pt x="1951" y="22302"/>
                </a:lnTo>
                <a:lnTo>
                  <a:pt x="1951" y="22281"/>
                </a:lnTo>
                <a:lnTo>
                  <a:pt x="7894" y="22281"/>
                </a:lnTo>
                <a:lnTo>
                  <a:pt x="5796" y="27425"/>
                </a:lnTo>
                <a:lnTo>
                  <a:pt x="5777" y="27415"/>
                </a:lnTo>
                <a:lnTo>
                  <a:pt x="5623" y="27467"/>
                </a:lnTo>
                <a:lnTo>
                  <a:pt x="5473" y="27616"/>
                </a:lnTo>
                <a:lnTo>
                  <a:pt x="5473" y="27822"/>
                </a:lnTo>
                <a:lnTo>
                  <a:pt x="5626" y="27976"/>
                </a:lnTo>
                <a:lnTo>
                  <a:pt x="5878" y="27976"/>
                </a:lnTo>
                <a:lnTo>
                  <a:pt x="6030" y="27822"/>
                </a:lnTo>
                <a:lnTo>
                  <a:pt x="6030" y="27751"/>
                </a:lnTo>
                <a:lnTo>
                  <a:pt x="11257" y="27751"/>
                </a:lnTo>
                <a:lnTo>
                  <a:pt x="11257" y="30240"/>
                </a:lnTo>
                <a:lnTo>
                  <a:pt x="11411" y="30240"/>
                </a:lnTo>
                <a:lnTo>
                  <a:pt x="11411" y="27751"/>
                </a:lnTo>
                <a:lnTo>
                  <a:pt x="12957" y="27751"/>
                </a:lnTo>
                <a:lnTo>
                  <a:pt x="11910" y="30240"/>
                </a:lnTo>
                <a:lnTo>
                  <a:pt x="12085" y="30240"/>
                </a:lnTo>
                <a:lnTo>
                  <a:pt x="13127" y="27751"/>
                </a:lnTo>
                <a:lnTo>
                  <a:pt x="16013" y="27751"/>
                </a:lnTo>
                <a:lnTo>
                  <a:pt x="17028" y="30240"/>
                </a:lnTo>
                <a:lnTo>
                  <a:pt x="17178" y="30240"/>
                </a:lnTo>
                <a:lnTo>
                  <a:pt x="16161" y="27751"/>
                </a:lnTo>
                <a:lnTo>
                  <a:pt x="20315" y="27751"/>
                </a:lnTo>
                <a:lnTo>
                  <a:pt x="19299" y="30240"/>
                </a:lnTo>
                <a:lnTo>
                  <a:pt x="19443" y="30240"/>
                </a:lnTo>
                <a:lnTo>
                  <a:pt x="20461" y="27751"/>
                </a:lnTo>
                <a:lnTo>
                  <a:pt x="23435" y="27751"/>
                </a:lnTo>
                <a:lnTo>
                  <a:pt x="24479" y="30240"/>
                </a:lnTo>
                <a:lnTo>
                  <a:pt x="24614" y="30240"/>
                </a:lnTo>
                <a:lnTo>
                  <a:pt x="23570" y="27751"/>
                </a:lnTo>
                <a:lnTo>
                  <a:pt x="25095" y="27751"/>
                </a:lnTo>
                <a:close/>
                <a:moveTo>
                  <a:pt x="1707" y="15486"/>
                </a:moveTo>
                <a:lnTo>
                  <a:pt x="560" y="15006"/>
                </a:lnTo>
                <a:lnTo>
                  <a:pt x="560" y="14844"/>
                </a:lnTo>
                <a:lnTo>
                  <a:pt x="557" y="14836"/>
                </a:lnTo>
                <a:lnTo>
                  <a:pt x="1707" y="14367"/>
                </a:lnTo>
                <a:lnTo>
                  <a:pt x="1707" y="15486"/>
                </a:lnTo>
                <a:close/>
                <a:moveTo>
                  <a:pt x="8124" y="8426"/>
                </a:moveTo>
                <a:lnTo>
                  <a:pt x="9248" y="11181"/>
                </a:lnTo>
                <a:lnTo>
                  <a:pt x="8955" y="11302"/>
                </a:lnTo>
                <a:lnTo>
                  <a:pt x="2111" y="8426"/>
                </a:lnTo>
                <a:lnTo>
                  <a:pt x="8124" y="8426"/>
                </a:lnTo>
                <a:close/>
                <a:moveTo>
                  <a:pt x="9288" y="11279"/>
                </a:moveTo>
                <a:lnTo>
                  <a:pt x="9369" y="11475"/>
                </a:lnTo>
                <a:lnTo>
                  <a:pt x="9092" y="11359"/>
                </a:lnTo>
                <a:lnTo>
                  <a:pt x="9288" y="11279"/>
                </a:lnTo>
                <a:close/>
                <a:moveTo>
                  <a:pt x="1816" y="8632"/>
                </a:moveTo>
                <a:lnTo>
                  <a:pt x="1947" y="8502"/>
                </a:lnTo>
                <a:lnTo>
                  <a:pt x="1955" y="8475"/>
                </a:lnTo>
                <a:lnTo>
                  <a:pt x="8812" y="11359"/>
                </a:lnTo>
                <a:lnTo>
                  <a:pt x="1816" y="14210"/>
                </a:lnTo>
                <a:lnTo>
                  <a:pt x="1816" y="8632"/>
                </a:lnTo>
                <a:close/>
                <a:moveTo>
                  <a:pt x="1816" y="14323"/>
                </a:moveTo>
                <a:lnTo>
                  <a:pt x="8949" y="11417"/>
                </a:lnTo>
                <a:lnTo>
                  <a:pt x="9427" y="11618"/>
                </a:lnTo>
                <a:lnTo>
                  <a:pt x="10834" y="15066"/>
                </a:lnTo>
                <a:lnTo>
                  <a:pt x="9356" y="18692"/>
                </a:lnTo>
                <a:lnTo>
                  <a:pt x="1816" y="15532"/>
                </a:lnTo>
                <a:lnTo>
                  <a:pt x="1816" y="14323"/>
                </a:lnTo>
                <a:close/>
                <a:moveTo>
                  <a:pt x="1887" y="21996"/>
                </a:moveTo>
                <a:lnTo>
                  <a:pt x="1816" y="21960"/>
                </a:lnTo>
                <a:lnTo>
                  <a:pt x="1816" y="15665"/>
                </a:lnTo>
                <a:lnTo>
                  <a:pt x="9310" y="18806"/>
                </a:lnTo>
                <a:lnTo>
                  <a:pt x="9265" y="18918"/>
                </a:lnTo>
                <a:lnTo>
                  <a:pt x="1887" y="21996"/>
                </a:lnTo>
                <a:close/>
                <a:moveTo>
                  <a:pt x="1951" y="22173"/>
                </a:moveTo>
                <a:lnTo>
                  <a:pt x="1951" y="22107"/>
                </a:lnTo>
                <a:lnTo>
                  <a:pt x="1941" y="22087"/>
                </a:lnTo>
                <a:lnTo>
                  <a:pt x="9206" y="19060"/>
                </a:lnTo>
                <a:lnTo>
                  <a:pt x="7938" y="22173"/>
                </a:lnTo>
                <a:lnTo>
                  <a:pt x="1951" y="22173"/>
                </a:lnTo>
                <a:close/>
                <a:moveTo>
                  <a:pt x="11257" y="27642"/>
                </a:moveTo>
                <a:lnTo>
                  <a:pt x="6046" y="27642"/>
                </a:lnTo>
                <a:lnTo>
                  <a:pt x="11257" y="25507"/>
                </a:lnTo>
                <a:lnTo>
                  <a:pt x="11257" y="27642"/>
                </a:lnTo>
                <a:close/>
                <a:moveTo>
                  <a:pt x="11257" y="25367"/>
                </a:moveTo>
                <a:lnTo>
                  <a:pt x="5960" y="27545"/>
                </a:lnTo>
                <a:lnTo>
                  <a:pt x="5922" y="27508"/>
                </a:lnTo>
                <a:lnTo>
                  <a:pt x="8050" y="22281"/>
                </a:lnTo>
                <a:lnTo>
                  <a:pt x="11257" y="22281"/>
                </a:lnTo>
                <a:lnTo>
                  <a:pt x="11257" y="25367"/>
                </a:lnTo>
                <a:close/>
                <a:moveTo>
                  <a:pt x="11257" y="22173"/>
                </a:moveTo>
                <a:lnTo>
                  <a:pt x="8093" y="22173"/>
                </a:lnTo>
                <a:lnTo>
                  <a:pt x="9391" y="18983"/>
                </a:lnTo>
                <a:lnTo>
                  <a:pt x="9563" y="18911"/>
                </a:lnTo>
                <a:lnTo>
                  <a:pt x="11257" y="19622"/>
                </a:lnTo>
                <a:lnTo>
                  <a:pt x="11257" y="22173"/>
                </a:lnTo>
                <a:close/>
                <a:moveTo>
                  <a:pt x="11257" y="19489"/>
                </a:moveTo>
                <a:lnTo>
                  <a:pt x="9721" y="18845"/>
                </a:lnTo>
                <a:lnTo>
                  <a:pt x="11257" y="18206"/>
                </a:lnTo>
                <a:lnTo>
                  <a:pt x="11257" y="19489"/>
                </a:lnTo>
                <a:close/>
                <a:moveTo>
                  <a:pt x="11257" y="18087"/>
                </a:moveTo>
                <a:lnTo>
                  <a:pt x="9579" y="18786"/>
                </a:lnTo>
                <a:lnTo>
                  <a:pt x="9488" y="18748"/>
                </a:lnTo>
                <a:lnTo>
                  <a:pt x="10910" y="15252"/>
                </a:lnTo>
                <a:lnTo>
                  <a:pt x="11257" y="16102"/>
                </a:lnTo>
                <a:lnTo>
                  <a:pt x="11257" y="18087"/>
                </a:lnTo>
                <a:close/>
                <a:moveTo>
                  <a:pt x="11257" y="15746"/>
                </a:moveTo>
                <a:lnTo>
                  <a:pt x="10982" y="15074"/>
                </a:lnTo>
                <a:lnTo>
                  <a:pt x="11257" y="14400"/>
                </a:lnTo>
                <a:lnTo>
                  <a:pt x="11257" y="15746"/>
                </a:lnTo>
                <a:close/>
                <a:moveTo>
                  <a:pt x="11257" y="14029"/>
                </a:moveTo>
                <a:lnTo>
                  <a:pt x="10907" y="14889"/>
                </a:lnTo>
                <a:lnTo>
                  <a:pt x="9601" y="11691"/>
                </a:lnTo>
                <a:lnTo>
                  <a:pt x="11257" y="12388"/>
                </a:lnTo>
                <a:lnTo>
                  <a:pt x="11257" y="14029"/>
                </a:lnTo>
                <a:close/>
                <a:moveTo>
                  <a:pt x="11257" y="12268"/>
                </a:moveTo>
                <a:lnTo>
                  <a:pt x="9542" y="11548"/>
                </a:lnTo>
                <a:lnTo>
                  <a:pt x="9411" y="11229"/>
                </a:lnTo>
                <a:lnTo>
                  <a:pt x="11257" y="10477"/>
                </a:lnTo>
                <a:lnTo>
                  <a:pt x="11257" y="12268"/>
                </a:lnTo>
                <a:close/>
                <a:moveTo>
                  <a:pt x="11257" y="10363"/>
                </a:moveTo>
                <a:lnTo>
                  <a:pt x="9372" y="11131"/>
                </a:lnTo>
                <a:lnTo>
                  <a:pt x="8266" y="8426"/>
                </a:lnTo>
                <a:lnTo>
                  <a:pt x="11257" y="8426"/>
                </a:lnTo>
                <a:lnTo>
                  <a:pt x="11257" y="10363"/>
                </a:lnTo>
                <a:close/>
                <a:moveTo>
                  <a:pt x="11257" y="8273"/>
                </a:moveTo>
                <a:lnTo>
                  <a:pt x="8204" y="8273"/>
                </a:lnTo>
                <a:lnTo>
                  <a:pt x="5935" y="2719"/>
                </a:lnTo>
                <a:lnTo>
                  <a:pt x="6030" y="2624"/>
                </a:lnTo>
                <a:lnTo>
                  <a:pt x="6030" y="2588"/>
                </a:lnTo>
                <a:lnTo>
                  <a:pt x="11257" y="4800"/>
                </a:lnTo>
                <a:lnTo>
                  <a:pt x="11257" y="8273"/>
                </a:lnTo>
                <a:close/>
                <a:moveTo>
                  <a:pt x="11257" y="4682"/>
                </a:moveTo>
                <a:lnTo>
                  <a:pt x="6218" y="2553"/>
                </a:lnTo>
                <a:lnTo>
                  <a:pt x="11257" y="2553"/>
                </a:lnTo>
                <a:lnTo>
                  <a:pt x="11257" y="4682"/>
                </a:lnTo>
                <a:close/>
                <a:moveTo>
                  <a:pt x="21922" y="23819"/>
                </a:moveTo>
                <a:lnTo>
                  <a:pt x="21277" y="22281"/>
                </a:lnTo>
                <a:lnTo>
                  <a:pt x="22550" y="22281"/>
                </a:lnTo>
                <a:lnTo>
                  <a:pt x="21922" y="23819"/>
                </a:lnTo>
                <a:close/>
                <a:moveTo>
                  <a:pt x="19752" y="8273"/>
                </a:moveTo>
                <a:lnTo>
                  <a:pt x="18238" y="7633"/>
                </a:lnTo>
                <a:lnTo>
                  <a:pt x="21798" y="6182"/>
                </a:lnTo>
                <a:lnTo>
                  <a:pt x="21912" y="6461"/>
                </a:lnTo>
                <a:lnTo>
                  <a:pt x="21150" y="8273"/>
                </a:lnTo>
                <a:lnTo>
                  <a:pt x="19752" y="8273"/>
                </a:lnTo>
                <a:close/>
                <a:moveTo>
                  <a:pt x="21085" y="8426"/>
                </a:moveTo>
                <a:lnTo>
                  <a:pt x="20939" y="8775"/>
                </a:lnTo>
                <a:lnTo>
                  <a:pt x="20115" y="8426"/>
                </a:lnTo>
                <a:lnTo>
                  <a:pt x="21085" y="8426"/>
                </a:lnTo>
                <a:close/>
                <a:moveTo>
                  <a:pt x="19461" y="8273"/>
                </a:moveTo>
                <a:lnTo>
                  <a:pt x="16667" y="8273"/>
                </a:lnTo>
                <a:lnTo>
                  <a:pt x="18091" y="7693"/>
                </a:lnTo>
                <a:lnTo>
                  <a:pt x="19461" y="8273"/>
                </a:lnTo>
                <a:close/>
                <a:moveTo>
                  <a:pt x="16389" y="8273"/>
                </a:moveTo>
                <a:lnTo>
                  <a:pt x="15404" y="8273"/>
                </a:lnTo>
                <a:lnTo>
                  <a:pt x="14566" y="6272"/>
                </a:lnTo>
                <a:lnTo>
                  <a:pt x="14591" y="6212"/>
                </a:lnTo>
                <a:lnTo>
                  <a:pt x="17954" y="7635"/>
                </a:lnTo>
                <a:lnTo>
                  <a:pt x="16389" y="8273"/>
                </a:lnTo>
                <a:close/>
                <a:moveTo>
                  <a:pt x="16011" y="8426"/>
                </a:moveTo>
                <a:lnTo>
                  <a:pt x="15548" y="8616"/>
                </a:lnTo>
                <a:lnTo>
                  <a:pt x="15468" y="8426"/>
                </a:lnTo>
                <a:lnTo>
                  <a:pt x="16011" y="8426"/>
                </a:lnTo>
                <a:close/>
                <a:moveTo>
                  <a:pt x="15253" y="8273"/>
                </a:moveTo>
                <a:lnTo>
                  <a:pt x="13752" y="8273"/>
                </a:lnTo>
                <a:lnTo>
                  <a:pt x="14490" y="6458"/>
                </a:lnTo>
                <a:lnTo>
                  <a:pt x="15253" y="8273"/>
                </a:lnTo>
                <a:close/>
                <a:moveTo>
                  <a:pt x="15317" y="8426"/>
                </a:moveTo>
                <a:lnTo>
                  <a:pt x="15419" y="8668"/>
                </a:lnTo>
                <a:lnTo>
                  <a:pt x="13227" y="9561"/>
                </a:lnTo>
                <a:lnTo>
                  <a:pt x="13689" y="8426"/>
                </a:lnTo>
                <a:lnTo>
                  <a:pt x="15317" y="8426"/>
                </a:lnTo>
                <a:close/>
                <a:moveTo>
                  <a:pt x="15460" y="8765"/>
                </a:moveTo>
                <a:lnTo>
                  <a:pt x="18147" y="15162"/>
                </a:lnTo>
                <a:lnTo>
                  <a:pt x="11998" y="12579"/>
                </a:lnTo>
                <a:lnTo>
                  <a:pt x="13172" y="9697"/>
                </a:lnTo>
                <a:lnTo>
                  <a:pt x="15460" y="8765"/>
                </a:lnTo>
                <a:close/>
                <a:moveTo>
                  <a:pt x="15657" y="21334"/>
                </a:moveTo>
                <a:lnTo>
                  <a:pt x="13102" y="20263"/>
                </a:lnTo>
                <a:lnTo>
                  <a:pt x="12115" y="17848"/>
                </a:lnTo>
                <a:lnTo>
                  <a:pt x="18187" y="15318"/>
                </a:lnTo>
                <a:lnTo>
                  <a:pt x="15657" y="21334"/>
                </a:lnTo>
                <a:close/>
                <a:moveTo>
                  <a:pt x="15744" y="21503"/>
                </a:moveTo>
                <a:lnTo>
                  <a:pt x="17341" y="22173"/>
                </a:lnTo>
                <a:lnTo>
                  <a:pt x="15463" y="22173"/>
                </a:lnTo>
                <a:lnTo>
                  <a:pt x="15744" y="21503"/>
                </a:lnTo>
                <a:close/>
                <a:moveTo>
                  <a:pt x="15609" y="21447"/>
                </a:moveTo>
                <a:lnTo>
                  <a:pt x="15304" y="22173"/>
                </a:lnTo>
                <a:lnTo>
                  <a:pt x="13882" y="22173"/>
                </a:lnTo>
                <a:lnTo>
                  <a:pt x="13167" y="20423"/>
                </a:lnTo>
                <a:lnTo>
                  <a:pt x="15609" y="21447"/>
                </a:lnTo>
                <a:close/>
                <a:moveTo>
                  <a:pt x="15258" y="22281"/>
                </a:moveTo>
                <a:lnTo>
                  <a:pt x="14583" y="23886"/>
                </a:lnTo>
                <a:lnTo>
                  <a:pt x="13926" y="22281"/>
                </a:lnTo>
                <a:lnTo>
                  <a:pt x="15258" y="22281"/>
                </a:lnTo>
                <a:close/>
                <a:moveTo>
                  <a:pt x="15417" y="22281"/>
                </a:moveTo>
                <a:lnTo>
                  <a:pt x="17600" y="22281"/>
                </a:lnTo>
                <a:lnTo>
                  <a:pt x="18175" y="22522"/>
                </a:lnTo>
                <a:lnTo>
                  <a:pt x="14722" y="23942"/>
                </a:lnTo>
                <a:lnTo>
                  <a:pt x="15417" y="22281"/>
                </a:lnTo>
                <a:close/>
                <a:moveTo>
                  <a:pt x="17918" y="22281"/>
                </a:moveTo>
                <a:lnTo>
                  <a:pt x="18760" y="22281"/>
                </a:lnTo>
                <a:lnTo>
                  <a:pt x="18335" y="22456"/>
                </a:lnTo>
                <a:lnTo>
                  <a:pt x="17918" y="22281"/>
                </a:lnTo>
                <a:close/>
                <a:moveTo>
                  <a:pt x="19130" y="22281"/>
                </a:moveTo>
                <a:lnTo>
                  <a:pt x="21137" y="22281"/>
                </a:lnTo>
                <a:lnTo>
                  <a:pt x="21824" y="23919"/>
                </a:lnTo>
                <a:lnTo>
                  <a:pt x="18517" y="22533"/>
                </a:lnTo>
                <a:lnTo>
                  <a:pt x="19130" y="22281"/>
                </a:lnTo>
                <a:close/>
                <a:moveTo>
                  <a:pt x="19395" y="22173"/>
                </a:moveTo>
                <a:lnTo>
                  <a:pt x="20842" y="21580"/>
                </a:lnTo>
                <a:lnTo>
                  <a:pt x="21091" y="22173"/>
                </a:lnTo>
                <a:lnTo>
                  <a:pt x="19395" y="22173"/>
                </a:lnTo>
                <a:close/>
                <a:moveTo>
                  <a:pt x="22595" y="22173"/>
                </a:moveTo>
                <a:lnTo>
                  <a:pt x="21231" y="22173"/>
                </a:lnTo>
                <a:lnTo>
                  <a:pt x="20962" y="21530"/>
                </a:lnTo>
                <a:lnTo>
                  <a:pt x="23238" y="20597"/>
                </a:lnTo>
                <a:lnTo>
                  <a:pt x="22595" y="22173"/>
                </a:lnTo>
                <a:close/>
                <a:moveTo>
                  <a:pt x="24344" y="17893"/>
                </a:moveTo>
                <a:lnTo>
                  <a:pt x="23316" y="20407"/>
                </a:lnTo>
                <a:lnTo>
                  <a:pt x="20907" y="21398"/>
                </a:lnTo>
                <a:lnTo>
                  <a:pt x="18386" y="15387"/>
                </a:lnTo>
                <a:lnTo>
                  <a:pt x="24344" y="17893"/>
                </a:lnTo>
                <a:close/>
                <a:moveTo>
                  <a:pt x="20787" y="21448"/>
                </a:moveTo>
                <a:lnTo>
                  <a:pt x="19024" y="22173"/>
                </a:lnTo>
                <a:lnTo>
                  <a:pt x="17658" y="22173"/>
                </a:lnTo>
                <a:lnTo>
                  <a:pt x="15790" y="21389"/>
                </a:lnTo>
                <a:lnTo>
                  <a:pt x="18272" y="15463"/>
                </a:lnTo>
                <a:lnTo>
                  <a:pt x="20787" y="21448"/>
                </a:lnTo>
                <a:close/>
                <a:moveTo>
                  <a:pt x="18272" y="15115"/>
                </a:moveTo>
                <a:lnTo>
                  <a:pt x="15589" y="8712"/>
                </a:lnTo>
                <a:lnTo>
                  <a:pt x="16290" y="8426"/>
                </a:lnTo>
                <a:lnTo>
                  <a:pt x="19824" y="8426"/>
                </a:lnTo>
                <a:lnTo>
                  <a:pt x="20895" y="8879"/>
                </a:lnTo>
                <a:lnTo>
                  <a:pt x="18272" y="15115"/>
                </a:lnTo>
                <a:close/>
                <a:moveTo>
                  <a:pt x="24418" y="12595"/>
                </a:moveTo>
                <a:lnTo>
                  <a:pt x="18426" y="15095"/>
                </a:lnTo>
                <a:lnTo>
                  <a:pt x="21008" y="8928"/>
                </a:lnTo>
                <a:lnTo>
                  <a:pt x="23320" y="9905"/>
                </a:lnTo>
                <a:lnTo>
                  <a:pt x="24418" y="12595"/>
                </a:lnTo>
                <a:close/>
                <a:moveTo>
                  <a:pt x="23258" y="9755"/>
                </a:moveTo>
                <a:lnTo>
                  <a:pt x="21052" y="8823"/>
                </a:lnTo>
                <a:lnTo>
                  <a:pt x="21218" y="8426"/>
                </a:lnTo>
                <a:lnTo>
                  <a:pt x="22715" y="8426"/>
                </a:lnTo>
                <a:lnTo>
                  <a:pt x="23258" y="9755"/>
                </a:lnTo>
                <a:close/>
                <a:moveTo>
                  <a:pt x="22652" y="8273"/>
                </a:moveTo>
                <a:lnTo>
                  <a:pt x="21282" y="8273"/>
                </a:lnTo>
                <a:lnTo>
                  <a:pt x="21976" y="6617"/>
                </a:lnTo>
                <a:lnTo>
                  <a:pt x="22652" y="8273"/>
                </a:lnTo>
                <a:close/>
                <a:moveTo>
                  <a:pt x="21987" y="6283"/>
                </a:moveTo>
                <a:lnTo>
                  <a:pt x="21925" y="6131"/>
                </a:lnTo>
                <a:lnTo>
                  <a:pt x="22077" y="6070"/>
                </a:lnTo>
                <a:lnTo>
                  <a:pt x="21987" y="6283"/>
                </a:lnTo>
                <a:close/>
                <a:moveTo>
                  <a:pt x="23556" y="2553"/>
                </a:moveTo>
                <a:lnTo>
                  <a:pt x="22134" y="5932"/>
                </a:lnTo>
                <a:lnTo>
                  <a:pt x="21885" y="6034"/>
                </a:lnTo>
                <a:lnTo>
                  <a:pt x="20464" y="2553"/>
                </a:lnTo>
                <a:lnTo>
                  <a:pt x="23556" y="2553"/>
                </a:lnTo>
                <a:close/>
                <a:moveTo>
                  <a:pt x="16080" y="2553"/>
                </a:moveTo>
                <a:lnTo>
                  <a:pt x="20315" y="2553"/>
                </a:lnTo>
                <a:lnTo>
                  <a:pt x="21759" y="6085"/>
                </a:lnTo>
                <a:lnTo>
                  <a:pt x="18101" y="7575"/>
                </a:lnTo>
                <a:lnTo>
                  <a:pt x="14632" y="6109"/>
                </a:lnTo>
                <a:lnTo>
                  <a:pt x="16080" y="2553"/>
                </a:lnTo>
                <a:close/>
                <a:moveTo>
                  <a:pt x="15934" y="2553"/>
                </a:moveTo>
                <a:lnTo>
                  <a:pt x="14507" y="6057"/>
                </a:lnTo>
                <a:lnTo>
                  <a:pt x="14468" y="6039"/>
                </a:lnTo>
                <a:lnTo>
                  <a:pt x="13006" y="2553"/>
                </a:lnTo>
                <a:lnTo>
                  <a:pt x="15934" y="2553"/>
                </a:lnTo>
                <a:close/>
                <a:moveTo>
                  <a:pt x="11411" y="2553"/>
                </a:moveTo>
                <a:lnTo>
                  <a:pt x="12850" y="2553"/>
                </a:lnTo>
                <a:lnTo>
                  <a:pt x="14282" y="5961"/>
                </a:lnTo>
                <a:lnTo>
                  <a:pt x="11411" y="4747"/>
                </a:lnTo>
                <a:lnTo>
                  <a:pt x="11411" y="2553"/>
                </a:lnTo>
                <a:close/>
                <a:moveTo>
                  <a:pt x="11411" y="4865"/>
                </a:moveTo>
                <a:lnTo>
                  <a:pt x="14342" y="6107"/>
                </a:lnTo>
                <a:lnTo>
                  <a:pt x="14416" y="6280"/>
                </a:lnTo>
                <a:lnTo>
                  <a:pt x="13603" y="8273"/>
                </a:lnTo>
                <a:lnTo>
                  <a:pt x="11411" y="8273"/>
                </a:lnTo>
                <a:lnTo>
                  <a:pt x="11411" y="4865"/>
                </a:lnTo>
                <a:close/>
                <a:moveTo>
                  <a:pt x="11411" y="8426"/>
                </a:moveTo>
                <a:lnTo>
                  <a:pt x="13540" y="8426"/>
                </a:lnTo>
                <a:lnTo>
                  <a:pt x="13048" y="9633"/>
                </a:lnTo>
                <a:lnTo>
                  <a:pt x="11411" y="10300"/>
                </a:lnTo>
                <a:lnTo>
                  <a:pt x="11411" y="8426"/>
                </a:lnTo>
                <a:close/>
                <a:moveTo>
                  <a:pt x="11411" y="10414"/>
                </a:moveTo>
                <a:lnTo>
                  <a:pt x="12993" y="9770"/>
                </a:lnTo>
                <a:lnTo>
                  <a:pt x="11870" y="12525"/>
                </a:lnTo>
                <a:lnTo>
                  <a:pt x="11411" y="12332"/>
                </a:lnTo>
                <a:lnTo>
                  <a:pt x="11411" y="10414"/>
                </a:lnTo>
                <a:close/>
                <a:moveTo>
                  <a:pt x="11411" y="12453"/>
                </a:moveTo>
                <a:lnTo>
                  <a:pt x="11828" y="12628"/>
                </a:lnTo>
                <a:lnTo>
                  <a:pt x="11411" y="13651"/>
                </a:lnTo>
                <a:lnTo>
                  <a:pt x="11411" y="12453"/>
                </a:lnTo>
                <a:close/>
                <a:moveTo>
                  <a:pt x="11411" y="14023"/>
                </a:moveTo>
                <a:lnTo>
                  <a:pt x="11957" y="12682"/>
                </a:lnTo>
                <a:lnTo>
                  <a:pt x="18058" y="15249"/>
                </a:lnTo>
                <a:lnTo>
                  <a:pt x="12074" y="17745"/>
                </a:lnTo>
                <a:lnTo>
                  <a:pt x="11411" y="16123"/>
                </a:lnTo>
                <a:lnTo>
                  <a:pt x="11411" y="14023"/>
                </a:lnTo>
                <a:close/>
                <a:moveTo>
                  <a:pt x="11411" y="16478"/>
                </a:moveTo>
                <a:lnTo>
                  <a:pt x="11949" y="17797"/>
                </a:lnTo>
                <a:lnTo>
                  <a:pt x="11411" y="18022"/>
                </a:lnTo>
                <a:lnTo>
                  <a:pt x="11411" y="16478"/>
                </a:lnTo>
                <a:close/>
                <a:moveTo>
                  <a:pt x="11411" y="18142"/>
                </a:moveTo>
                <a:lnTo>
                  <a:pt x="11991" y="17900"/>
                </a:lnTo>
                <a:lnTo>
                  <a:pt x="12926" y="20188"/>
                </a:lnTo>
                <a:lnTo>
                  <a:pt x="11411" y="19554"/>
                </a:lnTo>
                <a:lnTo>
                  <a:pt x="11411" y="18142"/>
                </a:lnTo>
                <a:close/>
                <a:moveTo>
                  <a:pt x="11411" y="19686"/>
                </a:moveTo>
                <a:lnTo>
                  <a:pt x="12991" y="20349"/>
                </a:lnTo>
                <a:lnTo>
                  <a:pt x="13735" y="22173"/>
                </a:lnTo>
                <a:lnTo>
                  <a:pt x="11411" y="22173"/>
                </a:lnTo>
                <a:lnTo>
                  <a:pt x="11411" y="19686"/>
                </a:lnTo>
                <a:close/>
                <a:moveTo>
                  <a:pt x="11411" y="22281"/>
                </a:moveTo>
                <a:lnTo>
                  <a:pt x="13780" y="22281"/>
                </a:lnTo>
                <a:lnTo>
                  <a:pt x="14495" y="24035"/>
                </a:lnTo>
                <a:lnTo>
                  <a:pt x="11411" y="25303"/>
                </a:lnTo>
                <a:lnTo>
                  <a:pt x="11411" y="22281"/>
                </a:lnTo>
                <a:close/>
                <a:moveTo>
                  <a:pt x="13003" y="27642"/>
                </a:moveTo>
                <a:lnTo>
                  <a:pt x="11411" y="27642"/>
                </a:lnTo>
                <a:lnTo>
                  <a:pt x="11411" y="25444"/>
                </a:lnTo>
                <a:lnTo>
                  <a:pt x="14452" y="24199"/>
                </a:lnTo>
                <a:lnTo>
                  <a:pt x="13003" y="27642"/>
                </a:lnTo>
                <a:close/>
                <a:moveTo>
                  <a:pt x="13173" y="27642"/>
                </a:moveTo>
                <a:lnTo>
                  <a:pt x="14588" y="24261"/>
                </a:lnTo>
                <a:lnTo>
                  <a:pt x="15968" y="27642"/>
                </a:lnTo>
                <a:lnTo>
                  <a:pt x="13173" y="27642"/>
                </a:lnTo>
                <a:close/>
                <a:moveTo>
                  <a:pt x="20360" y="27642"/>
                </a:moveTo>
                <a:lnTo>
                  <a:pt x="16117" y="27642"/>
                </a:lnTo>
                <a:lnTo>
                  <a:pt x="14673" y="24107"/>
                </a:lnTo>
                <a:lnTo>
                  <a:pt x="18357" y="22598"/>
                </a:lnTo>
                <a:lnTo>
                  <a:pt x="21827" y="24052"/>
                </a:lnTo>
                <a:lnTo>
                  <a:pt x="20360" y="27642"/>
                </a:lnTo>
                <a:close/>
                <a:moveTo>
                  <a:pt x="20505" y="27642"/>
                </a:moveTo>
                <a:lnTo>
                  <a:pt x="21928" y="24165"/>
                </a:lnTo>
                <a:lnTo>
                  <a:pt x="23388" y="27642"/>
                </a:lnTo>
                <a:lnTo>
                  <a:pt x="20505" y="27642"/>
                </a:lnTo>
                <a:close/>
              </a:path>
            </a:pathLst>
          </a:custGeom>
          <a:gradFill>
            <a:gsLst>
              <a:gs pos="0">
                <a:schemeClr val="bg1"/>
              </a:gs>
              <a:gs pos="100000">
                <a:schemeClr val="bg1">
                  <a:lumMod val="95000"/>
                </a:schemeClr>
              </a:gs>
            </a:gsLst>
            <a:lin ang="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5" name="Text Placeholder 2">
            <a:extLst>
              <a:ext uri="{FF2B5EF4-FFF2-40B4-BE49-F238E27FC236}">
                <a16:creationId xmlns:a16="http://schemas.microsoft.com/office/drawing/2014/main" id="{F32FADEA-D3BD-5D4B-F4C7-393252758C1E}"/>
              </a:ext>
            </a:extLst>
          </p:cNvPr>
          <p:cNvSpPr txBox="1">
            <a:spLocks/>
          </p:cNvSpPr>
          <p:nvPr/>
        </p:nvSpPr>
        <p:spPr>
          <a:xfrm>
            <a:off x="914400" y="1987651"/>
            <a:ext cx="3227294" cy="1347219"/>
          </a:xfrm>
          <a:prstGeom prst="rect">
            <a:avLst/>
          </a:prstGeom>
        </p:spPr>
        <p:txBody>
          <a:bodyPr/>
          <a:lst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sz="2000" kern="1200" spc="-30">
                <a:solidFill>
                  <a:schemeClr val="tx1"/>
                </a:solidFill>
                <a:latin typeface="+mn-lt"/>
                <a:ea typeface="Open Sans" charset="0"/>
                <a:cs typeface="Open Sans"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200"/>
          </a:p>
        </p:txBody>
      </p:sp>
      <p:sp>
        <p:nvSpPr>
          <p:cNvPr id="9" name="Title 8">
            <a:extLst>
              <a:ext uri="{FF2B5EF4-FFF2-40B4-BE49-F238E27FC236}">
                <a16:creationId xmlns:a16="http://schemas.microsoft.com/office/drawing/2014/main" id="{113CED7D-427C-ECFF-B1F1-54E733D60F12}"/>
              </a:ext>
            </a:extLst>
          </p:cNvPr>
          <p:cNvSpPr>
            <a:spLocks noGrp="1"/>
          </p:cNvSpPr>
          <p:nvPr>
            <p:ph type="title"/>
          </p:nvPr>
        </p:nvSpPr>
        <p:spPr>
          <a:xfrm>
            <a:off x="914400" y="1335024"/>
            <a:ext cx="2957611" cy="1408176"/>
          </a:xfrm>
        </p:spPr>
        <p:txBody>
          <a:bodyPr/>
          <a:lstStyle/>
          <a:p>
            <a:r>
              <a:rPr lang="en-GB" sz="4400" b="1" dirty="0"/>
              <a:t>Demo highlights</a:t>
            </a:r>
            <a:endParaRPr lang="en-US" sz="4400" b="1" dirty="0"/>
          </a:p>
        </p:txBody>
      </p:sp>
      <p:sp>
        <p:nvSpPr>
          <p:cNvPr id="10" name="Text Placeholder 9">
            <a:extLst>
              <a:ext uri="{FF2B5EF4-FFF2-40B4-BE49-F238E27FC236}">
                <a16:creationId xmlns:a16="http://schemas.microsoft.com/office/drawing/2014/main" id="{0BD5DB29-D379-5E72-E9AF-29AC05A100A3}"/>
              </a:ext>
            </a:extLst>
          </p:cNvPr>
          <p:cNvSpPr>
            <a:spLocks noGrp="1"/>
          </p:cNvSpPr>
          <p:nvPr>
            <p:ph type="body" sz="quarter" idx="16"/>
          </p:nvPr>
        </p:nvSpPr>
        <p:spPr>
          <a:xfrm>
            <a:off x="914400" y="2743200"/>
            <a:ext cx="2957611" cy="1169988"/>
          </a:xfrm>
        </p:spPr>
        <p:txBody>
          <a:bodyPr/>
          <a:lstStyle/>
          <a:p>
            <a:r>
              <a:rPr lang="en-GB" dirty="0"/>
              <a:t>This live demo shows how a modular monolith can use clean internal APIs and async communication to coordinate domain logic — all within one deployable unit, yet ready for future scaling.</a:t>
            </a:r>
            <a:endParaRPr lang="en-US" dirty="0"/>
          </a:p>
        </p:txBody>
      </p:sp>
      <p:pic>
        <p:nvPicPr>
          <p:cNvPr id="4" name="Picture 3">
            <a:extLst>
              <a:ext uri="{FF2B5EF4-FFF2-40B4-BE49-F238E27FC236}">
                <a16:creationId xmlns:a16="http://schemas.microsoft.com/office/drawing/2014/main" id="{F69C439E-D364-EF68-D7C8-E4C5C3887229}"/>
              </a:ext>
            </a:extLst>
          </p:cNvPr>
          <p:cNvPicPr>
            <a:picLocks noChangeAspect="1"/>
          </p:cNvPicPr>
          <p:nvPr/>
        </p:nvPicPr>
        <p:blipFill>
          <a:blip r:embed="rId2"/>
          <a:stretch>
            <a:fillRect/>
          </a:stretch>
        </p:blipFill>
        <p:spPr>
          <a:xfrm>
            <a:off x="4274579" y="894572"/>
            <a:ext cx="7354381" cy="4880596"/>
          </a:xfrm>
          <a:prstGeom prst="rect">
            <a:avLst/>
          </a:prstGeom>
        </p:spPr>
      </p:pic>
    </p:spTree>
    <p:extLst>
      <p:ext uri="{BB962C8B-B14F-4D97-AF65-F5344CB8AC3E}">
        <p14:creationId xmlns:p14="http://schemas.microsoft.com/office/powerpoint/2010/main" val="3008270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1" y="1083708"/>
            <a:ext cx="8001000" cy="1047606"/>
          </a:xfrm>
        </p:spPr>
        <p:txBody>
          <a:bodyPr/>
          <a:lstStyle/>
          <a:p>
            <a:r>
              <a:rPr lang="en-US"/>
              <a:t>Thank you.</a:t>
            </a:r>
          </a:p>
        </p:txBody>
      </p:sp>
      <p:sp>
        <p:nvSpPr>
          <p:cNvPr id="4" name="Text Placeholder 5"/>
          <p:cNvSpPr txBox="1">
            <a:spLocks/>
          </p:cNvSpPr>
          <p:nvPr/>
        </p:nvSpPr>
        <p:spPr>
          <a:xfrm>
            <a:off x="4237321" y="2576965"/>
            <a:ext cx="3517739" cy="647700"/>
          </a:xfrm>
          <a:prstGeom prst="rect">
            <a:avLst/>
          </a:prstGeom>
        </p:spPr>
        <p:txBody>
          <a:bodyPr vert="horz" lIns="0" tIns="0" rIns="0" bIns="0" rtlCol="0">
            <a:noAutofit/>
          </a:bodyPr>
          <a:lstStyle>
            <a:lvl1pPr marL="0" indent="0" algn="l" defTabSz="914400" rtl="0" eaLnBrk="1" latinLnBrk="0" hangingPunct="1">
              <a:lnSpc>
                <a:spcPts val="1600"/>
              </a:lnSpc>
              <a:spcBef>
                <a:spcPts val="500"/>
              </a:spcBef>
              <a:buClr>
                <a:schemeClr val="accent5"/>
              </a:buClr>
              <a:buSzPct val="75000"/>
              <a:buFont typeface="Arial" panose="020B0604020202020204" pitchFamily="34" charset="0"/>
              <a:buNone/>
              <a:defRPr sz="1500" kern="1200" spc="-30">
                <a:solidFill>
                  <a:schemeClr val="tx2"/>
                </a:solidFill>
                <a:latin typeface="Open Sans" charset="0"/>
                <a:ea typeface="Open Sans" charset="0"/>
                <a:cs typeface="Open Sans" charset="0"/>
              </a:defRPr>
            </a:lvl1pPr>
            <a:lvl2pPr marL="4572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800" kern="1200" spc="-30">
                <a:solidFill>
                  <a:schemeClr val="tx1"/>
                </a:solidFill>
                <a:latin typeface="Open Sans" charset="0"/>
                <a:ea typeface="Open Sans" charset="0"/>
                <a:cs typeface="Open Sans" charset="0"/>
              </a:defRPr>
            </a:lvl2pPr>
            <a:lvl3pPr marL="9144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600" kern="1200" spc="-30">
                <a:solidFill>
                  <a:schemeClr val="tx1"/>
                </a:solidFill>
                <a:latin typeface="Open Sans" charset="0"/>
                <a:ea typeface="Open Sans" charset="0"/>
                <a:cs typeface="Open Sans" charset="0"/>
              </a:defRPr>
            </a:lvl3pPr>
            <a:lvl4pPr marL="13716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400" kern="1200" spc="-30">
                <a:solidFill>
                  <a:schemeClr val="tx1"/>
                </a:solidFill>
                <a:latin typeface="Open Sans" charset="0"/>
                <a:ea typeface="Open Sans" charset="0"/>
                <a:cs typeface="Open Sans" charset="0"/>
              </a:defRPr>
            </a:lvl4pPr>
            <a:lvl5pPr marL="18288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400" kern="1200" spc="-30">
                <a:solidFill>
                  <a:schemeClr val="tx1"/>
                </a:solidFill>
                <a:latin typeface="Open Sans" charset="0"/>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1600" b="1" spc="0" dirty="0">
                <a:latin typeface="+mn-lt"/>
                <a:ea typeface="Chronicle Display Black" charset="0"/>
                <a:cs typeface="Chronicle Display Black" charset="0"/>
              </a:rPr>
              <a:t>Romulus – Marius, Cimpeanu</a:t>
            </a:r>
          </a:p>
          <a:p>
            <a:pPr>
              <a:lnSpc>
                <a:spcPts val="1800"/>
              </a:lnSpc>
              <a:spcBef>
                <a:spcPts val="300"/>
              </a:spcBef>
            </a:pPr>
            <a:r>
              <a:rPr lang="en-US" sz="1200" dirty="0">
                <a:latin typeface="+mn-lt"/>
              </a:rPr>
              <a:t>Manager, Deloitte </a:t>
            </a:r>
            <a:r>
              <a:rPr lang="en-US" sz="1200" dirty="0" err="1">
                <a:latin typeface="+mn-lt"/>
              </a:rPr>
              <a:t>Tehnologie</a:t>
            </a:r>
            <a:endParaRPr lang="en-US" sz="1200" dirty="0">
              <a:latin typeface="+mn-lt"/>
            </a:endParaRPr>
          </a:p>
          <a:p>
            <a:pPr>
              <a:lnSpc>
                <a:spcPts val="1800"/>
              </a:lnSpc>
              <a:spcBef>
                <a:spcPts val="0"/>
              </a:spcBef>
            </a:pPr>
            <a:r>
              <a:rPr lang="en-US" sz="1200" b="1" dirty="0">
                <a:latin typeface="+mn-lt"/>
              </a:rPr>
              <a:t>Contact: </a:t>
            </a:r>
            <a:r>
              <a:rPr lang="en-US" sz="1200" dirty="0" err="1">
                <a:latin typeface="+mn-lt"/>
              </a:rPr>
              <a:t>rcimpeanu@deloitte.com</a:t>
            </a:r>
            <a:endParaRPr lang="en-US" sz="1200" dirty="0">
              <a:latin typeface="+mn-lt"/>
            </a:endParaRPr>
          </a:p>
        </p:txBody>
      </p:sp>
    </p:spTree>
    <p:extLst>
      <p:ext uri="{BB962C8B-B14F-4D97-AF65-F5344CB8AC3E}">
        <p14:creationId xmlns:p14="http://schemas.microsoft.com/office/powerpoint/2010/main" val="56608139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37208" y="1118613"/>
            <a:ext cx="5416062" cy="594360"/>
          </a:xfrm>
        </p:spPr>
        <p:txBody>
          <a:bodyPr/>
          <a:lstStyle/>
          <a:p>
            <a:r>
              <a:rPr lang="en-US" b="1" dirty="0"/>
              <a:t>Contents</a:t>
            </a:r>
          </a:p>
        </p:txBody>
      </p:sp>
      <p:sp>
        <p:nvSpPr>
          <p:cNvPr id="25" name="Rectangle 24"/>
          <p:cNvSpPr/>
          <p:nvPr/>
        </p:nvSpPr>
        <p:spPr>
          <a:xfrm>
            <a:off x="1101379" y="2051042"/>
            <a:ext cx="500650" cy="3204597"/>
          </a:xfrm>
          <a:prstGeom prst="rect">
            <a:avLst/>
          </a:prstGeom>
        </p:spPr>
        <p:txBody>
          <a:bodyPr wrap="none">
            <a:noAutofit/>
          </a:bodyPr>
          <a:lstStyle/>
          <a:p>
            <a:pPr algn="r">
              <a:lnSpc>
                <a:spcPts val="5600"/>
              </a:lnSpc>
            </a:pPr>
            <a:r>
              <a:rPr lang="en-US" sz="2800" dirty="0">
                <a:solidFill>
                  <a:schemeClr val="tx2"/>
                </a:solidFill>
                <a:latin typeface="+mj-lt"/>
              </a:rPr>
              <a:t>1</a:t>
            </a:r>
          </a:p>
          <a:p>
            <a:pPr algn="r">
              <a:lnSpc>
                <a:spcPts val="5600"/>
              </a:lnSpc>
            </a:pPr>
            <a:r>
              <a:rPr lang="en-US" sz="2800" dirty="0">
                <a:solidFill>
                  <a:schemeClr val="tx2"/>
                </a:solidFill>
                <a:latin typeface="+mj-lt"/>
              </a:rPr>
              <a:t>2</a:t>
            </a:r>
          </a:p>
          <a:p>
            <a:pPr algn="r">
              <a:lnSpc>
                <a:spcPts val="5600"/>
              </a:lnSpc>
            </a:pPr>
            <a:r>
              <a:rPr lang="en-US" sz="2800" dirty="0">
                <a:solidFill>
                  <a:schemeClr val="tx2"/>
                </a:solidFill>
                <a:latin typeface="+mj-lt"/>
              </a:rPr>
              <a:t>3</a:t>
            </a:r>
          </a:p>
          <a:p>
            <a:pPr algn="r">
              <a:lnSpc>
                <a:spcPts val="5600"/>
              </a:lnSpc>
            </a:pPr>
            <a:r>
              <a:rPr lang="en-US" sz="2800" dirty="0">
                <a:solidFill>
                  <a:schemeClr val="tx2"/>
                </a:solidFill>
                <a:latin typeface="+mj-lt"/>
              </a:rPr>
              <a:t>4</a:t>
            </a:r>
          </a:p>
        </p:txBody>
      </p:sp>
      <p:sp>
        <p:nvSpPr>
          <p:cNvPr id="26" name="Rectangle 25"/>
          <p:cNvSpPr/>
          <p:nvPr/>
        </p:nvSpPr>
        <p:spPr>
          <a:xfrm>
            <a:off x="1674931" y="2049302"/>
            <a:ext cx="3702951" cy="2838341"/>
          </a:xfrm>
          <a:prstGeom prst="rect">
            <a:avLst/>
          </a:prstGeom>
        </p:spPr>
        <p:txBody>
          <a:bodyPr wrap="square">
            <a:spAutoFit/>
          </a:bodyPr>
          <a:lstStyle/>
          <a:p>
            <a:pPr>
              <a:lnSpc>
                <a:spcPts val="5600"/>
              </a:lnSpc>
            </a:pPr>
            <a:r>
              <a:rPr lang="en-GB" sz="1600" dirty="0"/>
              <a:t>What is a modular monolith?</a:t>
            </a:r>
          </a:p>
          <a:p>
            <a:pPr>
              <a:lnSpc>
                <a:spcPts val="5600"/>
              </a:lnSpc>
            </a:pPr>
            <a:r>
              <a:rPr lang="en-GB" sz="1600" dirty="0"/>
              <a:t>Modular monolith vs microservices</a:t>
            </a:r>
          </a:p>
          <a:p>
            <a:pPr>
              <a:lnSpc>
                <a:spcPts val="5600"/>
              </a:lnSpc>
            </a:pPr>
            <a:r>
              <a:rPr lang="en-US" sz="1600" dirty="0"/>
              <a:t>Modular monolith: pros</a:t>
            </a:r>
          </a:p>
          <a:p>
            <a:pPr>
              <a:lnSpc>
                <a:spcPts val="5600"/>
              </a:lnSpc>
            </a:pPr>
            <a:r>
              <a:rPr lang="en-US" sz="1600" dirty="0"/>
              <a:t>Modular monolith: cons</a:t>
            </a:r>
            <a:endParaRPr lang="en-GB" sz="1600" dirty="0"/>
          </a:p>
        </p:txBody>
      </p:sp>
      <p:sp>
        <p:nvSpPr>
          <p:cNvPr id="15" name="Rectangle 14"/>
          <p:cNvSpPr/>
          <p:nvPr/>
        </p:nvSpPr>
        <p:spPr>
          <a:xfrm>
            <a:off x="6534369" y="2051042"/>
            <a:ext cx="4860626" cy="2838341"/>
          </a:xfrm>
          <a:prstGeom prst="rect">
            <a:avLst/>
          </a:prstGeom>
        </p:spPr>
        <p:txBody>
          <a:bodyPr wrap="none">
            <a:spAutoFit/>
          </a:bodyPr>
          <a:lstStyle/>
          <a:p>
            <a:pPr>
              <a:lnSpc>
                <a:spcPts val="5600"/>
              </a:lnSpc>
            </a:pPr>
            <a:r>
              <a:rPr lang="en-GB" sz="1600" dirty="0"/>
              <a:t>Why modular-monoliths are back</a:t>
            </a:r>
          </a:p>
          <a:p>
            <a:pPr>
              <a:lnSpc>
                <a:spcPts val="5600"/>
              </a:lnSpc>
            </a:pPr>
            <a:r>
              <a:rPr lang="en-GB" sz="1600" dirty="0"/>
              <a:t>When to choose modular monolith</a:t>
            </a:r>
            <a:endParaRPr lang="en-US" sz="1600" dirty="0">
              <a:solidFill>
                <a:schemeClr val="tx2"/>
              </a:solidFill>
              <a:ea typeface="Chronicle Display Light" charset="0"/>
              <a:cs typeface="Chronicle Display Light" charset="0"/>
            </a:endParaRPr>
          </a:p>
          <a:p>
            <a:pPr>
              <a:lnSpc>
                <a:spcPts val="5600"/>
              </a:lnSpc>
            </a:pPr>
            <a:r>
              <a:rPr lang="en-GB" sz="1600" dirty="0"/>
              <a:t>Asynchronous communication between modules</a:t>
            </a:r>
          </a:p>
          <a:p>
            <a:pPr>
              <a:lnSpc>
                <a:spcPts val="5600"/>
              </a:lnSpc>
            </a:pPr>
            <a:r>
              <a:rPr lang="en-GB" sz="1600" dirty="0"/>
              <a:t>Demo highlights</a:t>
            </a:r>
            <a:endParaRPr lang="en-US" sz="1600" dirty="0">
              <a:solidFill>
                <a:schemeClr val="tx2"/>
              </a:solidFill>
              <a:ea typeface="Chronicle Display Light" charset="0"/>
              <a:cs typeface="Chronicle Display Light" charset="0"/>
            </a:endParaRPr>
          </a:p>
        </p:txBody>
      </p:sp>
      <p:sp>
        <p:nvSpPr>
          <p:cNvPr id="16" name="Rectangle 15"/>
          <p:cNvSpPr/>
          <p:nvPr/>
        </p:nvSpPr>
        <p:spPr>
          <a:xfrm>
            <a:off x="5960817" y="2049303"/>
            <a:ext cx="500650" cy="2838341"/>
          </a:xfrm>
          <a:prstGeom prst="rect">
            <a:avLst/>
          </a:prstGeom>
        </p:spPr>
        <p:txBody>
          <a:bodyPr wrap="none">
            <a:noAutofit/>
          </a:bodyPr>
          <a:lstStyle/>
          <a:p>
            <a:pPr algn="r">
              <a:lnSpc>
                <a:spcPts val="5600"/>
              </a:lnSpc>
            </a:pPr>
            <a:r>
              <a:rPr lang="en-US" sz="2800" dirty="0">
                <a:solidFill>
                  <a:schemeClr val="tx2"/>
                </a:solidFill>
                <a:latin typeface="+mj-lt"/>
              </a:rPr>
              <a:t>5</a:t>
            </a:r>
          </a:p>
          <a:p>
            <a:pPr algn="r">
              <a:lnSpc>
                <a:spcPts val="5600"/>
              </a:lnSpc>
            </a:pPr>
            <a:r>
              <a:rPr lang="en-US" sz="2800" dirty="0">
                <a:solidFill>
                  <a:schemeClr val="tx2"/>
                </a:solidFill>
                <a:latin typeface="+mj-lt"/>
              </a:rPr>
              <a:t>6</a:t>
            </a:r>
          </a:p>
          <a:p>
            <a:pPr algn="r">
              <a:lnSpc>
                <a:spcPts val="5600"/>
              </a:lnSpc>
            </a:pPr>
            <a:r>
              <a:rPr lang="en-US" sz="2800" dirty="0">
                <a:solidFill>
                  <a:schemeClr val="tx2"/>
                </a:solidFill>
                <a:latin typeface="+mj-lt"/>
              </a:rPr>
              <a:t>7</a:t>
            </a:r>
          </a:p>
          <a:p>
            <a:pPr algn="r">
              <a:lnSpc>
                <a:spcPts val="5600"/>
              </a:lnSpc>
            </a:pPr>
            <a:r>
              <a:rPr lang="en-US" sz="2800" dirty="0">
                <a:solidFill>
                  <a:schemeClr val="tx2"/>
                </a:solidFill>
                <a:latin typeface="+mj-lt"/>
              </a:rPr>
              <a:t>8</a:t>
            </a:r>
          </a:p>
        </p:txBody>
      </p:sp>
    </p:spTree>
    <p:extLst>
      <p:ext uri="{BB962C8B-B14F-4D97-AF65-F5344CB8AC3E}">
        <p14:creationId xmlns:p14="http://schemas.microsoft.com/office/powerpoint/2010/main" val="1697358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5">
            <a:extLst>
              <a:ext uri="{FF2B5EF4-FFF2-40B4-BE49-F238E27FC236}">
                <a16:creationId xmlns:a16="http://schemas.microsoft.com/office/drawing/2014/main" id="{79AD6664-9E80-46E0-891E-CF8AA8EA6E42}"/>
              </a:ext>
            </a:extLst>
          </p:cNvPr>
          <p:cNvSpPr>
            <a:spLocks noEditPoints="1"/>
          </p:cNvSpPr>
          <p:nvPr/>
        </p:nvSpPr>
        <p:spPr bwMode="auto">
          <a:xfrm>
            <a:off x="6500813" y="0"/>
            <a:ext cx="5691187" cy="6858000"/>
          </a:xfrm>
          <a:custGeom>
            <a:avLst/>
            <a:gdLst>
              <a:gd name="T0" fmla="*/ 21998 w 25095"/>
              <a:gd name="T1" fmla="*/ 23991 h 30240"/>
              <a:gd name="T2" fmla="*/ 25095 w 25095"/>
              <a:gd name="T3" fmla="*/ 19676 h 30240"/>
              <a:gd name="T4" fmla="*/ 25095 w 25095"/>
              <a:gd name="T5" fmla="*/ 16052 h 30240"/>
              <a:gd name="T6" fmla="*/ 24587 w 25095"/>
              <a:gd name="T7" fmla="*/ 12652 h 30240"/>
              <a:gd name="T8" fmla="*/ 23435 w 25095"/>
              <a:gd name="T9" fmla="*/ 9830 h 30240"/>
              <a:gd name="T10" fmla="*/ 25095 w 25095"/>
              <a:gd name="T11" fmla="*/ 4839 h 30240"/>
              <a:gd name="T12" fmla="*/ 24746 w 25095"/>
              <a:gd name="T13" fmla="*/ 0 h 30240"/>
              <a:gd name="T14" fmla="*/ 16124 w 25095"/>
              <a:gd name="T15" fmla="*/ 2444 h 30240"/>
              <a:gd name="T16" fmla="*/ 12804 w 25095"/>
              <a:gd name="T17" fmla="*/ 2444 h 30240"/>
              <a:gd name="T18" fmla="*/ 5933 w 25095"/>
              <a:gd name="T19" fmla="*/ 2317 h 30240"/>
              <a:gd name="T20" fmla="*/ 5818 w 25095"/>
              <a:gd name="T21" fmla="*/ 2777 h 30240"/>
              <a:gd name="T22" fmla="*/ 1438 w 25095"/>
              <a:gd name="T23" fmla="*/ 8253 h 30240"/>
              <a:gd name="T24" fmla="*/ 305 w 25095"/>
              <a:gd name="T25" fmla="*/ 14636 h 30240"/>
              <a:gd name="T26" fmla="*/ 519 w 25095"/>
              <a:gd name="T27" fmla="*/ 15121 h 30240"/>
              <a:gd name="T28" fmla="*/ 1598 w 25095"/>
              <a:gd name="T29" fmla="*/ 22460 h 30240"/>
              <a:gd name="T30" fmla="*/ 5777 w 25095"/>
              <a:gd name="T31" fmla="*/ 27415 h 30240"/>
              <a:gd name="T32" fmla="*/ 6030 w 25095"/>
              <a:gd name="T33" fmla="*/ 27751 h 30240"/>
              <a:gd name="T34" fmla="*/ 12085 w 25095"/>
              <a:gd name="T35" fmla="*/ 30240 h 30240"/>
              <a:gd name="T36" fmla="*/ 19299 w 25095"/>
              <a:gd name="T37" fmla="*/ 30240 h 30240"/>
              <a:gd name="T38" fmla="*/ 25095 w 25095"/>
              <a:gd name="T39" fmla="*/ 27751 h 30240"/>
              <a:gd name="T40" fmla="*/ 8124 w 25095"/>
              <a:gd name="T41" fmla="*/ 8426 h 30240"/>
              <a:gd name="T42" fmla="*/ 9092 w 25095"/>
              <a:gd name="T43" fmla="*/ 11359 h 30240"/>
              <a:gd name="T44" fmla="*/ 1816 w 25095"/>
              <a:gd name="T45" fmla="*/ 8632 h 30240"/>
              <a:gd name="T46" fmla="*/ 1816 w 25095"/>
              <a:gd name="T47" fmla="*/ 14323 h 30240"/>
              <a:gd name="T48" fmla="*/ 1951 w 25095"/>
              <a:gd name="T49" fmla="*/ 22173 h 30240"/>
              <a:gd name="T50" fmla="*/ 6046 w 25095"/>
              <a:gd name="T51" fmla="*/ 27642 h 30240"/>
              <a:gd name="T52" fmla="*/ 11257 w 25095"/>
              <a:gd name="T53" fmla="*/ 22281 h 30240"/>
              <a:gd name="T54" fmla="*/ 11257 w 25095"/>
              <a:gd name="T55" fmla="*/ 22173 h 30240"/>
              <a:gd name="T56" fmla="*/ 9488 w 25095"/>
              <a:gd name="T57" fmla="*/ 18748 h 30240"/>
              <a:gd name="T58" fmla="*/ 11257 w 25095"/>
              <a:gd name="T59" fmla="*/ 15746 h 30240"/>
              <a:gd name="T60" fmla="*/ 9542 w 25095"/>
              <a:gd name="T61" fmla="*/ 11548 h 30240"/>
              <a:gd name="T62" fmla="*/ 11257 w 25095"/>
              <a:gd name="T63" fmla="*/ 8426 h 30240"/>
              <a:gd name="T64" fmla="*/ 11257 w 25095"/>
              <a:gd name="T65" fmla="*/ 4800 h 30240"/>
              <a:gd name="T66" fmla="*/ 21277 w 25095"/>
              <a:gd name="T67" fmla="*/ 22281 h 30240"/>
              <a:gd name="T68" fmla="*/ 21150 w 25095"/>
              <a:gd name="T69" fmla="*/ 8273 h 30240"/>
              <a:gd name="T70" fmla="*/ 16667 w 25095"/>
              <a:gd name="T71" fmla="*/ 8273 h 30240"/>
              <a:gd name="T72" fmla="*/ 17954 w 25095"/>
              <a:gd name="T73" fmla="*/ 7635 h 30240"/>
              <a:gd name="T74" fmla="*/ 13752 w 25095"/>
              <a:gd name="T75" fmla="*/ 8273 h 30240"/>
              <a:gd name="T76" fmla="*/ 15317 w 25095"/>
              <a:gd name="T77" fmla="*/ 8426 h 30240"/>
              <a:gd name="T78" fmla="*/ 13102 w 25095"/>
              <a:gd name="T79" fmla="*/ 20263 h 30240"/>
              <a:gd name="T80" fmla="*/ 15744 w 25095"/>
              <a:gd name="T81" fmla="*/ 21503 h 30240"/>
              <a:gd name="T82" fmla="*/ 14583 w 25095"/>
              <a:gd name="T83" fmla="*/ 23886 h 30240"/>
              <a:gd name="T84" fmla="*/ 15417 w 25095"/>
              <a:gd name="T85" fmla="*/ 22281 h 30240"/>
              <a:gd name="T86" fmla="*/ 21824 w 25095"/>
              <a:gd name="T87" fmla="*/ 23919 h 30240"/>
              <a:gd name="T88" fmla="*/ 22595 w 25095"/>
              <a:gd name="T89" fmla="*/ 22173 h 30240"/>
              <a:gd name="T90" fmla="*/ 20907 w 25095"/>
              <a:gd name="T91" fmla="*/ 21398 h 30240"/>
              <a:gd name="T92" fmla="*/ 18272 w 25095"/>
              <a:gd name="T93" fmla="*/ 15463 h 30240"/>
              <a:gd name="T94" fmla="*/ 18272 w 25095"/>
              <a:gd name="T95" fmla="*/ 15115 h 30240"/>
              <a:gd name="T96" fmla="*/ 21052 w 25095"/>
              <a:gd name="T97" fmla="*/ 8823 h 30240"/>
              <a:gd name="T98" fmla="*/ 22652 w 25095"/>
              <a:gd name="T99" fmla="*/ 8273 h 30240"/>
              <a:gd name="T100" fmla="*/ 21885 w 25095"/>
              <a:gd name="T101" fmla="*/ 6034 h 30240"/>
              <a:gd name="T102" fmla="*/ 14632 w 25095"/>
              <a:gd name="T103" fmla="*/ 6109 h 30240"/>
              <a:gd name="T104" fmla="*/ 11411 w 25095"/>
              <a:gd name="T105" fmla="*/ 2553 h 30240"/>
              <a:gd name="T106" fmla="*/ 14416 w 25095"/>
              <a:gd name="T107" fmla="*/ 6280 h 30240"/>
              <a:gd name="T108" fmla="*/ 11411 w 25095"/>
              <a:gd name="T109" fmla="*/ 10300 h 30240"/>
              <a:gd name="T110" fmla="*/ 11411 w 25095"/>
              <a:gd name="T111" fmla="*/ 12453 h 30240"/>
              <a:gd name="T112" fmla="*/ 12074 w 25095"/>
              <a:gd name="T113" fmla="*/ 17745 h 30240"/>
              <a:gd name="T114" fmla="*/ 11411 w 25095"/>
              <a:gd name="T115" fmla="*/ 18142 h 30240"/>
              <a:gd name="T116" fmla="*/ 13735 w 25095"/>
              <a:gd name="T117" fmla="*/ 22173 h 30240"/>
              <a:gd name="T118" fmla="*/ 11411 w 25095"/>
              <a:gd name="T119" fmla="*/ 22281 h 30240"/>
              <a:gd name="T120" fmla="*/ 14588 w 25095"/>
              <a:gd name="T121" fmla="*/ 24261 h 30240"/>
              <a:gd name="T122" fmla="*/ 21827 w 25095"/>
              <a:gd name="T123" fmla="*/ 24052 h 30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5095" h="30240">
                <a:moveTo>
                  <a:pt x="25095" y="27751"/>
                </a:moveTo>
                <a:lnTo>
                  <a:pt x="25095" y="27642"/>
                </a:lnTo>
                <a:lnTo>
                  <a:pt x="23525" y="27642"/>
                </a:lnTo>
                <a:lnTo>
                  <a:pt x="22060" y="24151"/>
                </a:lnTo>
                <a:lnTo>
                  <a:pt x="25095" y="25422"/>
                </a:lnTo>
                <a:lnTo>
                  <a:pt x="25095" y="25290"/>
                </a:lnTo>
                <a:lnTo>
                  <a:pt x="21998" y="23991"/>
                </a:lnTo>
                <a:lnTo>
                  <a:pt x="22699" y="22281"/>
                </a:lnTo>
                <a:lnTo>
                  <a:pt x="25095" y="22281"/>
                </a:lnTo>
                <a:lnTo>
                  <a:pt x="25095" y="22173"/>
                </a:lnTo>
                <a:lnTo>
                  <a:pt x="22743" y="22173"/>
                </a:lnTo>
                <a:lnTo>
                  <a:pt x="23417" y="20524"/>
                </a:lnTo>
                <a:lnTo>
                  <a:pt x="25095" y="19836"/>
                </a:lnTo>
                <a:lnTo>
                  <a:pt x="25095" y="19676"/>
                </a:lnTo>
                <a:lnTo>
                  <a:pt x="23495" y="20333"/>
                </a:lnTo>
                <a:lnTo>
                  <a:pt x="24472" y="17947"/>
                </a:lnTo>
                <a:lnTo>
                  <a:pt x="25095" y="18209"/>
                </a:lnTo>
                <a:lnTo>
                  <a:pt x="25095" y="18081"/>
                </a:lnTo>
                <a:lnTo>
                  <a:pt x="24516" y="17838"/>
                </a:lnTo>
                <a:lnTo>
                  <a:pt x="25095" y="16423"/>
                </a:lnTo>
                <a:lnTo>
                  <a:pt x="25095" y="16052"/>
                </a:lnTo>
                <a:lnTo>
                  <a:pt x="24387" y="17784"/>
                </a:lnTo>
                <a:lnTo>
                  <a:pt x="18360" y="15252"/>
                </a:lnTo>
                <a:lnTo>
                  <a:pt x="18363" y="15245"/>
                </a:lnTo>
                <a:lnTo>
                  <a:pt x="24462" y="12703"/>
                </a:lnTo>
                <a:lnTo>
                  <a:pt x="25095" y="14253"/>
                </a:lnTo>
                <a:lnTo>
                  <a:pt x="25095" y="13897"/>
                </a:lnTo>
                <a:lnTo>
                  <a:pt x="24587" y="12652"/>
                </a:lnTo>
                <a:lnTo>
                  <a:pt x="25095" y="12440"/>
                </a:lnTo>
                <a:lnTo>
                  <a:pt x="25095" y="12312"/>
                </a:lnTo>
                <a:lnTo>
                  <a:pt x="24542" y="12543"/>
                </a:lnTo>
                <a:lnTo>
                  <a:pt x="23496" y="9980"/>
                </a:lnTo>
                <a:lnTo>
                  <a:pt x="25095" y="10658"/>
                </a:lnTo>
                <a:lnTo>
                  <a:pt x="25095" y="10531"/>
                </a:lnTo>
                <a:lnTo>
                  <a:pt x="23435" y="9830"/>
                </a:lnTo>
                <a:lnTo>
                  <a:pt x="22861" y="8426"/>
                </a:lnTo>
                <a:lnTo>
                  <a:pt x="25095" y="8426"/>
                </a:lnTo>
                <a:lnTo>
                  <a:pt x="25095" y="8273"/>
                </a:lnTo>
                <a:lnTo>
                  <a:pt x="22799" y="8273"/>
                </a:lnTo>
                <a:lnTo>
                  <a:pt x="22051" y="6438"/>
                </a:lnTo>
                <a:lnTo>
                  <a:pt x="22232" y="6007"/>
                </a:lnTo>
                <a:lnTo>
                  <a:pt x="25095" y="4839"/>
                </a:lnTo>
                <a:lnTo>
                  <a:pt x="25095" y="4726"/>
                </a:lnTo>
                <a:lnTo>
                  <a:pt x="22289" y="5869"/>
                </a:lnTo>
                <a:lnTo>
                  <a:pt x="23677" y="2553"/>
                </a:lnTo>
                <a:lnTo>
                  <a:pt x="25095" y="2553"/>
                </a:lnTo>
                <a:lnTo>
                  <a:pt x="25095" y="2444"/>
                </a:lnTo>
                <a:lnTo>
                  <a:pt x="23723" y="2444"/>
                </a:lnTo>
                <a:lnTo>
                  <a:pt x="24746" y="0"/>
                </a:lnTo>
                <a:lnTo>
                  <a:pt x="24629" y="0"/>
                </a:lnTo>
                <a:lnTo>
                  <a:pt x="23601" y="2444"/>
                </a:lnTo>
                <a:lnTo>
                  <a:pt x="20419" y="2444"/>
                </a:lnTo>
                <a:lnTo>
                  <a:pt x="19422" y="0"/>
                </a:lnTo>
                <a:lnTo>
                  <a:pt x="19273" y="0"/>
                </a:lnTo>
                <a:lnTo>
                  <a:pt x="20271" y="2444"/>
                </a:lnTo>
                <a:lnTo>
                  <a:pt x="16124" y="2444"/>
                </a:lnTo>
                <a:lnTo>
                  <a:pt x="17119" y="0"/>
                </a:lnTo>
                <a:lnTo>
                  <a:pt x="16975" y="0"/>
                </a:lnTo>
                <a:lnTo>
                  <a:pt x="15979" y="2444"/>
                </a:lnTo>
                <a:lnTo>
                  <a:pt x="12960" y="2444"/>
                </a:lnTo>
                <a:lnTo>
                  <a:pt x="11936" y="0"/>
                </a:lnTo>
                <a:lnTo>
                  <a:pt x="11778" y="0"/>
                </a:lnTo>
                <a:lnTo>
                  <a:pt x="12804" y="2444"/>
                </a:lnTo>
                <a:lnTo>
                  <a:pt x="11411" y="2444"/>
                </a:lnTo>
                <a:lnTo>
                  <a:pt x="11411" y="0"/>
                </a:lnTo>
                <a:lnTo>
                  <a:pt x="11257" y="0"/>
                </a:lnTo>
                <a:lnTo>
                  <a:pt x="11257" y="2444"/>
                </a:lnTo>
                <a:lnTo>
                  <a:pt x="6030" y="2444"/>
                </a:lnTo>
                <a:lnTo>
                  <a:pt x="6030" y="2366"/>
                </a:lnTo>
                <a:lnTo>
                  <a:pt x="5933" y="2317"/>
                </a:lnTo>
                <a:lnTo>
                  <a:pt x="5884" y="2220"/>
                </a:lnTo>
                <a:lnTo>
                  <a:pt x="5620" y="2220"/>
                </a:lnTo>
                <a:lnTo>
                  <a:pt x="5571" y="2317"/>
                </a:lnTo>
                <a:lnTo>
                  <a:pt x="5473" y="2366"/>
                </a:lnTo>
                <a:lnTo>
                  <a:pt x="5473" y="2624"/>
                </a:lnTo>
                <a:lnTo>
                  <a:pt x="5626" y="2777"/>
                </a:lnTo>
                <a:lnTo>
                  <a:pt x="5818" y="2777"/>
                </a:lnTo>
                <a:lnTo>
                  <a:pt x="8062" y="8273"/>
                </a:lnTo>
                <a:lnTo>
                  <a:pt x="1961" y="8273"/>
                </a:lnTo>
                <a:lnTo>
                  <a:pt x="1898" y="8146"/>
                </a:lnTo>
                <a:lnTo>
                  <a:pt x="1792" y="8093"/>
                </a:lnTo>
                <a:lnTo>
                  <a:pt x="1598" y="8093"/>
                </a:lnTo>
                <a:lnTo>
                  <a:pt x="1491" y="8146"/>
                </a:lnTo>
                <a:lnTo>
                  <a:pt x="1438" y="8253"/>
                </a:lnTo>
                <a:lnTo>
                  <a:pt x="1438" y="8498"/>
                </a:lnTo>
                <a:lnTo>
                  <a:pt x="1591" y="8650"/>
                </a:lnTo>
                <a:lnTo>
                  <a:pt x="1707" y="8650"/>
                </a:lnTo>
                <a:lnTo>
                  <a:pt x="1707" y="14253"/>
                </a:lnTo>
                <a:lnTo>
                  <a:pt x="509" y="14742"/>
                </a:lnTo>
                <a:lnTo>
                  <a:pt x="507" y="14737"/>
                </a:lnTo>
                <a:lnTo>
                  <a:pt x="305" y="14636"/>
                </a:lnTo>
                <a:lnTo>
                  <a:pt x="101" y="14737"/>
                </a:lnTo>
                <a:lnTo>
                  <a:pt x="0" y="14941"/>
                </a:lnTo>
                <a:lnTo>
                  <a:pt x="101" y="15144"/>
                </a:lnTo>
                <a:lnTo>
                  <a:pt x="207" y="15197"/>
                </a:lnTo>
                <a:lnTo>
                  <a:pt x="402" y="15197"/>
                </a:lnTo>
                <a:lnTo>
                  <a:pt x="507" y="15144"/>
                </a:lnTo>
                <a:lnTo>
                  <a:pt x="519" y="15121"/>
                </a:lnTo>
                <a:lnTo>
                  <a:pt x="1707" y="15620"/>
                </a:lnTo>
                <a:lnTo>
                  <a:pt x="1707" y="21906"/>
                </a:lnTo>
                <a:lnTo>
                  <a:pt x="1694" y="21900"/>
                </a:lnTo>
                <a:lnTo>
                  <a:pt x="1491" y="22001"/>
                </a:lnTo>
                <a:lnTo>
                  <a:pt x="1389" y="22204"/>
                </a:lnTo>
                <a:lnTo>
                  <a:pt x="1491" y="22408"/>
                </a:lnTo>
                <a:lnTo>
                  <a:pt x="1598" y="22460"/>
                </a:lnTo>
                <a:lnTo>
                  <a:pt x="1792" y="22460"/>
                </a:lnTo>
                <a:lnTo>
                  <a:pt x="1898" y="22408"/>
                </a:lnTo>
                <a:lnTo>
                  <a:pt x="1951" y="22302"/>
                </a:lnTo>
                <a:lnTo>
                  <a:pt x="1951" y="22281"/>
                </a:lnTo>
                <a:lnTo>
                  <a:pt x="7894" y="22281"/>
                </a:lnTo>
                <a:lnTo>
                  <a:pt x="5796" y="27425"/>
                </a:lnTo>
                <a:lnTo>
                  <a:pt x="5777" y="27415"/>
                </a:lnTo>
                <a:lnTo>
                  <a:pt x="5623" y="27467"/>
                </a:lnTo>
                <a:lnTo>
                  <a:pt x="5473" y="27616"/>
                </a:lnTo>
                <a:lnTo>
                  <a:pt x="5473" y="27822"/>
                </a:lnTo>
                <a:lnTo>
                  <a:pt x="5626" y="27976"/>
                </a:lnTo>
                <a:lnTo>
                  <a:pt x="5878" y="27976"/>
                </a:lnTo>
                <a:lnTo>
                  <a:pt x="6030" y="27822"/>
                </a:lnTo>
                <a:lnTo>
                  <a:pt x="6030" y="27751"/>
                </a:lnTo>
                <a:lnTo>
                  <a:pt x="11257" y="27751"/>
                </a:lnTo>
                <a:lnTo>
                  <a:pt x="11257" y="30240"/>
                </a:lnTo>
                <a:lnTo>
                  <a:pt x="11411" y="30240"/>
                </a:lnTo>
                <a:lnTo>
                  <a:pt x="11411" y="27751"/>
                </a:lnTo>
                <a:lnTo>
                  <a:pt x="12957" y="27751"/>
                </a:lnTo>
                <a:lnTo>
                  <a:pt x="11910" y="30240"/>
                </a:lnTo>
                <a:lnTo>
                  <a:pt x="12085" y="30240"/>
                </a:lnTo>
                <a:lnTo>
                  <a:pt x="13127" y="27751"/>
                </a:lnTo>
                <a:lnTo>
                  <a:pt x="16013" y="27751"/>
                </a:lnTo>
                <a:lnTo>
                  <a:pt x="17028" y="30240"/>
                </a:lnTo>
                <a:lnTo>
                  <a:pt x="17178" y="30240"/>
                </a:lnTo>
                <a:lnTo>
                  <a:pt x="16161" y="27751"/>
                </a:lnTo>
                <a:lnTo>
                  <a:pt x="20315" y="27751"/>
                </a:lnTo>
                <a:lnTo>
                  <a:pt x="19299" y="30240"/>
                </a:lnTo>
                <a:lnTo>
                  <a:pt x="19443" y="30240"/>
                </a:lnTo>
                <a:lnTo>
                  <a:pt x="20461" y="27751"/>
                </a:lnTo>
                <a:lnTo>
                  <a:pt x="23435" y="27751"/>
                </a:lnTo>
                <a:lnTo>
                  <a:pt x="24479" y="30240"/>
                </a:lnTo>
                <a:lnTo>
                  <a:pt x="24614" y="30240"/>
                </a:lnTo>
                <a:lnTo>
                  <a:pt x="23570" y="27751"/>
                </a:lnTo>
                <a:lnTo>
                  <a:pt x="25095" y="27751"/>
                </a:lnTo>
                <a:close/>
                <a:moveTo>
                  <a:pt x="1707" y="15486"/>
                </a:moveTo>
                <a:lnTo>
                  <a:pt x="560" y="15006"/>
                </a:lnTo>
                <a:lnTo>
                  <a:pt x="560" y="14844"/>
                </a:lnTo>
                <a:lnTo>
                  <a:pt x="557" y="14836"/>
                </a:lnTo>
                <a:lnTo>
                  <a:pt x="1707" y="14367"/>
                </a:lnTo>
                <a:lnTo>
                  <a:pt x="1707" y="15486"/>
                </a:lnTo>
                <a:close/>
                <a:moveTo>
                  <a:pt x="8124" y="8426"/>
                </a:moveTo>
                <a:lnTo>
                  <a:pt x="9248" y="11181"/>
                </a:lnTo>
                <a:lnTo>
                  <a:pt x="8955" y="11302"/>
                </a:lnTo>
                <a:lnTo>
                  <a:pt x="2111" y="8426"/>
                </a:lnTo>
                <a:lnTo>
                  <a:pt x="8124" y="8426"/>
                </a:lnTo>
                <a:close/>
                <a:moveTo>
                  <a:pt x="9288" y="11279"/>
                </a:moveTo>
                <a:lnTo>
                  <a:pt x="9369" y="11475"/>
                </a:lnTo>
                <a:lnTo>
                  <a:pt x="9092" y="11359"/>
                </a:lnTo>
                <a:lnTo>
                  <a:pt x="9288" y="11279"/>
                </a:lnTo>
                <a:close/>
                <a:moveTo>
                  <a:pt x="1816" y="8632"/>
                </a:moveTo>
                <a:lnTo>
                  <a:pt x="1947" y="8502"/>
                </a:lnTo>
                <a:lnTo>
                  <a:pt x="1955" y="8475"/>
                </a:lnTo>
                <a:lnTo>
                  <a:pt x="8812" y="11359"/>
                </a:lnTo>
                <a:lnTo>
                  <a:pt x="1816" y="14210"/>
                </a:lnTo>
                <a:lnTo>
                  <a:pt x="1816" y="8632"/>
                </a:lnTo>
                <a:close/>
                <a:moveTo>
                  <a:pt x="1816" y="14323"/>
                </a:moveTo>
                <a:lnTo>
                  <a:pt x="8949" y="11417"/>
                </a:lnTo>
                <a:lnTo>
                  <a:pt x="9427" y="11618"/>
                </a:lnTo>
                <a:lnTo>
                  <a:pt x="10834" y="15066"/>
                </a:lnTo>
                <a:lnTo>
                  <a:pt x="9356" y="18692"/>
                </a:lnTo>
                <a:lnTo>
                  <a:pt x="1816" y="15532"/>
                </a:lnTo>
                <a:lnTo>
                  <a:pt x="1816" y="14323"/>
                </a:lnTo>
                <a:close/>
                <a:moveTo>
                  <a:pt x="1887" y="21996"/>
                </a:moveTo>
                <a:lnTo>
                  <a:pt x="1816" y="21960"/>
                </a:lnTo>
                <a:lnTo>
                  <a:pt x="1816" y="15665"/>
                </a:lnTo>
                <a:lnTo>
                  <a:pt x="9310" y="18806"/>
                </a:lnTo>
                <a:lnTo>
                  <a:pt x="9265" y="18918"/>
                </a:lnTo>
                <a:lnTo>
                  <a:pt x="1887" y="21996"/>
                </a:lnTo>
                <a:close/>
                <a:moveTo>
                  <a:pt x="1951" y="22173"/>
                </a:moveTo>
                <a:lnTo>
                  <a:pt x="1951" y="22107"/>
                </a:lnTo>
                <a:lnTo>
                  <a:pt x="1941" y="22087"/>
                </a:lnTo>
                <a:lnTo>
                  <a:pt x="9206" y="19060"/>
                </a:lnTo>
                <a:lnTo>
                  <a:pt x="7938" y="22173"/>
                </a:lnTo>
                <a:lnTo>
                  <a:pt x="1951" y="22173"/>
                </a:lnTo>
                <a:close/>
                <a:moveTo>
                  <a:pt x="11257" y="27642"/>
                </a:moveTo>
                <a:lnTo>
                  <a:pt x="6046" y="27642"/>
                </a:lnTo>
                <a:lnTo>
                  <a:pt x="11257" y="25507"/>
                </a:lnTo>
                <a:lnTo>
                  <a:pt x="11257" y="27642"/>
                </a:lnTo>
                <a:close/>
                <a:moveTo>
                  <a:pt x="11257" y="25367"/>
                </a:moveTo>
                <a:lnTo>
                  <a:pt x="5960" y="27545"/>
                </a:lnTo>
                <a:lnTo>
                  <a:pt x="5922" y="27508"/>
                </a:lnTo>
                <a:lnTo>
                  <a:pt x="8050" y="22281"/>
                </a:lnTo>
                <a:lnTo>
                  <a:pt x="11257" y="22281"/>
                </a:lnTo>
                <a:lnTo>
                  <a:pt x="11257" y="25367"/>
                </a:lnTo>
                <a:close/>
                <a:moveTo>
                  <a:pt x="11257" y="22173"/>
                </a:moveTo>
                <a:lnTo>
                  <a:pt x="8093" y="22173"/>
                </a:lnTo>
                <a:lnTo>
                  <a:pt x="9391" y="18983"/>
                </a:lnTo>
                <a:lnTo>
                  <a:pt x="9563" y="18911"/>
                </a:lnTo>
                <a:lnTo>
                  <a:pt x="11257" y="19622"/>
                </a:lnTo>
                <a:lnTo>
                  <a:pt x="11257" y="22173"/>
                </a:lnTo>
                <a:close/>
                <a:moveTo>
                  <a:pt x="11257" y="19489"/>
                </a:moveTo>
                <a:lnTo>
                  <a:pt x="9721" y="18845"/>
                </a:lnTo>
                <a:lnTo>
                  <a:pt x="11257" y="18206"/>
                </a:lnTo>
                <a:lnTo>
                  <a:pt x="11257" y="19489"/>
                </a:lnTo>
                <a:close/>
                <a:moveTo>
                  <a:pt x="11257" y="18087"/>
                </a:moveTo>
                <a:lnTo>
                  <a:pt x="9579" y="18786"/>
                </a:lnTo>
                <a:lnTo>
                  <a:pt x="9488" y="18748"/>
                </a:lnTo>
                <a:lnTo>
                  <a:pt x="10910" y="15252"/>
                </a:lnTo>
                <a:lnTo>
                  <a:pt x="11257" y="16102"/>
                </a:lnTo>
                <a:lnTo>
                  <a:pt x="11257" y="18087"/>
                </a:lnTo>
                <a:close/>
                <a:moveTo>
                  <a:pt x="11257" y="15746"/>
                </a:moveTo>
                <a:lnTo>
                  <a:pt x="10982" y="15074"/>
                </a:lnTo>
                <a:lnTo>
                  <a:pt x="11257" y="14400"/>
                </a:lnTo>
                <a:lnTo>
                  <a:pt x="11257" y="15746"/>
                </a:lnTo>
                <a:close/>
                <a:moveTo>
                  <a:pt x="11257" y="14029"/>
                </a:moveTo>
                <a:lnTo>
                  <a:pt x="10907" y="14889"/>
                </a:lnTo>
                <a:lnTo>
                  <a:pt x="9601" y="11691"/>
                </a:lnTo>
                <a:lnTo>
                  <a:pt x="11257" y="12388"/>
                </a:lnTo>
                <a:lnTo>
                  <a:pt x="11257" y="14029"/>
                </a:lnTo>
                <a:close/>
                <a:moveTo>
                  <a:pt x="11257" y="12268"/>
                </a:moveTo>
                <a:lnTo>
                  <a:pt x="9542" y="11548"/>
                </a:lnTo>
                <a:lnTo>
                  <a:pt x="9411" y="11229"/>
                </a:lnTo>
                <a:lnTo>
                  <a:pt x="11257" y="10477"/>
                </a:lnTo>
                <a:lnTo>
                  <a:pt x="11257" y="12268"/>
                </a:lnTo>
                <a:close/>
                <a:moveTo>
                  <a:pt x="11257" y="10363"/>
                </a:moveTo>
                <a:lnTo>
                  <a:pt x="9372" y="11131"/>
                </a:lnTo>
                <a:lnTo>
                  <a:pt x="8266" y="8426"/>
                </a:lnTo>
                <a:lnTo>
                  <a:pt x="11257" y="8426"/>
                </a:lnTo>
                <a:lnTo>
                  <a:pt x="11257" y="10363"/>
                </a:lnTo>
                <a:close/>
                <a:moveTo>
                  <a:pt x="11257" y="8273"/>
                </a:moveTo>
                <a:lnTo>
                  <a:pt x="8204" y="8273"/>
                </a:lnTo>
                <a:lnTo>
                  <a:pt x="5935" y="2719"/>
                </a:lnTo>
                <a:lnTo>
                  <a:pt x="6030" y="2624"/>
                </a:lnTo>
                <a:lnTo>
                  <a:pt x="6030" y="2588"/>
                </a:lnTo>
                <a:lnTo>
                  <a:pt x="11257" y="4800"/>
                </a:lnTo>
                <a:lnTo>
                  <a:pt x="11257" y="8273"/>
                </a:lnTo>
                <a:close/>
                <a:moveTo>
                  <a:pt x="11257" y="4682"/>
                </a:moveTo>
                <a:lnTo>
                  <a:pt x="6218" y="2553"/>
                </a:lnTo>
                <a:lnTo>
                  <a:pt x="11257" y="2553"/>
                </a:lnTo>
                <a:lnTo>
                  <a:pt x="11257" y="4682"/>
                </a:lnTo>
                <a:close/>
                <a:moveTo>
                  <a:pt x="21922" y="23819"/>
                </a:moveTo>
                <a:lnTo>
                  <a:pt x="21277" y="22281"/>
                </a:lnTo>
                <a:lnTo>
                  <a:pt x="22550" y="22281"/>
                </a:lnTo>
                <a:lnTo>
                  <a:pt x="21922" y="23819"/>
                </a:lnTo>
                <a:close/>
                <a:moveTo>
                  <a:pt x="19752" y="8273"/>
                </a:moveTo>
                <a:lnTo>
                  <a:pt x="18238" y="7633"/>
                </a:lnTo>
                <a:lnTo>
                  <a:pt x="21798" y="6182"/>
                </a:lnTo>
                <a:lnTo>
                  <a:pt x="21912" y="6461"/>
                </a:lnTo>
                <a:lnTo>
                  <a:pt x="21150" y="8273"/>
                </a:lnTo>
                <a:lnTo>
                  <a:pt x="19752" y="8273"/>
                </a:lnTo>
                <a:close/>
                <a:moveTo>
                  <a:pt x="21085" y="8426"/>
                </a:moveTo>
                <a:lnTo>
                  <a:pt x="20939" y="8775"/>
                </a:lnTo>
                <a:lnTo>
                  <a:pt x="20115" y="8426"/>
                </a:lnTo>
                <a:lnTo>
                  <a:pt x="21085" y="8426"/>
                </a:lnTo>
                <a:close/>
                <a:moveTo>
                  <a:pt x="19461" y="8273"/>
                </a:moveTo>
                <a:lnTo>
                  <a:pt x="16667" y="8273"/>
                </a:lnTo>
                <a:lnTo>
                  <a:pt x="18091" y="7693"/>
                </a:lnTo>
                <a:lnTo>
                  <a:pt x="19461" y="8273"/>
                </a:lnTo>
                <a:close/>
                <a:moveTo>
                  <a:pt x="16389" y="8273"/>
                </a:moveTo>
                <a:lnTo>
                  <a:pt x="15404" y="8273"/>
                </a:lnTo>
                <a:lnTo>
                  <a:pt x="14566" y="6272"/>
                </a:lnTo>
                <a:lnTo>
                  <a:pt x="14591" y="6212"/>
                </a:lnTo>
                <a:lnTo>
                  <a:pt x="17954" y="7635"/>
                </a:lnTo>
                <a:lnTo>
                  <a:pt x="16389" y="8273"/>
                </a:lnTo>
                <a:close/>
                <a:moveTo>
                  <a:pt x="16011" y="8426"/>
                </a:moveTo>
                <a:lnTo>
                  <a:pt x="15548" y="8616"/>
                </a:lnTo>
                <a:lnTo>
                  <a:pt x="15468" y="8426"/>
                </a:lnTo>
                <a:lnTo>
                  <a:pt x="16011" y="8426"/>
                </a:lnTo>
                <a:close/>
                <a:moveTo>
                  <a:pt x="15253" y="8273"/>
                </a:moveTo>
                <a:lnTo>
                  <a:pt x="13752" y="8273"/>
                </a:lnTo>
                <a:lnTo>
                  <a:pt x="14490" y="6458"/>
                </a:lnTo>
                <a:lnTo>
                  <a:pt x="15253" y="8273"/>
                </a:lnTo>
                <a:close/>
                <a:moveTo>
                  <a:pt x="15317" y="8426"/>
                </a:moveTo>
                <a:lnTo>
                  <a:pt x="15419" y="8668"/>
                </a:lnTo>
                <a:lnTo>
                  <a:pt x="13227" y="9561"/>
                </a:lnTo>
                <a:lnTo>
                  <a:pt x="13689" y="8426"/>
                </a:lnTo>
                <a:lnTo>
                  <a:pt x="15317" y="8426"/>
                </a:lnTo>
                <a:close/>
                <a:moveTo>
                  <a:pt x="15460" y="8765"/>
                </a:moveTo>
                <a:lnTo>
                  <a:pt x="18147" y="15162"/>
                </a:lnTo>
                <a:lnTo>
                  <a:pt x="11998" y="12579"/>
                </a:lnTo>
                <a:lnTo>
                  <a:pt x="13172" y="9697"/>
                </a:lnTo>
                <a:lnTo>
                  <a:pt x="15460" y="8765"/>
                </a:lnTo>
                <a:close/>
                <a:moveTo>
                  <a:pt x="15657" y="21334"/>
                </a:moveTo>
                <a:lnTo>
                  <a:pt x="13102" y="20263"/>
                </a:lnTo>
                <a:lnTo>
                  <a:pt x="12115" y="17848"/>
                </a:lnTo>
                <a:lnTo>
                  <a:pt x="18187" y="15318"/>
                </a:lnTo>
                <a:lnTo>
                  <a:pt x="15657" y="21334"/>
                </a:lnTo>
                <a:close/>
                <a:moveTo>
                  <a:pt x="15744" y="21503"/>
                </a:moveTo>
                <a:lnTo>
                  <a:pt x="17341" y="22173"/>
                </a:lnTo>
                <a:lnTo>
                  <a:pt x="15463" y="22173"/>
                </a:lnTo>
                <a:lnTo>
                  <a:pt x="15744" y="21503"/>
                </a:lnTo>
                <a:close/>
                <a:moveTo>
                  <a:pt x="15609" y="21447"/>
                </a:moveTo>
                <a:lnTo>
                  <a:pt x="15304" y="22173"/>
                </a:lnTo>
                <a:lnTo>
                  <a:pt x="13882" y="22173"/>
                </a:lnTo>
                <a:lnTo>
                  <a:pt x="13167" y="20423"/>
                </a:lnTo>
                <a:lnTo>
                  <a:pt x="15609" y="21447"/>
                </a:lnTo>
                <a:close/>
                <a:moveTo>
                  <a:pt x="15258" y="22281"/>
                </a:moveTo>
                <a:lnTo>
                  <a:pt x="14583" y="23886"/>
                </a:lnTo>
                <a:lnTo>
                  <a:pt x="13926" y="22281"/>
                </a:lnTo>
                <a:lnTo>
                  <a:pt x="15258" y="22281"/>
                </a:lnTo>
                <a:close/>
                <a:moveTo>
                  <a:pt x="15417" y="22281"/>
                </a:moveTo>
                <a:lnTo>
                  <a:pt x="17600" y="22281"/>
                </a:lnTo>
                <a:lnTo>
                  <a:pt x="18175" y="22522"/>
                </a:lnTo>
                <a:lnTo>
                  <a:pt x="14722" y="23942"/>
                </a:lnTo>
                <a:lnTo>
                  <a:pt x="15417" y="22281"/>
                </a:lnTo>
                <a:close/>
                <a:moveTo>
                  <a:pt x="17918" y="22281"/>
                </a:moveTo>
                <a:lnTo>
                  <a:pt x="18760" y="22281"/>
                </a:lnTo>
                <a:lnTo>
                  <a:pt x="18335" y="22456"/>
                </a:lnTo>
                <a:lnTo>
                  <a:pt x="17918" y="22281"/>
                </a:lnTo>
                <a:close/>
                <a:moveTo>
                  <a:pt x="19130" y="22281"/>
                </a:moveTo>
                <a:lnTo>
                  <a:pt x="21137" y="22281"/>
                </a:lnTo>
                <a:lnTo>
                  <a:pt x="21824" y="23919"/>
                </a:lnTo>
                <a:lnTo>
                  <a:pt x="18517" y="22533"/>
                </a:lnTo>
                <a:lnTo>
                  <a:pt x="19130" y="22281"/>
                </a:lnTo>
                <a:close/>
                <a:moveTo>
                  <a:pt x="19395" y="22173"/>
                </a:moveTo>
                <a:lnTo>
                  <a:pt x="20842" y="21580"/>
                </a:lnTo>
                <a:lnTo>
                  <a:pt x="21091" y="22173"/>
                </a:lnTo>
                <a:lnTo>
                  <a:pt x="19395" y="22173"/>
                </a:lnTo>
                <a:close/>
                <a:moveTo>
                  <a:pt x="22595" y="22173"/>
                </a:moveTo>
                <a:lnTo>
                  <a:pt x="21231" y="22173"/>
                </a:lnTo>
                <a:lnTo>
                  <a:pt x="20962" y="21530"/>
                </a:lnTo>
                <a:lnTo>
                  <a:pt x="23238" y="20597"/>
                </a:lnTo>
                <a:lnTo>
                  <a:pt x="22595" y="22173"/>
                </a:lnTo>
                <a:close/>
                <a:moveTo>
                  <a:pt x="24344" y="17893"/>
                </a:moveTo>
                <a:lnTo>
                  <a:pt x="23316" y="20407"/>
                </a:lnTo>
                <a:lnTo>
                  <a:pt x="20907" y="21398"/>
                </a:lnTo>
                <a:lnTo>
                  <a:pt x="18386" y="15387"/>
                </a:lnTo>
                <a:lnTo>
                  <a:pt x="24344" y="17893"/>
                </a:lnTo>
                <a:close/>
                <a:moveTo>
                  <a:pt x="20787" y="21448"/>
                </a:moveTo>
                <a:lnTo>
                  <a:pt x="19024" y="22173"/>
                </a:lnTo>
                <a:lnTo>
                  <a:pt x="17658" y="22173"/>
                </a:lnTo>
                <a:lnTo>
                  <a:pt x="15790" y="21389"/>
                </a:lnTo>
                <a:lnTo>
                  <a:pt x="18272" y="15463"/>
                </a:lnTo>
                <a:lnTo>
                  <a:pt x="20787" y="21448"/>
                </a:lnTo>
                <a:close/>
                <a:moveTo>
                  <a:pt x="18272" y="15115"/>
                </a:moveTo>
                <a:lnTo>
                  <a:pt x="15589" y="8712"/>
                </a:lnTo>
                <a:lnTo>
                  <a:pt x="16290" y="8426"/>
                </a:lnTo>
                <a:lnTo>
                  <a:pt x="19824" y="8426"/>
                </a:lnTo>
                <a:lnTo>
                  <a:pt x="20895" y="8879"/>
                </a:lnTo>
                <a:lnTo>
                  <a:pt x="18272" y="15115"/>
                </a:lnTo>
                <a:close/>
                <a:moveTo>
                  <a:pt x="24418" y="12595"/>
                </a:moveTo>
                <a:lnTo>
                  <a:pt x="18426" y="15095"/>
                </a:lnTo>
                <a:lnTo>
                  <a:pt x="21008" y="8928"/>
                </a:lnTo>
                <a:lnTo>
                  <a:pt x="23320" y="9905"/>
                </a:lnTo>
                <a:lnTo>
                  <a:pt x="24418" y="12595"/>
                </a:lnTo>
                <a:close/>
                <a:moveTo>
                  <a:pt x="23258" y="9755"/>
                </a:moveTo>
                <a:lnTo>
                  <a:pt x="21052" y="8823"/>
                </a:lnTo>
                <a:lnTo>
                  <a:pt x="21218" y="8426"/>
                </a:lnTo>
                <a:lnTo>
                  <a:pt x="22715" y="8426"/>
                </a:lnTo>
                <a:lnTo>
                  <a:pt x="23258" y="9755"/>
                </a:lnTo>
                <a:close/>
                <a:moveTo>
                  <a:pt x="22652" y="8273"/>
                </a:moveTo>
                <a:lnTo>
                  <a:pt x="21282" y="8273"/>
                </a:lnTo>
                <a:lnTo>
                  <a:pt x="21976" y="6617"/>
                </a:lnTo>
                <a:lnTo>
                  <a:pt x="22652" y="8273"/>
                </a:lnTo>
                <a:close/>
                <a:moveTo>
                  <a:pt x="21987" y="6283"/>
                </a:moveTo>
                <a:lnTo>
                  <a:pt x="21925" y="6131"/>
                </a:lnTo>
                <a:lnTo>
                  <a:pt x="22077" y="6070"/>
                </a:lnTo>
                <a:lnTo>
                  <a:pt x="21987" y="6283"/>
                </a:lnTo>
                <a:close/>
                <a:moveTo>
                  <a:pt x="23556" y="2553"/>
                </a:moveTo>
                <a:lnTo>
                  <a:pt x="22134" y="5932"/>
                </a:lnTo>
                <a:lnTo>
                  <a:pt x="21885" y="6034"/>
                </a:lnTo>
                <a:lnTo>
                  <a:pt x="20464" y="2553"/>
                </a:lnTo>
                <a:lnTo>
                  <a:pt x="23556" y="2553"/>
                </a:lnTo>
                <a:close/>
                <a:moveTo>
                  <a:pt x="16080" y="2553"/>
                </a:moveTo>
                <a:lnTo>
                  <a:pt x="20315" y="2553"/>
                </a:lnTo>
                <a:lnTo>
                  <a:pt x="21759" y="6085"/>
                </a:lnTo>
                <a:lnTo>
                  <a:pt x="18101" y="7575"/>
                </a:lnTo>
                <a:lnTo>
                  <a:pt x="14632" y="6109"/>
                </a:lnTo>
                <a:lnTo>
                  <a:pt x="16080" y="2553"/>
                </a:lnTo>
                <a:close/>
                <a:moveTo>
                  <a:pt x="15934" y="2553"/>
                </a:moveTo>
                <a:lnTo>
                  <a:pt x="14507" y="6057"/>
                </a:lnTo>
                <a:lnTo>
                  <a:pt x="14468" y="6039"/>
                </a:lnTo>
                <a:lnTo>
                  <a:pt x="13006" y="2553"/>
                </a:lnTo>
                <a:lnTo>
                  <a:pt x="15934" y="2553"/>
                </a:lnTo>
                <a:close/>
                <a:moveTo>
                  <a:pt x="11411" y="2553"/>
                </a:moveTo>
                <a:lnTo>
                  <a:pt x="12850" y="2553"/>
                </a:lnTo>
                <a:lnTo>
                  <a:pt x="14282" y="5961"/>
                </a:lnTo>
                <a:lnTo>
                  <a:pt x="11411" y="4747"/>
                </a:lnTo>
                <a:lnTo>
                  <a:pt x="11411" y="2553"/>
                </a:lnTo>
                <a:close/>
                <a:moveTo>
                  <a:pt x="11411" y="4865"/>
                </a:moveTo>
                <a:lnTo>
                  <a:pt x="14342" y="6107"/>
                </a:lnTo>
                <a:lnTo>
                  <a:pt x="14416" y="6280"/>
                </a:lnTo>
                <a:lnTo>
                  <a:pt x="13603" y="8273"/>
                </a:lnTo>
                <a:lnTo>
                  <a:pt x="11411" y="8273"/>
                </a:lnTo>
                <a:lnTo>
                  <a:pt x="11411" y="4865"/>
                </a:lnTo>
                <a:close/>
                <a:moveTo>
                  <a:pt x="11411" y="8426"/>
                </a:moveTo>
                <a:lnTo>
                  <a:pt x="13540" y="8426"/>
                </a:lnTo>
                <a:lnTo>
                  <a:pt x="13048" y="9633"/>
                </a:lnTo>
                <a:lnTo>
                  <a:pt x="11411" y="10300"/>
                </a:lnTo>
                <a:lnTo>
                  <a:pt x="11411" y="8426"/>
                </a:lnTo>
                <a:close/>
                <a:moveTo>
                  <a:pt x="11411" y="10414"/>
                </a:moveTo>
                <a:lnTo>
                  <a:pt x="12993" y="9770"/>
                </a:lnTo>
                <a:lnTo>
                  <a:pt x="11870" y="12525"/>
                </a:lnTo>
                <a:lnTo>
                  <a:pt x="11411" y="12332"/>
                </a:lnTo>
                <a:lnTo>
                  <a:pt x="11411" y="10414"/>
                </a:lnTo>
                <a:close/>
                <a:moveTo>
                  <a:pt x="11411" y="12453"/>
                </a:moveTo>
                <a:lnTo>
                  <a:pt x="11828" y="12628"/>
                </a:lnTo>
                <a:lnTo>
                  <a:pt x="11411" y="13651"/>
                </a:lnTo>
                <a:lnTo>
                  <a:pt x="11411" y="12453"/>
                </a:lnTo>
                <a:close/>
                <a:moveTo>
                  <a:pt x="11411" y="14023"/>
                </a:moveTo>
                <a:lnTo>
                  <a:pt x="11957" y="12682"/>
                </a:lnTo>
                <a:lnTo>
                  <a:pt x="18058" y="15249"/>
                </a:lnTo>
                <a:lnTo>
                  <a:pt x="12074" y="17745"/>
                </a:lnTo>
                <a:lnTo>
                  <a:pt x="11411" y="16123"/>
                </a:lnTo>
                <a:lnTo>
                  <a:pt x="11411" y="14023"/>
                </a:lnTo>
                <a:close/>
                <a:moveTo>
                  <a:pt x="11411" y="16478"/>
                </a:moveTo>
                <a:lnTo>
                  <a:pt x="11949" y="17797"/>
                </a:lnTo>
                <a:lnTo>
                  <a:pt x="11411" y="18022"/>
                </a:lnTo>
                <a:lnTo>
                  <a:pt x="11411" y="16478"/>
                </a:lnTo>
                <a:close/>
                <a:moveTo>
                  <a:pt x="11411" y="18142"/>
                </a:moveTo>
                <a:lnTo>
                  <a:pt x="11991" y="17900"/>
                </a:lnTo>
                <a:lnTo>
                  <a:pt x="12926" y="20188"/>
                </a:lnTo>
                <a:lnTo>
                  <a:pt x="11411" y="19554"/>
                </a:lnTo>
                <a:lnTo>
                  <a:pt x="11411" y="18142"/>
                </a:lnTo>
                <a:close/>
                <a:moveTo>
                  <a:pt x="11411" y="19686"/>
                </a:moveTo>
                <a:lnTo>
                  <a:pt x="12991" y="20349"/>
                </a:lnTo>
                <a:lnTo>
                  <a:pt x="13735" y="22173"/>
                </a:lnTo>
                <a:lnTo>
                  <a:pt x="11411" y="22173"/>
                </a:lnTo>
                <a:lnTo>
                  <a:pt x="11411" y="19686"/>
                </a:lnTo>
                <a:close/>
                <a:moveTo>
                  <a:pt x="11411" y="22281"/>
                </a:moveTo>
                <a:lnTo>
                  <a:pt x="13780" y="22281"/>
                </a:lnTo>
                <a:lnTo>
                  <a:pt x="14495" y="24035"/>
                </a:lnTo>
                <a:lnTo>
                  <a:pt x="11411" y="25303"/>
                </a:lnTo>
                <a:lnTo>
                  <a:pt x="11411" y="22281"/>
                </a:lnTo>
                <a:close/>
                <a:moveTo>
                  <a:pt x="13003" y="27642"/>
                </a:moveTo>
                <a:lnTo>
                  <a:pt x="11411" y="27642"/>
                </a:lnTo>
                <a:lnTo>
                  <a:pt x="11411" y="25444"/>
                </a:lnTo>
                <a:lnTo>
                  <a:pt x="14452" y="24199"/>
                </a:lnTo>
                <a:lnTo>
                  <a:pt x="13003" y="27642"/>
                </a:lnTo>
                <a:close/>
                <a:moveTo>
                  <a:pt x="13173" y="27642"/>
                </a:moveTo>
                <a:lnTo>
                  <a:pt x="14588" y="24261"/>
                </a:lnTo>
                <a:lnTo>
                  <a:pt x="15968" y="27642"/>
                </a:lnTo>
                <a:lnTo>
                  <a:pt x="13173" y="27642"/>
                </a:lnTo>
                <a:close/>
                <a:moveTo>
                  <a:pt x="20360" y="27642"/>
                </a:moveTo>
                <a:lnTo>
                  <a:pt x="16117" y="27642"/>
                </a:lnTo>
                <a:lnTo>
                  <a:pt x="14673" y="24107"/>
                </a:lnTo>
                <a:lnTo>
                  <a:pt x="18357" y="22598"/>
                </a:lnTo>
                <a:lnTo>
                  <a:pt x="21827" y="24052"/>
                </a:lnTo>
                <a:lnTo>
                  <a:pt x="20360" y="27642"/>
                </a:lnTo>
                <a:close/>
                <a:moveTo>
                  <a:pt x="20505" y="27642"/>
                </a:moveTo>
                <a:lnTo>
                  <a:pt x="21928" y="24165"/>
                </a:lnTo>
                <a:lnTo>
                  <a:pt x="23388" y="27642"/>
                </a:lnTo>
                <a:lnTo>
                  <a:pt x="20505" y="27642"/>
                </a:lnTo>
                <a:close/>
              </a:path>
            </a:pathLst>
          </a:custGeom>
          <a:gradFill>
            <a:gsLst>
              <a:gs pos="0">
                <a:schemeClr val="bg1"/>
              </a:gs>
              <a:gs pos="100000">
                <a:schemeClr val="bg1">
                  <a:lumMod val="95000"/>
                </a:schemeClr>
              </a:gs>
            </a:gsLst>
            <a:lin ang="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5" name="Text Placeholder 2"/>
          <p:cNvSpPr txBox="1">
            <a:spLocks/>
          </p:cNvSpPr>
          <p:nvPr/>
        </p:nvSpPr>
        <p:spPr>
          <a:xfrm>
            <a:off x="914400" y="1987651"/>
            <a:ext cx="3227294" cy="1347219"/>
          </a:xfrm>
          <a:prstGeom prst="rect">
            <a:avLst/>
          </a:prstGeom>
        </p:spPr>
        <p:txBody>
          <a:bodyPr/>
          <a:lst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sz="2000" kern="1200" spc="-30">
                <a:solidFill>
                  <a:schemeClr val="tx1"/>
                </a:solidFill>
                <a:latin typeface="+mn-lt"/>
                <a:ea typeface="Open Sans" charset="0"/>
                <a:cs typeface="Open Sans"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200"/>
          </a:p>
        </p:txBody>
      </p:sp>
      <p:sp>
        <p:nvSpPr>
          <p:cNvPr id="9" name="Title 8">
            <a:extLst>
              <a:ext uri="{FF2B5EF4-FFF2-40B4-BE49-F238E27FC236}">
                <a16:creationId xmlns:a16="http://schemas.microsoft.com/office/drawing/2014/main" id="{712E65DD-BC1F-4B0D-9B9E-7874E964BA13}"/>
              </a:ext>
            </a:extLst>
          </p:cNvPr>
          <p:cNvSpPr>
            <a:spLocks noGrp="1"/>
          </p:cNvSpPr>
          <p:nvPr>
            <p:ph type="title"/>
          </p:nvPr>
        </p:nvSpPr>
        <p:spPr>
          <a:xfrm>
            <a:off x="912948" y="1005232"/>
            <a:ext cx="3227294" cy="1422286"/>
          </a:xfrm>
        </p:spPr>
        <p:txBody>
          <a:bodyPr/>
          <a:lstStyle/>
          <a:p>
            <a:r>
              <a:rPr lang="en-GB" sz="4000" b="1" dirty="0"/>
              <a:t>What Is a modular monolith?</a:t>
            </a:r>
            <a:br>
              <a:rPr lang="en-GB" sz="4000" dirty="0"/>
            </a:br>
            <a:br>
              <a:rPr lang="en-US" sz="4000" dirty="0"/>
            </a:br>
            <a:endParaRPr lang="en-US" sz="4000" dirty="0"/>
          </a:p>
        </p:txBody>
      </p:sp>
      <p:sp>
        <p:nvSpPr>
          <p:cNvPr id="10" name="Text Placeholder 9">
            <a:extLst>
              <a:ext uri="{FF2B5EF4-FFF2-40B4-BE49-F238E27FC236}">
                <a16:creationId xmlns:a16="http://schemas.microsoft.com/office/drawing/2014/main" id="{3B09E1B0-9E8D-4310-9148-8D9AFDBDD08D}"/>
              </a:ext>
            </a:extLst>
          </p:cNvPr>
          <p:cNvSpPr>
            <a:spLocks noGrp="1"/>
          </p:cNvSpPr>
          <p:nvPr>
            <p:ph type="body" sz="quarter" idx="16"/>
          </p:nvPr>
        </p:nvSpPr>
        <p:spPr>
          <a:xfrm>
            <a:off x="914400" y="2743200"/>
            <a:ext cx="2367419" cy="1169988"/>
          </a:xfrm>
        </p:spPr>
        <p:txBody>
          <a:bodyPr/>
          <a:lstStyle/>
          <a:p>
            <a:r>
              <a:rPr lang="en-GB" dirty="0"/>
              <a:t>A modular monolith is a single deployable application composed of well-separated, independent modules that follow clear boundaries, enabling scalability, maintainability, and organized domain logic.</a:t>
            </a:r>
            <a:endParaRPr lang="en-US" dirty="0"/>
          </a:p>
        </p:txBody>
      </p:sp>
      <p:sp>
        <p:nvSpPr>
          <p:cNvPr id="21" name="Text Placeholder 2">
            <a:extLst>
              <a:ext uri="{FF2B5EF4-FFF2-40B4-BE49-F238E27FC236}">
                <a16:creationId xmlns:a16="http://schemas.microsoft.com/office/drawing/2014/main" id="{428A0878-68FD-46F9-9EE5-516F9F567300}"/>
              </a:ext>
            </a:extLst>
          </p:cNvPr>
          <p:cNvSpPr txBox="1">
            <a:spLocks/>
          </p:cNvSpPr>
          <p:nvPr/>
        </p:nvSpPr>
        <p:spPr>
          <a:xfrm>
            <a:off x="4520449" y="2789757"/>
            <a:ext cx="1920240" cy="475488"/>
          </a:xfrm>
          <a:prstGeom prst="rect">
            <a:avLst/>
          </a:prstGeom>
        </p:spPr>
        <p:txBody>
          <a:bodyPr vert="horz" lIns="0" tIns="0" rIns="0" bIns="0" rtlCol="0">
            <a:noAutofit/>
          </a:bodyPr>
          <a:lstStyle>
            <a:defPPr>
              <a:defRPr lang="en-US"/>
            </a:defPPr>
            <a:lvl1pPr indent="0">
              <a:lnSpc>
                <a:spcPct val="100000"/>
              </a:lnSpc>
              <a:spcBef>
                <a:spcPts val="1000"/>
              </a:spcBef>
              <a:buClr>
                <a:schemeClr val="accent5"/>
              </a:buClr>
              <a:buSzPct val="75000"/>
              <a:buFont typeface="Arial" panose="020B0604020202020204" pitchFamily="34" charset="0"/>
              <a:buNone/>
              <a:defRPr sz="1000" spc="-30">
                <a:ea typeface="Open Sans" charset="0"/>
                <a:cs typeface="Open Sans" charset="0"/>
              </a:defRPr>
            </a:lvl1pPr>
            <a:lvl2pPr marL="685800" indent="-228600">
              <a:lnSpc>
                <a:spcPct val="100000"/>
              </a:lnSpc>
              <a:spcBef>
                <a:spcPts val="500"/>
              </a:spcBef>
              <a:buClr>
                <a:schemeClr val="accent5"/>
              </a:buClr>
              <a:buSzPct val="75000"/>
              <a:buFont typeface="Arial" panose="020B0604020202020204" pitchFamily="34" charset="0"/>
              <a:buChar char="•"/>
              <a:defRPr spc="-30">
                <a:ea typeface="Open Sans" charset="0"/>
                <a:cs typeface="Open Sans" charset="0"/>
              </a:defRPr>
            </a:lvl2pPr>
            <a:lvl3pPr marL="1143000" indent="-228600">
              <a:lnSpc>
                <a:spcPct val="100000"/>
              </a:lnSpc>
              <a:spcBef>
                <a:spcPts val="500"/>
              </a:spcBef>
              <a:buClr>
                <a:schemeClr val="accent5"/>
              </a:buClr>
              <a:buSzPct val="75000"/>
              <a:buFont typeface="Arial" panose="020B0604020202020204" pitchFamily="34" charset="0"/>
              <a:buChar char="•"/>
              <a:defRPr sz="1600" spc="-30">
                <a:ea typeface="Open Sans" charset="0"/>
                <a:cs typeface="Open Sans" charset="0"/>
              </a:defRPr>
            </a:lvl3pPr>
            <a:lvl4pPr marL="1600200" indent="-228600">
              <a:lnSpc>
                <a:spcPct val="100000"/>
              </a:lnSpc>
              <a:spcBef>
                <a:spcPts val="500"/>
              </a:spcBef>
              <a:buClr>
                <a:schemeClr val="accent5"/>
              </a:buClr>
              <a:buSzPct val="75000"/>
              <a:buFont typeface="Arial" panose="020B0604020202020204" pitchFamily="34" charset="0"/>
              <a:buChar char="•"/>
              <a:defRPr sz="1400" spc="-30">
                <a:ea typeface="Open Sans" charset="0"/>
                <a:cs typeface="Open Sans" charset="0"/>
              </a:defRPr>
            </a:lvl4pPr>
            <a:lvl5pPr marL="2057400" indent="-228600">
              <a:lnSpc>
                <a:spcPct val="100000"/>
              </a:lnSpc>
              <a:spcBef>
                <a:spcPts val="500"/>
              </a:spcBef>
              <a:buClr>
                <a:schemeClr val="accent5"/>
              </a:buClr>
              <a:buSzPct val="75000"/>
              <a:buFont typeface="Arial" panose="020B0604020202020204" pitchFamily="34" charset="0"/>
              <a:buChar char="•"/>
              <a:defRPr sz="1400" spc="-30">
                <a:ea typeface="Open Sans" charset="0"/>
                <a:cs typeface="Open Sans"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GB" sz="1400" b="1" dirty="0"/>
              <a:t>&gt; One codebase, many logical components</a:t>
            </a:r>
          </a:p>
          <a:p>
            <a:br>
              <a:rPr lang="en-GB" sz="1400" dirty="0"/>
            </a:br>
            <a:r>
              <a:rPr lang="en-GB" sz="1400" dirty="0"/>
              <a:t>Modules encapsulate domain logic within one deployable app, improving separation of concerns and maintainability.</a:t>
            </a:r>
            <a:endParaRPr lang="en-US" sz="1400" dirty="0"/>
          </a:p>
        </p:txBody>
      </p:sp>
      <p:sp>
        <p:nvSpPr>
          <p:cNvPr id="22" name="Rectangle 21">
            <a:extLst>
              <a:ext uri="{FF2B5EF4-FFF2-40B4-BE49-F238E27FC236}">
                <a16:creationId xmlns:a16="http://schemas.microsoft.com/office/drawing/2014/main" id="{F65C9592-AA78-4E75-8420-1B2DA86BD299}"/>
              </a:ext>
            </a:extLst>
          </p:cNvPr>
          <p:cNvSpPr/>
          <p:nvPr/>
        </p:nvSpPr>
        <p:spPr>
          <a:xfrm>
            <a:off x="4450440" y="1298307"/>
            <a:ext cx="1990249" cy="430887"/>
          </a:xfrm>
          <a:prstGeom prst="rect">
            <a:avLst/>
          </a:prstGeom>
        </p:spPr>
        <p:txBody>
          <a:bodyPr wrap="square" lIns="0" tIns="0" rIns="0" bIns="0" anchor="t" anchorCtr="0">
            <a:noAutofit/>
          </a:bodyPr>
          <a:lstStyle/>
          <a:p>
            <a:r>
              <a:rPr lang="en-GB" sz="1600" b="1" dirty="0"/>
              <a:t>Single App, Modular Design</a:t>
            </a:r>
            <a:endParaRPr lang="en-US" sz="1600" b="1" dirty="0"/>
          </a:p>
        </p:txBody>
      </p:sp>
      <p:sp>
        <p:nvSpPr>
          <p:cNvPr id="23" name="Rectangle 22">
            <a:extLst>
              <a:ext uri="{FF2B5EF4-FFF2-40B4-BE49-F238E27FC236}">
                <a16:creationId xmlns:a16="http://schemas.microsoft.com/office/drawing/2014/main" id="{3A824AFF-4325-49D8-BC18-EDBEFD198B82}"/>
              </a:ext>
            </a:extLst>
          </p:cNvPr>
          <p:cNvSpPr/>
          <p:nvPr/>
        </p:nvSpPr>
        <p:spPr>
          <a:xfrm>
            <a:off x="6935802" y="1298306"/>
            <a:ext cx="1421864" cy="305003"/>
          </a:xfrm>
          <a:prstGeom prst="rect">
            <a:avLst/>
          </a:prstGeom>
        </p:spPr>
        <p:txBody>
          <a:bodyPr wrap="square" lIns="0" tIns="0" rIns="0" bIns="0" anchor="t" anchorCtr="0">
            <a:noAutofit/>
          </a:bodyPr>
          <a:lstStyle/>
          <a:p>
            <a:r>
              <a:rPr lang="en-GB" sz="1600" b="1" dirty="0"/>
              <a:t>Monolith That Embraces Modularity</a:t>
            </a:r>
            <a:endParaRPr lang="en-US" sz="1600" b="1" dirty="0"/>
          </a:p>
        </p:txBody>
      </p:sp>
      <p:sp>
        <p:nvSpPr>
          <p:cNvPr id="24" name="Rectangle 23">
            <a:extLst>
              <a:ext uri="{FF2B5EF4-FFF2-40B4-BE49-F238E27FC236}">
                <a16:creationId xmlns:a16="http://schemas.microsoft.com/office/drawing/2014/main" id="{663BA7FD-036C-4029-AE14-54573871A32D}"/>
              </a:ext>
            </a:extLst>
          </p:cNvPr>
          <p:cNvSpPr/>
          <p:nvPr/>
        </p:nvSpPr>
        <p:spPr>
          <a:xfrm>
            <a:off x="9358628" y="1298307"/>
            <a:ext cx="1564068" cy="215434"/>
          </a:xfrm>
          <a:prstGeom prst="rect">
            <a:avLst/>
          </a:prstGeom>
        </p:spPr>
        <p:txBody>
          <a:bodyPr wrap="square" lIns="0" tIns="0" rIns="0" bIns="0" anchor="t" anchorCtr="0">
            <a:noAutofit/>
          </a:bodyPr>
          <a:lstStyle/>
          <a:p>
            <a:r>
              <a:rPr lang="en-GB" sz="1600" b="1" dirty="0"/>
              <a:t>Balance Between Monolith and Microservices</a:t>
            </a:r>
            <a:endParaRPr lang="en-US" sz="1600" b="1" dirty="0"/>
          </a:p>
        </p:txBody>
      </p:sp>
      <p:cxnSp>
        <p:nvCxnSpPr>
          <p:cNvPr id="25" name="Straight Connector 24">
            <a:extLst>
              <a:ext uri="{FF2B5EF4-FFF2-40B4-BE49-F238E27FC236}">
                <a16:creationId xmlns:a16="http://schemas.microsoft.com/office/drawing/2014/main" id="{7FB1D833-3232-42B4-A554-75A9AEF09498}"/>
              </a:ext>
            </a:extLst>
          </p:cNvPr>
          <p:cNvCxnSpPr/>
          <p:nvPr/>
        </p:nvCxnSpPr>
        <p:spPr>
          <a:xfrm>
            <a:off x="4450440" y="1099820"/>
            <a:ext cx="1920240"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E24F732-E186-4EA0-A0B0-AB2920148AA2}"/>
              </a:ext>
            </a:extLst>
          </p:cNvPr>
          <p:cNvCxnSpPr>
            <a:cxnSpLocks/>
          </p:cNvCxnSpPr>
          <p:nvPr/>
        </p:nvCxnSpPr>
        <p:spPr>
          <a:xfrm>
            <a:off x="6935802" y="1099820"/>
            <a:ext cx="1920240"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E587538-4AE1-4C6D-843B-2AD7F9435D6E}"/>
              </a:ext>
            </a:extLst>
          </p:cNvPr>
          <p:cNvCxnSpPr>
            <a:cxnSpLocks/>
          </p:cNvCxnSpPr>
          <p:nvPr/>
        </p:nvCxnSpPr>
        <p:spPr>
          <a:xfrm>
            <a:off x="9358628" y="1099820"/>
            <a:ext cx="1920240"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8" name="Text Placeholder 2">
            <a:extLst>
              <a:ext uri="{FF2B5EF4-FFF2-40B4-BE49-F238E27FC236}">
                <a16:creationId xmlns:a16="http://schemas.microsoft.com/office/drawing/2014/main" id="{EFBBE4D9-3D36-4EB8-917B-CD4E7C0DA631}"/>
              </a:ext>
            </a:extLst>
          </p:cNvPr>
          <p:cNvSpPr txBox="1">
            <a:spLocks/>
          </p:cNvSpPr>
          <p:nvPr/>
        </p:nvSpPr>
        <p:spPr>
          <a:xfrm>
            <a:off x="6946756" y="2789757"/>
            <a:ext cx="1853052" cy="475488"/>
          </a:xfrm>
          <a:prstGeom prst="rect">
            <a:avLst/>
          </a:prstGeom>
        </p:spPr>
        <p:txBody>
          <a:bodyPr vert="horz" lIns="0" tIns="0" rIns="0" bIns="0" rtlCol="0">
            <a:noAutofit/>
          </a:bodyPr>
          <a:lstStyle>
            <a:defPPr>
              <a:defRPr lang="en-US"/>
            </a:defPPr>
            <a:lvl1pPr indent="0">
              <a:lnSpc>
                <a:spcPct val="100000"/>
              </a:lnSpc>
              <a:spcBef>
                <a:spcPts val="1000"/>
              </a:spcBef>
              <a:buClr>
                <a:schemeClr val="accent5"/>
              </a:buClr>
              <a:buSzPct val="75000"/>
              <a:buFont typeface="Arial" panose="020B0604020202020204" pitchFamily="34" charset="0"/>
              <a:buNone/>
              <a:defRPr sz="1000" spc="-30">
                <a:ea typeface="Open Sans" charset="0"/>
                <a:cs typeface="Open Sans" charset="0"/>
              </a:defRPr>
            </a:lvl1pPr>
            <a:lvl2pPr marL="685800" indent="-228600">
              <a:lnSpc>
                <a:spcPct val="100000"/>
              </a:lnSpc>
              <a:spcBef>
                <a:spcPts val="500"/>
              </a:spcBef>
              <a:buClr>
                <a:schemeClr val="accent5"/>
              </a:buClr>
              <a:buSzPct val="75000"/>
              <a:buFont typeface="Arial" panose="020B0604020202020204" pitchFamily="34" charset="0"/>
              <a:buChar char="•"/>
              <a:defRPr spc="-30">
                <a:ea typeface="Open Sans" charset="0"/>
                <a:cs typeface="Open Sans" charset="0"/>
              </a:defRPr>
            </a:lvl2pPr>
            <a:lvl3pPr marL="1143000" indent="-228600">
              <a:lnSpc>
                <a:spcPct val="100000"/>
              </a:lnSpc>
              <a:spcBef>
                <a:spcPts val="500"/>
              </a:spcBef>
              <a:buClr>
                <a:schemeClr val="accent5"/>
              </a:buClr>
              <a:buSzPct val="75000"/>
              <a:buFont typeface="Arial" panose="020B0604020202020204" pitchFamily="34" charset="0"/>
              <a:buChar char="•"/>
              <a:defRPr sz="1600" spc="-30">
                <a:ea typeface="Open Sans" charset="0"/>
                <a:cs typeface="Open Sans" charset="0"/>
              </a:defRPr>
            </a:lvl3pPr>
            <a:lvl4pPr marL="1600200" indent="-228600">
              <a:lnSpc>
                <a:spcPct val="100000"/>
              </a:lnSpc>
              <a:spcBef>
                <a:spcPts val="500"/>
              </a:spcBef>
              <a:buClr>
                <a:schemeClr val="accent5"/>
              </a:buClr>
              <a:buSzPct val="75000"/>
              <a:buFont typeface="Arial" panose="020B0604020202020204" pitchFamily="34" charset="0"/>
              <a:buChar char="•"/>
              <a:defRPr sz="1400" spc="-30">
                <a:ea typeface="Open Sans" charset="0"/>
                <a:cs typeface="Open Sans" charset="0"/>
              </a:defRPr>
            </a:lvl4pPr>
            <a:lvl5pPr marL="2057400" indent="-228600">
              <a:lnSpc>
                <a:spcPct val="100000"/>
              </a:lnSpc>
              <a:spcBef>
                <a:spcPts val="500"/>
              </a:spcBef>
              <a:buClr>
                <a:schemeClr val="accent5"/>
              </a:buClr>
              <a:buSzPct val="75000"/>
              <a:buFont typeface="Arial" panose="020B0604020202020204" pitchFamily="34" charset="0"/>
              <a:buChar char="•"/>
              <a:defRPr sz="1400" spc="-30">
                <a:ea typeface="Open Sans" charset="0"/>
                <a:cs typeface="Open Sans"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GB" sz="1400" b="1" dirty="0"/>
              <a:t>&gt; Monolith doesn’t mean messy</a:t>
            </a:r>
          </a:p>
          <a:p>
            <a:br>
              <a:rPr lang="en-GB" sz="1400" dirty="0"/>
            </a:br>
            <a:r>
              <a:rPr lang="en-GB" sz="1400" dirty="0"/>
              <a:t>Structure and boundaries between modules prevent tight coupling and promote cleaner, scalable architecture.</a:t>
            </a:r>
            <a:endParaRPr lang="en-US" sz="1400" dirty="0"/>
          </a:p>
        </p:txBody>
      </p:sp>
      <p:sp>
        <p:nvSpPr>
          <p:cNvPr id="29" name="Text Placeholder 2">
            <a:extLst>
              <a:ext uri="{FF2B5EF4-FFF2-40B4-BE49-F238E27FC236}">
                <a16:creationId xmlns:a16="http://schemas.microsoft.com/office/drawing/2014/main" id="{57FCF3AE-3444-42F8-8CE5-7C699091094F}"/>
              </a:ext>
            </a:extLst>
          </p:cNvPr>
          <p:cNvSpPr txBox="1">
            <a:spLocks/>
          </p:cNvSpPr>
          <p:nvPr/>
        </p:nvSpPr>
        <p:spPr>
          <a:xfrm>
            <a:off x="9357360" y="2789757"/>
            <a:ext cx="1920240" cy="475488"/>
          </a:xfrm>
          <a:prstGeom prst="rect">
            <a:avLst/>
          </a:prstGeom>
        </p:spPr>
        <p:txBody>
          <a:bodyPr vert="horz" lIns="0" tIns="0" rIns="0" bIns="0" rtlCol="0">
            <a:noAutofit/>
          </a:bodyPr>
          <a:lstStyle>
            <a:defPPr>
              <a:defRPr lang="en-US"/>
            </a:defPPr>
            <a:lvl1pPr indent="0">
              <a:lnSpc>
                <a:spcPct val="100000"/>
              </a:lnSpc>
              <a:spcBef>
                <a:spcPts val="1000"/>
              </a:spcBef>
              <a:buClr>
                <a:schemeClr val="accent5"/>
              </a:buClr>
              <a:buSzPct val="75000"/>
              <a:buFont typeface="Arial" panose="020B0604020202020204" pitchFamily="34" charset="0"/>
              <a:buNone/>
              <a:defRPr sz="1000" spc="-30">
                <a:ea typeface="Open Sans" charset="0"/>
                <a:cs typeface="Open Sans" charset="0"/>
              </a:defRPr>
            </a:lvl1pPr>
            <a:lvl2pPr marL="685800" indent="-228600">
              <a:lnSpc>
                <a:spcPct val="100000"/>
              </a:lnSpc>
              <a:spcBef>
                <a:spcPts val="500"/>
              </a:spcBef>
              <a:buClr>
                <a:schemeClr val="accent5"/>
              </a:buClr>
              <a:buSzPct val="75000"/>
              <a:buFont typeface="Arial" panose="020B0604020202020204" pitchFamily="34" charset="0"/>
              <a:buChar char="•"/>
              <a:defRPr spc="-30">
                <a:ea typeface="Open Sans" charset="0"/>
                <a:cs typeface="Open Sans" charset="0"/>
              </a:defRPr>
            </a:lvl2pPr>
            <a:lvl3pPr marL="1143000" indent="-228600">
              <a:lnSpc>
                <a:spcPct val="100000"/>
              </a:lnSpc>
              <a:spcBef>
                <a:spcPts val="500"/>
              </a:spcBef>
              <a:buClr>
                <a:schemeClr val="accent5"/>
              </a:buClr>
              <a:buSzPct val="75000"/>
              <a:buFont typeface="Arial" panose="020B0604020202020204" pitchFamily="34" charset="0"/>
              <a:buChar char="•"/>
              <a:defRPr sz="1600" spc="-30">
                <a:ea typeface="Open Sans" charset="0"/>
                <a:cs typeface="Open Sans" charset="0"/>
              </a:defRPr>
            </a:lvl3pPr>
            <a:lvl4pPr marL="1600200" indent="-228600">
              <a:lnSpc>
                <a:spcPct val="100000"/>
              </a:lnSpc>
              <a:spcBef>
                <a:spcPts val="500"/>
              </a:spcBef>
              <a:buClr>
                <a:schemeClr val="accent5"/>
              </a:buClr>
              <a:buSzPct val="75000"/>
              <a:buFont typeface="Arial" panose="020B0604020202020204" pitchFamily="34" charset="0"/>
              <a:buChar char="•"/>
              <a:defRPr sz="1400" spc="-30">
                <a:ea typeface="Open Sans" charset="0"/>
                <a:cs typeface="Open Sans" charset="0"/>
              </a:defRPr>
            </a:lvl4pPr>
            <a:lvl5pPr marL="2057400" indent="-228600">
              <a:lnSpc>
                <a:spcPct val="100000"/>
              </a:lnSpc>
              <a:spcBef>
                <a:spcPts val="500"/>
              </a:spcBef>
              <a:buClr>
                <a:schemeClr val="accent5"/>
              </a:buClr>
              <a:buSzPct val="75000"/>
              <a:buFont typeface="Arial" panose="020B0604020202020204" pitchFamily="34" charset="0"/>
              <a:buChar char="•"/>
              <a:defRPr sz="1400" spc="-30">
                <a:ea typeface="Open Sans" charset="0"/>
                <a:cs typeface="Open Sans"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GB" sz="1400" b="1" dirty="0"/>
              <a:t>&gt; Structured like microservices, deployed as one</a:t>
            </a:r>
          </a:p>
          <a:p>
            <a:br>
              <a:rPr lang="en-GB" sz="1400" dirty="0"/>
            </a:br>
            <a:r>
              <a:rPr lang="en-GB" sz="1400" dirty="0"/>
              <a:t>Combines the simplicity of monoliths with modular separation, ideal before moving to distributed systems.</a:t>
            </a:r>
            <a:endParaRPr lang="en-US" sz="1400" dirty="0"/>
          </a:p>
        </p:txBody>
      </p:sp>
    </p:spTree>
    <p:extLst>
      <p:ext uri="{BB962C8B-B14F-4D97-AF65-F5344CB8AC3E}">
        <p14:creationId xmlns:p14="http://schemas.microsoft.com/office/powerpoint/2010/main" val="1447109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007" y="2248376"/>
            <a:ext cx="3225860" cy="1995487"/>
          </a:xfrm>
        </p:spPr>
        <p:txBody>
          <a:bodyPr/>
          <a:lstStyle/>
          <a:p>
            <a:br>
              <a:rPr lang="en-GB" sz="2800" dirty="0"/>
            </a:br>
            <a:r>
              <a:rPr lang="en-GB" sz="2800" b="1" dirty="0">
                <a:latin typeface="+mn-lt"/>
              </a:rPr>
              <a:t>Async communication in modular monolith</a:t>
            </a:r>
            <a:br>
              <a:rPr lang="en-US" sz="2800" b="1" dirty="0">
                <a:latin typeface="+mn-lt"/>
              </a:rPr>
            </a:br>
            <a:br>
              <a:rPr lang="en-US" sz="2000" b="1" dirty="0">
                <a:latin typeface="+mn-lt"/>
              </a:rPr>
            </a:br>
            <a:r>
              <a:rPr lang="en-US" sz="2000" dirty="0">
                <a:latin typeface="+mn-lt"/>
              </a:rPr>
              <a:t>document-processing-app</a:t>
            </a:r>
            <a:endParaRPr lang="en-US" sz="2800" dirty="0">
              <a:latin typeface="+mn-lt"/>
            </a:endParaRPr>
          </a:p>
        </p:txBody>
      </p:sp>
      <p:sp>
        <p:nvSpPr>
          <p:cNvPr id="9" name="Freeform 5">
            <a:extLst>
              <a:ext uri="{FF2B5EF4-FFF2-40B4-BE49-F238E27FC236}">
                <a16:creationId xmlns:a16="http://schemas.microsoft.com/office/drawing/2014/main" id="{F013EEA4-071F-4B55-9956-FD4C4BA0F592}"/>
              </a:ext>
            </a:extLst>
          </p:cNvPr>
          <p:cNvSpPr>
            <a:spLocks noEditPoints="1"/>
          </p:cNvSpPr>
          <p:nvPr/>
        </p:nvSpPr>
        <p:spPr bwMode="auto">
          <a:xfrm>
            <a:off x="6500813" y="0"/>
            <a:ext cx="5691187" cy="6858000"/>
          </a:xfrm>
          <a:custGeom>
            <a:avLst/>
            <a:gdLst>
              <a:gd name="T0" fmla="*/ 21998 w 25095"/>
              <a:gd name="T1" fmla="*/ 23991 h 30240"/>
              <a:gd name="T2" fmla="*/ 25095 w 25095"/>
              <a:gd name="T3" fmla="*/ 19676 h 30240"/>
              <a:gd name="T4" fmla="*/ 25095 w 25095"/>
              <a:gd name="T5" fmla="*/ 16052 h 30240"/>
              <a:gd name="T6" fmla="*/ 24587 w 25095"/>
              <a:gd name="T7" fmla="*/ 12652 h 30240"/>
              <a:gd name="T8" fmla="*/ 23435 w 25095"/>
              <a:gd name="T9" fmla="*/ 9830 h 30240"/>
              <a:gd name="T10" fmla="*/ 25095 w 25095"/>
              <a:gd name="T11" fmla="*/ 4839 h 30240"/>
              <a:gd name="T12" fmla="*/ 24746 w 25095"/>
              <a:gd name="T13" fmla="*/ 0 h 30240"/>
              <a:gd name="T14" fmla="*/ 16124 w 25095"/>
              <a:gd name="T15" fmla="*/ 2444 h 30240"/>
              <a:gd name="T16" fmla="*/ 12804 w 25095"/>
              <a:gd name="T17" fmla="*/ 2444 h 30240"/>
              <a:gd name="T18" fmla="*/ 5933 w 25095"/>
              <a:gd name="T19" fmla="*/ 2317 h 30240"/>
              <a:gd name="T20" fmla="*/ 5818 w 25095"/>
              <a:gd name="T21" fmla="*/ 2777 h 30240"/>
              <a:gd name="T22" fmla="*/ 1438 w 25095"/>
              <a:gd name="T23" fmla="*/ 8253 h 30240"/>
              <a:gd name="T24" fmla="*/ 305 w 25095"/>
              <a:gd name="T25" fmla="*/ 14636 h 30240"/>
              <a:gd name="T26" fmla="*/ 519 w 25095"/>
              <a:gd name="T27" fmla="*/ 15121 h 30240"/>
              <a:gd name="T28" fmla="*/ 1598 w 25095"/>
              <a:gd name="T29" fmla="*/ 22460 h 30240"/>
              <a:gd name="T30" fmla="*/ 5777 w 25095"/>
              <a:gd name="T31" fmla="*/ 27415 h 30240"/>
              <a:gd name="T32" fmla="*/ 6030 w 25095"/>
              <a:gd name="T33" fmla="*/ 27751 h 30240"/>
              <a:gd name="T34" fmla="*/ 12085 w 25095"/>
              <a:gd name="T35" fmla="*/ 30240 h 30240"/>
              <a:gd name="T36" fmla="*/ 19299 w 25095"/>
              <a:gd name="T37" fmla="*/ 30240 h 30240"/>
              <a:gd name="T38" fmla="*/ 25095 w 25095"/>
              <a:gd name="T39" fmla="*/ 27751 h 30240"/>
              <a:gd name="T40" fmla="*/ 8124 w 25095"/>
              <a:gd name="T41" fmla="*/ 8426 h 30240"/>
              <a:gd name="T42" fmla="*/ 9092 w 25095"/>
              <a:gd name="T43" fmla="*/ 11359 h 30240"/>
              <a:gd name="T44" fmla="*/ 1816 w 25095"/>
              <a:gd name="T45" fmla="*/ 8632 h 30240"/>
              <a:gd name="T46" fmla="*/ 1816 w 25095"/>
              <a:gd name="T47" fmla="*/ 14323 h 30240"/>
              <a:gd name="T48" fmla="*/ 1951 w 25095"/>
              <a:gd name="T49" fmla="*/ 22173 h 30240"/>
              <a:gd name="T50" fmla="*/ 6046 w 25095"/>
              <a:gd name="T51" fmla="*/ 27642 h 30240"/>
              <a:gd name="T52" fmla="*/ 11257 w 25095"/>
              <a:gd name="T53" fmla="*/ 22281 h 30240"/>
              <a:gd name="T54" fmla="*/ 11257 w 25095"/>
              <a:gd name="T55" fmla="*/ 22173 h 30240"/>
              <a:gd name="T56" fmla="*/ 9488 w 25095"/>
              <a:gd name="T57" fmla="*/ 18748 h 30240"/>
              <a:gd name="T58" fmla="*/ 11257 w 25095"/>
              <a:gd name="T59" fmla="*/ 15746 h 30240"/>
              <a:gd name="T60" fmla="*/ 9542 w 25095"/>
              <a:gd name="T61" fmla="*/ 11548 h 30240"/>
              <a:gd name="T62" fmla="*/ 11257 w 25095"/>
              <a:gd name="T63" fmla="*/ 8426 h 30240"/>
              <a:gd name="T64" fmla="*/ 11257 w 25095"/>
              <a:gd name="T65" fmla="*/ 4800 h 30240"/>
              <a:gd name="T66" fmla="*/ 21277 w 25095"/>
              <a:gd name="T67" fmla="*/ 22281 h 30240"/>
              <a:gd name="T68" fmla="*/ 21150 w 25095"/>
              <a:gd name="T69" fmla="*/ 8273 h 30240"/>
              <a:gd name="T70" fmla="*/ 16667 w 25095"/>
              <a:gd name="T71" fmla="*/ 8273 h 30240"/>
              <a:gd name="T72" fmla="*/ 17954 w 25095"/>
              <a:gd name="T73" fmla="*/ 7635 h 30240"/>
              <a:gd name="T74" fmla="*/ 13752 w 25095"/>
              <a:gd name="T75" fmla="*/ 8273 h 30240"/>
              <a:gd name="T76" fmla="*/ 15317 w 25095"/>
              <a:gd name="T77" fmla="*/ 8426 h 30240"/>
              <a:gd name="T78" fmla="*/ 13102 w 25095"/>
              <a:gd name="T79" fmla="*/ 20263 h 30240"/>
              <a:gd name="T80" fmla="*/ 15744 w 25095"/>
              <a:gd name="T81" fmla="*/ 21503 h 30240"/>
              <a:gd name="T82" fmla="*/ 14583 w 25095"/>
              <a:gd name="T83" fmla="*/ 23886 h 30240"/>
              <a:gd name="T84" fmla="*/ 15417 w 25095"/>
              <a:gd name="T85" fmla="*/ 22281 h 30240"/>
              <a:gd name="T86" fmla="*/ 21824 w 25095"/>
              <a:gd name="T87" fmla="*/ 23919 h 30240"/>
              <a:gd name="T88" fmla="*/ 22595 w 25095"/>
              <a:gd name="T89" fmla="*/ 22173 h 30240"/>
              <a:gd name="T90" fmla="*/ 20907 w 25095"/>
              <a:gd name="T91" fmla="*/ 21398 h 30240"/>
              <a:gd name="T92" fmla="*/ 18272 w 25095"/>
              <a:gd name="T93" fmla="*/ 15463 h 30240"/>
              <a:gd name="T94" fmla="*/ 18272 w 25095"/>
              <a:gd name="T95" fmla="*/ 15115 h 30240"/>
              <a:gd name="T96" fmla="*/ 21052 w 25095"/>
              <a:gd name="T97" fmla="*/ 8823 h 30240"/>
              <a:gd name="T98" fmla="*/ 22652 w 25095"/>
              <a:gd name="T99" fmla="*/ 8273 h 30240"/>
              <a:gd name="T100" fmla="*/ 21885 w 25095"/>
              <a:gd name="T101" fmla="*/ 6034 h 30240"/>
              <a:gd name="T102" fmla="*/ 14632 w 25095"/>
              <a:gd name="T103" fmla="*/ 6109 h 30240"/>
              <a:gd name="T104" fmla="*/ 11411 w 25095"/>
              <a:gd name="T105" fmla="*/ 2553 h 30240"/>
              <a:gd name="T106" fmla="*/ 14416 w 25095"/>
              <a:gd name="T107" fmla="*/ 6280 h 30240"/>
              <a:gd name="T108" fmla="*/ 11411 w 25095"/>
              <a:gd name="T109" fmla="*/ 10300 h 30240"/>
              <a:gd name="T110" fmla="*/ 11411 w 25095"/>
              <a:gd name="T111" fmla="*/ 12453 h 30240"/>
              <a:gd name="T112" fmla="*/ 12074 w 25095"/>
              <a:gd name="T113" fmla="*/ 17745 h 30240"/>
              <a:gd name="T114" fmla="*/ 11411 w 25095"/>
              <a:gd name="T115" fmla="*/ 18142 h 30240"/>
              <a:gd name="T116" fmla="*/ 13735 w 25095"/>
              <a:gd name="T117" fmla="*/ 22173 h 30240"/>
              <a:gd name="T118" fmla="*/ 11411 w 25095"/>
              <a:gd name="T119" fmla="*/ 22281 h 30240"/>
              <a:gd name="T120" fmla="*/ 14588 w 25095"/>
              <a:gd name="T121" fmla="*/ 24261 h 30240"/>
              <a:gd name="T122" fmla="*/ 21827 w 25095"/>
              <a:gd name="T123" fmla="*/ 24052 h 30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5095" h="30240">
                <a:moveTo>
                  <a:pt x="25095" y="27751"/>
                </a:moveTo>
                <a:lnTo>
                  <a:pt x="25095" y="27642"/>
                </a:lnTo>
                <a:lnTo>
                  <a:pt x="23525" y="27642"/>
                </a:lnTo>
                <a:lnTo>
                  <a:pt x="22060" y="24151"/>
                </a:lnTo>
                <a:lnTo>
                  <a:pt x="25095" y="25422"/>
                </a:lnTo>
                <a:lnTo>
                  <a:pt x="25095" y="25290"/>
                </a:lnTo>
                <a:lnTo>
                  <a:pt x="21998" y="23991"/>
                </a:lnTo>
                <a:lnTo>
                  <a:pt x="22699" y="22281"/>
                </a:lnTo>
                <a:lnTo>
                  <a:pt x="25095" y="22281"/>
                </a:lnTo>
                <a:lnTo>
                  <a:pt x="25095" y="22173"/>
                </a:lnTo>
                <a:lnTo>
                  <a:pt x="22743" y="22173"/>
                </a:lnTo>
                <a:lnTo>
                  <a:pt x="23417" y="20524"/>
                </a:lnTo>
                <a:lnTo>
                  <a:pt x="25095" y="19836"/>
                </a:lnTo>
                <a:lnTo>
                  <a:pt x="25095" y="19676"/>
                </a:lnTo>
                <a:lnTo>
                  <a:pt x="23495" y="20333"/>
                </a:lnTo>
                <a:lnTo>
                  <a:pt x="24472" y="17947"/>
                </a:lnTo>
                <a:lnTo>
                  <a:pt x="25095" y="18209"/>
                </a:lnTo>
                <a:lnTo>
                  <a:pt x="25095" y="18081"/>
                </a:lnTo>
                <a:lnTo>
                  <a:pt x="24516" y="17838"/>
                </a:lnTo>
                <a:lnTo>
                  <a:pt x="25095" y="16423"/>
                </a:lnTo>
                <a:lnTo>
                  <a:pt x="25095" y="16052"/>
                </a:lnTo>
                <a:lnTo>
                  <a:pt x="24387" y="17784"/>
                </a:lnTo>
                <a:lnTo>
                  <a:pt x="18360" y="15252"/>
                </a:lnTo>
                <a:lnTo>
                  <a:pt x="18363" y="15245"/>
                </a:lnTo>
                <a:lnTo>
                  <a:pt x="24462" y="12703"/>
                </a:lnTo>
                <a:lnTo>
                  <a:pt x="25095" y="14253"/>
                </a:lnTo>
                <a:lnTo>
                  <a:pt x="25095" y="13897"/>
                </a:lnTo>
                <a:lnTo>
                  <a:pt x="24587" y="12652"/>
                </a:lnTo>
                <a:lnTo>
                  <a:pt x="25095" y="12440"/>
                </a:lnTo>
                <a:lnTo>
                  <a:pt x="25095" y="12312"/>
                </a:lnTo>
                <a:lnTo>
                  <a:pt x="24542" y="12543"/>
                </a:lnTo>
                <a:lnTo>
                  <a:pt x="23496" y="9980"/>
                </a:lnTo>
                <a:lnTo>
                  <a:pt x="25095" y="10658"/>
                </a:lnTo>
                <a:lnTo>
                  <a:pt x="25095" y="10531"/>
                </a:lnTo>
                <a:lnTo>
                  <a:pt x="23435" y="9830"/>
                </a:lnTo>
                <a:lnTo>
                  <a:pt x="22861" y="8426"/>
                </a:lnTo>
                <a:lnTo>
                  <a:pt x="25095" y="8426"/>
                </a:lnTo>
                <a:lnTo>
                  <a:pt x="25095" y="8273"/>
                </a:lnTo>
                <a:lnTo>
                  <a:pt x="22799" y="8273"/>
                </a:lnTo>
                <a:lnTo>
                  <a:pt x="22051" y="6438"/>
                </a:lnTo>
                <a:lnTo>
                  <a:pt x="22232" y="6007"/>
                </a:lnTo>
                <a:lnTo>
                  <a:pt x="25095" y="4839"/>
                </a:lnTo>
                <a:lnTo>
                  <a:pt x="25095" y="4726"/>
                </a:lnTo>
                <a:lnTo>
                  <a:pt x="22289" y="5869"/>
                </a:lnTo>
                <a:lnTo>
                  <a:pt x="23677" y="2553"/>
                </a:lnTo>
                <a:lnTo>
                  <a:pt x="25095" y="2553"/>
                </a:lnTo>
                <a:lnTo>
                  <a:pt x="25095" y="2444"/>
                </a:lnTo>
                <a:lnTo>
                  <a:pt x="23723" y="2444"/>
                </a:lnTo>
                <a:lnTo>
                  <a:pt x="24746" y="0"/>
                </a:lnTo>
                <a:lnTo>
                  <a:pt x="24629" y="0"/>
                </a:lnTo>
                <a:lnTo>
                  <a:pt x="23601" y="2444"/>
                </a:lnTo>
                <a:lnTo>
                  <a:pt x="20419" y="2444"/>
                </a:lnTo>
                <a:lnTo>
                  <a:pt x="19422" y="0"/>
                </a:lnTo>
                <a:lnTo>
                  <a:pt x="19273" y="0"/>
                </a:lnTo>
                <a:lnTo>
                  <a:pt x="20271" y="2444"/>
                </a:lnTo>
                <a:lnTo>
                  <a:pt x="16124" y="2444"/>
                </a:lnTo>
                <a:lnTo>
                  <a:pt x="17119" y="0"/>
                </a:lnTo>
                <a:lnTo>
                  <a:pt x="16975" y="0"/>
                </a:lnTo>
                <a:lnTo>
                  <a:pt x="15979" y="2444"/>
                </a:lnTo>
                <a:lnTo>
                  <a:pt x="12960" y="2444"/>
                </a:lnTo>
                <a:lnTo>
                  <a:pt x="11936" y="0"/>
                </a:lnTo>
                <a:lnTo>
                  <a:pt x="11778" y="0"/>
                </a:lnTo>
                <a:lnTo>
                  <a:pt x="12804" y="2444"/>
                </a:lnTo>
                <a:lnTo>
                  <a:pt x="11411" y="2444"/>
                </a:lnTo>
                <a:lnTo>
                  <a:pt x="11411" y="0"/>
                </a:lnTo>
                <a:lnTo>
                  <a:pt x="11257" y="0"/>
                </a:lnTo>
                <a:lnTo>
                  <a:pt x="11257" y="2444"/>
                </a:lnTo>
                <a:lnTo>
                  <a:pt x="6030" y="2444"/>
                </a:lnTo>
                <a:lnTo>
                  <a:pt x="6030" y="2366"/>
                </a:lnTo>
                <a:lnTo>
                  <a:pt x="5933" y="2317"/>
                </a:lnTo>
                <a:lnTo>
                  <a:pt x="5884" y="2220"/>
                </a:lnTo>
                <a:lnTo>
                  <a:pt x="5620" y="2220"/>
                </a:lnTo>
                <a:lnTo>
                  <a:pt x="5571" y="2317"/>
                </a:lnTo>
                <a:lnTo>
                  <a:pt x="5473" y="2366"/>
                </a:lnTo>
                <a:lnTo>
                  <a:pt x="5473" y="2624"/>
                </a:lnTo>
                <a:lnTo>
                  <a:pt x="5626" y="2777"/>
                </a:lnTo>
                <a:lnTo>
                  <a:pt x="5818" y="2777"/>
                </a:lnTo>
                <a:lnTo>
                  <a:pt x="8062" y="8273"/>
                </a:lnTo>
                <a:lnTo>
                  <a:pt x="1961" y="8273"/>
                </a:lnTo>
                <a:lnTo>
                  <a:pt x="1898" y="8146"/>
                </a:lnTo>
                <a:lnTo>
                  <a:pt x="1792" y="8093"/>
                </a:lnTo>
                <a:lnTo>
                  <a:pt x="1598" y="8093"/>
                </a:lnTo>
                <a:lnTo>
                  <a:pt x="1491" y="8146"/>
                </a:lnTo>
                <a:lnTo>
                  <a:pt x="1438" y="8253"/>
                </a:lnTo>
                <a:lnTo>
                  <a:pt x="1438" y="8498"/>
                </a:lnTo>
                <a:lnTo>
                  <a:pt x="1591" y="8650"/>
                </a:lnTo>
                <a:lnTo>
                  <a:pt x="1707" y="8650"/>
                </a:lnTo>
                <a:lnTo>
                  <a:pt x="1707" y="14253"/>
                </a:lnTo>
                <a:lnTo>
                  <a:pt x="509" y="14742"/>
                </a:lnTo>
                <a:lnTo>
                  <a:pt x="507" y="14737"/>
                </a:lnTo>
                <a:lnTo>
                  <a:pt x="305" y="14636"/>
                </a:lnTo>
                <a:lnTo>
                  <a:pt x="101" y="14737"/>
                </a:lnTo>
                <a:lnTo>
                  <a:pt x="0" y="14941"/>
                </a:lnTo>
                <a:lnTo>
                  <a:pt x="101" y="15144"/>
                </a:lnTo>
                <a:lnTo>
                  <a:pt x="207" y="15197"/>
                </a:lnTo>
                <a:lnTo>
                  <a:pt x="402" y="15197"/>
                </a:lnTo>
                <a:lnTo>
                  <a:pt x="507" y="15144"/>
                </a:lnTo>
                <a:lnTo>
                  <a:pt x="519" y="15121"/>
                </a:lnTo>
                <a:lnTo>
                  <a:pt x="1707" y="15620"/>
                </a:lnTo>
                <a:lnTo>
                  <a:pt x="1707" y="21906"/>
                </a:lnTo>
                <a:lnTo>
                  <a:pt x="1694" y="21900"/>
                </a:lnTo>
                <a:lnTo>
                  <a:pt x="1491" y="22001"/>
                </a:lnTo>
                <a:lnTo>
                  <a:pt x="1389" y="22204"/>
                </a:lnTo>
                <a:lnTo>
                  <a:pt x="1491" y="22408"/>
                </a:lnTo>
                <a:lnTo>
                  <a:pt x="1598" y="22460"/>
                </a:lnTo>
                <a:lnTo>
                  <a:pt x="1792" y="22460"/>
                </a:lnTo>
                <a:lnTo>
                  <a:pt x="1898" y="22408"/>
                </a:lnTo>
                <a:lnTo>
                  <a:pt x="1951" y="22302"/>
                </a:lnTo>
                <a:lnTo>
                  <a:pt x="1951" y="22281"/>
                </a:lnTo>
                <a:lnTo>
                  <a:pt x="7894" y="22281"/>
                </a:lnTo>
                <a:lnTo>
                  <a:pt x="5796" y="27425"/>
                </a:lnTo>
                <a:lnTo>
                  <a:pt x="5777" y="27415"/>
                </a:lnTo>
                <a:lnTo>
                  <a:pt x="5623" y="27467"/>
                </a:lnTo>
                <a:lnTo>
                  <a:pt x="5473" y="27616"/>
                </a:lnTo>
                <a:lnTo>
                  <a:pt x="5473" y="27822"/>
                </a:lnTo>
                <a:lnTo>
                  <a:pt x="5626" y="27976"/>
                </a:lnTo>
                <a:lnTo>
                  <a:pt x="5878" y="27976"/>
                </a:lnTo>
                <a:lnTo>
                  <a:pt x="6030" y="27822"/>
                </a:lnTo>
                <a:lnTo>
                  <a:pt x="6030" y="27751"/>
                </a:lnTo>
                <a:lnTo>
                  <a:pt x="11257" y="27751"/>
                </a:lnTo>
                <a:lnTo>
                  <a:pt x="11257" y="30240"/>
                </a:lnTo>
                <a:lnTo>
                  <a:pt x="11411" y="30240"/>
                </a:lnTo>
                <a:lnTo>
                  <a:pt x="11411" y="27751"/>
                </a:lnTo>
                <a:lnTo>
                  <a:pt x="12957" y="27751"/>
                </a:lnTo>
                <a:lnTo>
                  <a:pt x="11910" y="30240"/>
                </a:lnTo>
                <a:lnTo>
                  <a:pt x="12085" y="30240"/>
                </a:lnTo>
                <a:lnTo>
                  <a:pt x="13127" y="27751"/>
                </a:lnTo>
                <a:lnTo>
                  <a:pt x="16013" y="27751"/>
                </a:lnTo>
                <a:lnTo>
                  <a:pt x="17028" y="30240"/>
                </a:lnTo>
                <a:lnTo>
                  <a:pt x="17178" y="30240"/>
                </a:lnTo>
                <a:lnTo>
                  <a:pt x="16161" y="27751"/>
                </a:lnTo>
                <a:lnTo>
                  <a:pt x="20315" y="27751"/>
                </a:lnTo>
                <a:lnTo>
                  <a:pt x="19299" y="30240"/>
                </a:lnTo>
                <a:lnTo>
                  <a:pt x="19443" y="30240"/>
                </a:lnTo>
                <a:lnTo>
                  <a:pt x="20461" y="27751"/>
                </a:lnTo>
                <a:lnTo>
                  <a:pt x="23435" y="27751"/>
                </a:lnTo>
                <a:lnTo>
                  <a:pt x="24479" y="30240"/>
                </a:lnTo>
                <a:lnTo>
                  <a:pt x="24614" y="30240"/>
                </a:lnTo>
                <a:lnTo>
                  <a:pt x="23570" y="27751"/>
                </a:lnTo>
                <a:lnTo>
                  <a:pt x="25095" y="27751"/>
                </a:lnTo>
                <a:close/>
                <a:moveTo>
                  <a:pt x="1707" y="15486"/>
                </a:moveTo>
                <a:lnTo>
                  <a:pt x="560" y="15006"/>
                </a:lnTo>
                <a:lnTo>
                  <a:pt x="560" y="14844"/>
                </a:lnTo>
                <a:lnTo>
                  <a:pt x="557" y="14836"/>
                </a:lnTo>
                <a:lnTo>
                  <a:pt x="1707" y="14367"/>
                </a:lnTo>
                <a:lnTo>
                  <a:pt x="1707" y="15486"/>
                </a:lnTo>
                <a:close/>
                <a:moveTo>
                  <a:pt x="8124" y="8426"/>
                </a:moveTo>
                <a:lnTo>
                  <a:pt x="9248" y="11181"/>
                </a:lnTo>
                <a:lnTo>
                  <a:pt x="8955" y="11302"/>
                </a:lnTo>
                <a:lnTo>
                  <a:pt x="2111" y="8426"/>
                </a:lnTo>
                <a:lnTo>
                  <a:pt x="8124" y="8426"/>
                </a:lnTo>
                <a:close/>
                <a:moveTo>
                  <a:pt x="9288" y="11279"/>
                </a:moveTo>
                <a:lnTo>
                  <a:pt x="9369" y="11475"/>
                </a:lnTo>
                <a:lnTo>
                  <a:pt x="9092" y="11359"/>
                </a:lnTo>
                <a:lnTo>
                  <a:pt x="9288" y="11279"/>
                </a:lnTo>
                <a:close/>
                <a:moveTo>
                  <a:pt x="1816" y="8632"/>
                </a:moveTo>
                <a:lnTo>
                  <a:pt x="1947" y="8502"/>
                </a:lnTo>
                <a:lnTo>
                  <a:pt x="1955" y="8475"/>
                </a:lnTo>
                <a:lnTo>
                  <a:pt x="8812" y="11359"/>
                </a:lnTo>
                <a:lnTo>
                  <a:pt x="1816" y="14210"/>
                </a:lnTo>
                <a:lnTo>
                  <a:pt x="1816" y="8632"/>
                </a:lnTo>
                <a:close/>
                <a:moveTo>
                  <a:pt x="1816" y="14323"/>
                </a:moveTo>
                <a:lnTo>
                  <a:pt x="8949" y="11417"/>
                </a:lnTo>
                <a:lnTo>
                  <a:pt x="9427" y="11618"/>
                </a:lnTo>
                <a:lnTo>
                  <a:pt x="10834" y="15066"/>
                </a:lnTo>
                <a:lnTo>
                  <a:pt x="9356" y="18692"/>
                </a:lnTo>
                <a:lnTo>
                  <a:pt x="1816" y="15532"/>
                </a:lnTo>
                <a:lnTo>
                  <a:pt x="1816" y="14323"/>
                </a:lnTo>
                <a:close/>
                <a:moveTo>
                  <a:pt x="1887" y="21996"/>
                </a:moveTo>
                <a:lnTo>
                  <a:pt x="1816" y="21960"/>
                </a:lnTo>
                <a:lnTo>
                  <a:pt x="1816" y="15665"/>
                </a:lnTo>
                <a:lnTo>
                  <a:pt x="9310" y="18806"/>
                </a:lnTo>
                <a:lnTo>
                  <a:pt x="9265" y="18918"/>
                </a:lnTo>
                <a:lnTo>
                  <a:pt x="1887" y="21996"/>
                </a:lnTo>
                <a:close/>
                <a:moveTo>
                  <a:pt x="1951" y="22173"/>
                </a:moveTo>
                <a:lnTo>
                  <a:pt x="1951" y="22107"/>
                </a:lnTo>
                <a:lnTo>
                  <a:pt x="1941" y="22087"/>
                </a:lnTo>
                <a:lnTo>
                  <a:pt x="9206" y="19060"/>
                </a:lnTo>
                <a:lnTo>
                  <a:pt x="7938" y="22173"/>
                </a:lnTo>
                <a:lnTo>
                  <a:pt x="1951" y="22173"/>
                </a:lnTo>
                <a:close/>
                <a:moveTo>
                  <a:pt x="11257" y="27642"/>
                </a:moveTo>
                <a:lnTo>
                  <a:pt x="6046" y="27642"/>
                </a:lnTo>
                <a:lnTo>
                  <a:pt x="11257" y="25507"/>
                </a:lnTo>
                <a:lnTo>
                  <a:pt x="11257" y="27642"/>
                </a:lnTo>
                <a:close/>
                <a:moveTo>
                  <a:pt x="11257" y="25367"/>
                </a:moveTo>
                <a:lnTo>
                  <a:pt x="5960" y="27545"/>
                </a:lnTo>
                <a:lnTo>
                  <a:pt x="5922" y="27508"/>
                </a:lnTo>
                <a:lnTo>
                  <a:pt x="8050" y="22281"/>
                </a:lnTo>
                <a:lnTo>
                  <a:pt x="11257" y="22281"/>
                </a:lnTo>
                <a:lnTo>
                  <a:pt x="11257" y="25367"/>
                </a:lnTo>
                <a:close/>
                <a:moveTo>
                  <a:pt x="11257" y="22173"/>
                </a:moveTo>
                <a:lnTo>
                  <a:pt x="8093" y="22173"/>
                </a:lnTo>
                <a:lnTo>
                  <a:pt x="9391" y="18983"/>
                </a:lnTo>
                <a:lnTo>
                  <a:pt x="9563" y="18911"/>
                </a:lnTo>
                <a:lnTo>
                  <a:pt x="11257" y="19622"/>
                </a:lnTo>
                <a:lnTo>
                  <a:pt x="11257" y="22173"/>
                </a:lnTo>
                <a:close/>
                <a:moveTo>
                  <a:pt x="11257" y="19489"/>
                </a:moveTo>
                <a:lnTo>
                  <a:pt x="9721" y="18845"/>
                </a:lnTo>
                <a:lnTo>
                  <a:pt x="11257" y="18206"/>
                </a:lnTo>
                <a:lnTo>
                  <a:pt x="11257" y="19489"/>
                </a:lnTo>
                <a:close/>
                <a:moveTo>
                  <a:pt x="11257" y="18087"/>
                </a:moveTo>
                <a:lnTo>
                  <a:pt x="9579" y="18786"/>
                </a:lnTo>
                <a:lnTo>
                  <a:pt x="9488" y="18748"/>
                </a:lnTo>
                <a:lnTo>
                  <a:pt x="10910" y="15252"/>
                </a:lnTo>
                <a:lnTo>
                  <a:pt x="11257" y="16102"/>
                </a:lnTo>
                <a:lnTo>
                  <a:pt x="11257" y="18087"/>
                </a:lnTo>
                <a:close/>
                <a:moveTo>
                  <a:pt x="11257" y="15746"/>
                </a:moveTo>
                <a:lnTo>
                  <a:pt x="10982" y="15074"/>
                </a:lnTo>
                <a:lnTo>
                  <a:pt x="11257" y="14400"/>
                </a:lnTo>
                <a:lnTo>
                  <a:pt x="11257" y="15746"/>
                </a:lnTo>
                <a:close/>
                <a:moveTo>
                  <a:pt x="11257" y="14029"/>
                </a:moveTo>
                <a:lnTo>
                  <a:pt x="10907" y="14889"/>
                </a:lnTo>
                <a:lnTo>
                  <a:pt x="9601" y="11691"/>
                </a:lnTo>
                <a:lnTo>
                  <a:pt x="11257" y="12388"/>
                </a:lnTo>
                <a:lnTo>
                  <a:pt x="11257" y="14029"/>
                </a:lnTo>
                <a:close/>
                <a:moveTo>
                  <a:pt x="11257" y="12268"/>
                </a:moveTo>
                <a:lnTo>
                  <a:pt x="9542" y="11548"/>
                </a:lnTo>
                <a:lnTo>
                  <a:pt x="9411" y="11229"/>
                </a:lnTo>
                <a:lnTo>
                  <a:pt x="11257" y="10477"/>
                </a:lnTo>
                <a:lnTo>
                  <a:pt x="11257" y="12268"/>
                </a:lnTo>
                <a:close/>
                <a:moveTo>
                  <a:pt x="11257" y="10363"/>
                </a:moveTo>
                <a:lnTo>
                  <a:pt x="9372" y="11131"/>
                </a:lnTo>
                <a:lnTo>
                  <a:pt x="8266" y="8426"/>
                </a:lnTo>
                <a:lnTo>
                  <a:pt x="11257" y="8426"/>
                </a:lnTo>
                <a:lnTo>
                  <a:pt x="11257" y="10363"/>
                </a:lnTo>
                <a:close/>
                <a:moveTo>
                  <a:pt x="11257" y="8273"/>
                </a:moveTo>
                <a:lnTo>
                  <a:pt x="8204" y="8273"/>
                </a:lnTo>
                <a:lnTo>
                  <a:pt x="5935" y="2719"/>
                </a:lnTo>
                <a:lnTo>
                  <a:pt x="6030" y="2624"/>
                </a:lnTo>
                <a:lnTo>
                  <a:pt x="6030" y="2588"/>
                </a:lnTo>
                <a:lnTo>
                  <a:pt x="11257" y="4800"/>
                </a:lnTo>
                <a:lnTo>
                  <a:pt x="11257" y="8273"/>
                </a:lnTo>
                <a:close/>
                <a:moveTo>
                  <a:pt x="11257" y="4682"/>
                </a:moveTo>
                <a:lnTo>
                  <a:pt x="6218" y="2553"/>
                </a:lnTo>
                <a:lnTo>
                  <a:pt x="11257" y="2553"/>
                </a:lnTo>
                <a:lnTo>
                  <a:pt x="11257" y="4682"/>
                </a:lnTo>
                <a:close/>
                <a:moveTo>
                  <a:pt x="21922" y="23819"/>
                </a:moveTo>
                <a:lnTo>
                  <a:pt x="21277" y="22281"/>
                </a:lnTo>
                <a:lnTo>
                  <a:pt x="22550" y="22281"/>
                </a:lnTo>
                <a:lnTo>
                  <a:pt x="21922" y="23819"/>
                </a:lnTo>
                <a:close/>
                <a:moveTo>
                  <a:pt x="19752" y="8273"/>
                </a:moveTo>
                <a:lnTo>
                  <a:pt x="18238" y="7633"/>
                </a:lnTo>
                <a:lnTo>
                  <a:pt x="21798" y="6182"/>
                </a:lnTo>
                <a:lnTo>
                  <a:pt x="21912" y="6461"/>
                </a:lnTo>
                <a:lnTo>
                  <a:pt x="21150" y="8273"/>
                </a:lnTo>
                <a:lnTo>
                  <a:pt x="19752" y="8273"/>
                </a:lnTo>
                <a:close/>
                <a:moveTo>
                  <a:pt x="21085" y="8426"/>
                </a:moveTo>
                <a:lnTo>
                  <a:pt x="20939" y="8775"/>
                </a:lnTo>
                <a:lnTo>
                  <a:pt x="20115" y="8426"/>
                </a:lnTo>
                <a:lnTo>
                  <a:pt x="21085" y="8426"/>
                </a:lnTo>
                <a:close/>
                <a:moveTo>
                  <a:pt x="19461" y="8273"/>
                </a:moveTo>
                <a:lnTo>
                  <a:pt x="16667" y="8273"/>
                </a:lnTo>
                <a:lnTo>
                  <a:pt x="18091" y="7693"/>
                </a:lnTo>
                <a:lnTo>
                  <a:pt x="19461" y="8273"/>
                </a:lnTo>
                <a:close/>
                <a:moveTo>
                  <a:pt x="16389" y="8273"/>
                </a:moveTo>
                <a:lnTo>
                  <a:pt x="15404" y="8273"/>
                </a:lnTo>
                <a:lnTo>
                  <a:pt x="14566" y="6272"/>
                </a:lnTo>
                <a:lnTo>
                  <a:pt x="14591" y="6212"/>
                </a:lnTo>
                <a:lnTo>
                  <a:pt x="17954" y="7635"/>
                </a:lnTo>
                <a:lnTo>
                  <a:pt x="16389" y="8273"/>
                </a:lnTo>
                <a:close/>
                <a:moveTo>
                  <a:pt x="16011" y="8426"/>
                </a:moveTo>
                <a:lnTo>
                  <a:pt x="15548" y="8616"/>
                </a:lnTo>
                <a:lnTo>
                  <a:pt x="15468" y="8426"/>
                </a:lnTo>
                <a:lnTo>
                  <a:pt x="16011" y="8426"/>
                </a:lnTo>
                <a:close/>
                <a:moveTo>
                  <a:pt x="15253" y="8273"/>
                </a:moveTo>
                <a:lnTo>
                  <a:pt x="13752" y="8273"/>
                </a:lnTo>
                <a:lnTo>
                  <a:pt x="14490" y="6458"/>
                </a:lnTo>
                <a:lnTo>
                  <a:pt x="15253" y="8273"/>
                </a:lnTo>
                <a:close/>
                <a:moveTo>
                  <a:pt x="15317" y="8426"/>
                </a:moveTo>
                <a:lnTo>
                  <a:pt x="15419" y="8668"/>
                </a:lnTo>
                <a:lnTo>
                  <a:pt x="13227" y="9561"/>
                </a:lnTo>
                <a:lnTo>
                  <a:pt x="13689" y="8426"/>
                </a:lnTo>
                <a:lnTo>
                  <a:pt x="15317" y="8426"/>
                </a:lnTo>
                <a:close/>
                <a:moveTo>
                  <a:pt x="15460" y="8765"/>
                </a:moveTo>
                <a:lnTo>
                  <a:pt x="18147" y="15162"/>
                </a:lnTo>
                <a:lnTo>
                  <a:pt x="11998" y="12579"/>
                </a:lnTo>
                <a:lnTo>
                  <a:pt x="13172" y="9697"/>
                </a:lnTo>
                <a:lnTo>
                  <a:pt x="15460" y="8765"/>
                </a:lnTo>
                <a:close/>
                <a:moveTo>
                  <a:pt x="15657" y="21334"/>
                </a:moveTo>
                <a:lnTo>
                  <a:pt x="13102" y="20263"/>
                </a:lnTo>
                <a:lnTo>
                  <a:pt x="12115" y="17848"/>
                </a:lnTo>
                <a:lnTo>
                  <a:pt x="18187" y="15318"/>
                </a:lnTo>
                <a:lnTo>
                  <a:pt x="15657" y="21334"/>
                </a:lnTo>
                <a:close/>
                <a:moveTo>
                  <a:pt x="15744" y="21503"/>
                </a:moveTo>
                <a:lnTo>
                  <a:pt x="17341" y="22173"/>
                </a:lnTo>
                <a:lnTo>
                  <a:pt x="15463" y="22173"/>
                </a:lnTo>
                <a:lnTo>
                  <a:pt x="15744" y="21503"/>
                </a:lnTo>
                <a:close/>
                <a:moveTo>
                  <a:pt x="15609" y="21447"/>
                </a:moveTo>
                <a:lnTo>
                  <a:pt x="15304" y="22173"/>
                </a:lnTo>
                <a:lnTo>
                  <a:pt x="13882" y="22173"/>
                </a:lnTo>
                <a:lnTo>
                  <a:pt x="13167" y="20423"/>
                </a:lnTo>
                <a:lnTo>
                  <a:pt x="15609" y="21447"/>
                </a:lnTo>
                <a:close/>
                <a:moveTo>
                  <a:pt x="15258" y="22281"/>
                </a:moveTo>
                <a:lnTo>
                  <a:pt x="14583" y="23886"/>
                </a:lnTo>
                <a:lnTo>
                  <a:pt x="13926" y="22281"/>
                </a:lnTo>
                <a:lnTo>
                  <a:pt x="15258" y="22281"/>
                </a:lnTo>
                <a:close/>
                <a:moveTo>
                  <a:pt x="15417" y="22281"/>
                </a:moveTo>
                <a:lnTo>
                  <a:pt x="17600" y="22281"/>
                </a:lnTo>
                <a:lnTo>
                  <a:pt x="18175" y="22522"/>
                </a:lnTo>
                <a:lnTo>
                  <a:pt x="14722" y="23942"/>
                </a:lnTo>
                <a:lnTo>
                  <a:pt x="15417" y="22281"/>
                </a:lnTo>
                <a:close/>
                <a:moveTo>
                  <a:pt x="17918" y="22281"/>
                </a:moveTo>
                <a:lnTo>
                  <a:pt x="18760" y="22281"/>
                </a:lnTo>
                <a:lnTo>
                  <a:pt x="18335" y="22456"/>
                </a:lnTo>
                <a:lnTo>
                  <a:pt x="17918" y="22281"/>
                </a:lnTo>
                <a:close/>
                <a:moveTo>
                  <a:pt x="19130" y="22281"/>
                </a:moveTo>
                <a:lnTo>
                  <a:pt x="21137" y="22281"/>
                </a:lnTo>
                <a:lnTo>
                  <a:pt x="21824" y="23919"/>
                </a:lnTo>
                <a:lnTo>
                  <a:pt x="18517" y="22533"/>
                </a:lnTo>
                <a:lnTo>
                  <a:pt x="19130" y="22281"/>
                </a:lnTo>
                <a:close/>
                <a:moveTo>
                  <a:pt x="19395" y="22173"/>
                </a:moveTo>
                <a:lnTo>
                  <a:pt x="20842" y="21580"/>
                </a:lnTo>
                <a:lnTo>
                  <a:pt x="21091" y="22173"/>
                </a:lnTo>
                <a:lnTo>
                  <a:pt x="19395" y="22173"/>
                </a:lnTo>
                <a:close/>
                <a:moveTo>
                  <a:pt x="22595" y="22173"/>
                </a:moveTo>
                <a:lnTo>
                  <a:pt x="21231" y="22173"/>
                </a:lnTo>
                <a:lnTo>
                  <a:pt x="20962" y="21530"/>
                </a:lnTo>
                <a:lnTo>
                  <a:pt x="23238" y="20597"/>
                </a:lnTo>
                <a:lnTo>
                  <a:pt x="22595" y="22173"/>
                </a:lnTo>
                <a:close/>
                <a:moveTo>
                  <a:pt x="24344" y="17893"/>
                </a:moveTo>
                <a:lnTo>
                  <a:pt x="23316" y="20407"/>
                </a:lnTo>
                <a:lnTo>
                  <a:pt x="20907" y="21398"/>
                </a:lnTo>
                <a:lnTo>
                  <a:pt x="18386" y="15387"/>
                </a:lnTo>
                <a:lnTo>
                  <a:pt x="24344" y="17893"/>
                </a:lnTo>
                <a:close/>
                <a:moveTo>
                  <a:pt x="20787" y="21448"/>
                </a:moveTo>
                <a:lnTo>
                  <a:pt x="19024" y="22173"/>
                </a:lnTo>
                <a:lnTo>
                  <a:pt x="17658" y="22173"/>
                </a:lnTo>
                <a:lnTo>
                  <a:pt x="15790" y="21389"/>
                </a:lnTo>
                <a:lnTo>
                  <a:pt x="18272" y="15463"/>
                </a:lnTo>
                <a:lnTo>
                  <a:pt x="20787" y="21448"/>
                </a:lnTo>
                <a:close/>
                <a:moveTo>
                  <a:pt x="18272" y="15115"/>
                </a:moveTo>
                <a:lnTo>
                  <a:pt x="15589" y="8712"/>
                </a:lnTo>
                <a:lnTo>
                  <a:pt x="16290" y="8426"/>
                </a:lnTo>
                <a:lnTo>
                  <a:pt x="19824" y="8426"/>
                </a:lnTo>
                <a:lnTo>
                  <a:pt x="20895" y="8879"/>
                </a:lnTo>
                <a:lnTo>
                  <a:pt x="18272" y="15115"/>
                </a:lnTo>
                <a:close/>
                <a:moveTo>
                  <a:pt x="24418" y="12595"/>
                </a:moveTo>
                <a:lnTo>
                  <a:pt x="18426" y="15095"/>
                </a:lnTo>
                <a:lnTo>
                  <a:pt x="21008" y="8928"/>
                </a:lnTo>
                <a:lnTo>
                  <a:pt x="23320" y="9905"/>
                </a:lnTo>
                <a:lnTo>
                  <a:pt x="24418" y="12595"/>
                </a:lnTo>
                <a:close/>
                <a:moveTo>
                  <a:pt x="23258" y="9755"/>
                </a:moveTo>
                <a:lnTo>
                  <a:pt x="21052" y="8823"/>
                </a:lnTo>
                <a:lnTo>
                  <a:pt x="21218" y="8426"/>
                </a:lnTo>
                <a:lnTo>
                  <a:pt x="22715" y="8426"/>
                </a:lnTo>
                <a:lnTo>
                  <a:pt x="23258" y="9755"/>
                </a:lnTo>
                <a:close/>
                <a:moveTo>
                  <a:pt x="22652" y="8273"/>
                </a:moveTo>
                <a:lnTo>
                  <a:pt x="21282" y="8273"/>
                </a:lnTo>
                <a:lnTo>
                  <a:pt x="21976" y="6617"/>
                </a:lnTo>
                <a:lnTo>
                  <a:pt x="22652" y="8273"/>
                </a:lnTo>
                <a:close/>
                <a:moveTo>
                  <a:pt x="21987" y="6283"/>
                </a:moveTo>
                <a:lnTo>
                  <a:pt x="21925" y="6131"/>
                </a:lnTo>
                <a:lnTo>
                  <a:pt x="22077" y="6070"/>
                </a:lnTo>
                <a:lnTo>
                  <a:pt x="21987" y="6283"/>
                </a:lnTo>
                <a:close/>
                <a:moveTo>
                  <a:pt x="23556" y="2553"/>
                </a:moveTo>
                <a:lnTo>
                  <a:pt x="22134" y="5932"/>
                </a:lnTo>
                <a:lnTo>
                  <a:pt x="21885" y="6034"/>
                </a:lnTo>
                <a:lnTo>
                  <a:pt x="20464" y="2553"/>
                </a:lnTo>
                <a:lnTo>
                  <a:pt x="23556" y="2553"/>
                </a:lnTo>
                <a:close/>
                <a:moveTo>
                  <a:pt x="16080" y="2553"/>
                </a:moveTo>
                <a:lnTo>
                  <a:pt x="20315" y="2553"/>
                </a:lnTo>
                <a:lnTo>
                  <a:pt x="21759" y="6085"/>
                </a:lnTo>
                <a:lnTo>
                  <a:pt x="18101" y="7575"/>
                </a:lnTo>
                <a:lnTo>
                  <a:pt x="14632" y="6109"/>
                </a:lnTo>
                <a:lnTo>
                  <a:pt x="16080" y="2553"/>
                </a:lnTo>
                <a:close/>
                <a:moveTo>
                  <a:pt x="15934" y="2553"/>
                </a:moveTo>
                <a:lnTo>
                  <a:pt x="14507" y="6057"/>
                </a:lnTo>
                <a:lnTo>
                  <a:pt x="14468" y="6039"/>
                </a:lnTo>
                <a:lnTo>
                  <a:pt x="13006" y="2553"/>
                </a:lnTo>
                <a:lnTo>
                  <a:pt x="15934" y="2553"/>
                </a:lnTo>
                <a:close/>
                <a:moveTo>
                  <a:pt x="11411" y="2553"/>
                </a:moveTo>
                <a:lnTo>
                  <a:pt x="12850" y="2553"/>
                </a:lnTo>
                <a:lnTo>
                  <a:pt x="14282" y="5961"/>
                </a:lnTo>
                <a:lnTo>
                  <a:pt x="11411" y="4747"/>
                </a:lnTo>
                <a:lnTo>
                  <a:pt x="11411" y="2553"/>
                </a:lnTo>
                <a:close/>
                <a:moveTo>
                  <a:pt x="11411" y="4865"/>
                </a:moveTo>
                <a:lnTo>
                  <a:pt x="14342" y="6107"/>
                </a:lnTo>
                <a:lnTo>
                  <a:pt x="14416" y="6280"/>
                </a:lnTo>
                <a:lnTo>
                  <a:pt x="13603" y="8273"/>
                </a:lnTo>
                <a:lnTo>
                  <a:pt x="11411" y="8273"/>
                </a:lnTo>
                <a:lnTo>
                  <a:pt x="11411" y="4865"/>
                </a:lnTo>
                <a:close/>
                <a:moveTo>
                  <a:pt x="11411" y="8426"/>
                </a:moveTo>
                <a:lnTo>
                  <a:pt x="13540" y="8426"/>
                </a:lnTo>
                <a:lnTo>
                  <a:pt x="13048" y="9633"/>
                </a:lnTo>
                <a:lnTo>
                  <a:pt x="11411" y="10300"/>
                </a:lnTo>
                <a:lnTo>
                  <a:pt x="11411" y="8426"/>
                </a:lnTo>
                <a:close/>
                <a:moveTo>
                  <a:pt x="11411" y="10414"/>
                </a:moveTo>
                <a:lnTo>
                  <a:pt x="12993" y="9770"/>
                </a:lnTo>
                <a:lnTo>
                  <a:pt x="11870" y="12525"/>
                </a:lnTo>
                <a:lnTo>
                  <a:pt x="11411" y="12332"/>
                </a:lnTo>
                <a:lnTo>
                  <a:pt x="11411" y="10414"/>
                </a:lnTo>
                <a:close/>
                <a:moveTo>
                  <a:pt x="11411" y="12453"/>
                </a:moveTo>
                <a:lnTo>
                  <a:pt x="11828" y="12628"/>
                </a:lnTo>
                <a:lnTo>
                  <a:pt x="11411" y="13651"/>
                </a:lnTo>
                <a:lnTo>
                  <a:pt x="11411" y="12453"/>
                </a:lnTo>
                <a:close/>
                <a:moveTo>
                  <a:pt x="11411" y="14023"/>
                </a:moveTo>
                <a:lnTo>
                  <a:pt x="11957" y="12682"/>
                </a:lnTo>
                <a:lnTo>
                  <a:pt x="18058" y="15249"/>
                </a:lnTo>
                <a:lnTo>
                  <a:pt x="12074" y="17745"/>
                </a:lnTo>
                <a:lnTo>
                  <a:pt x="11411" y="16123"/>
                </a:lnTo>
                <a:lnTo>
                  <a:pt x="11411" y="14023"/>
                </a:lnTo>
                <a:close/>
                <a:moveTo>
                  <a:pt x="11411" y="16478"/>
                </a:moveTo>
                <a:lnTo>
                  <a:pt x="11949" y="17797"/>
                </a:lnTo>
                <a:lnTo>
                  <a:pt x="11411" y="18022"/>
                </a:lnTo>
                <a:lnTo>
                  <a:pt x="11411" y="16478"/>
                </a:lnTo>
                <a:close/>
                <a:moveTo>
                  <a:pt x="11411" y="18142"/>
                </a:moveTo>
                <a:lnTo>
                  <a:pt x="11991" y="17900"/>
                </a:lnTo>
                <a:lnTo>
                  <a:pt x="12926" y="20188"/>
                </a:lnTo>
                <a:lnTo>
                  <a:pt x="11411" y="19554"/>
                </a:lnTo>
                <a:lnTo>
                  <a:pt x="11411" y="18142"/>
                </a:lnTo>
                <a:close/>
                <a:moveTo>
                  <a:pt x="11411" y="19686"/>
                </a:moveTo>
                <a:lnTo>
                  <a:pt x="12991" y="20349"/>
                </a:lnTo>
                <a:lnTo>
                  <a:pt x="13735" y="22173"/>
                </a:lnTo>
                <a:lnTo>
                  <a:pt x="11411" y="22173"/>
                </a:lnTo>
                <a:lnTo>
                  <a:pt x="11411" y="19686"/>
                </a:lnTo>
                <a:close/>
                <a:moveTo>
                  <a:pt x="11411" y="22281"/>
                </a:moveTo>
                <a:lnTo>
                  <a:pt x="13780" y="22281"/>
                </a:lnTo>
                <a:lnTo>
                  <a:pt x="14495" y="24035"/>
                </a:lnTo>
                <a:lnTo>
                  <a:pt x="11411" y="25303"/>
                </a:lnTo>
                <a:lnTo>
                  <a:pt x="11411" y="22281"/>
                </a:lnTo>
                <a:close/>
                <a:moveTo>
                  <a:pt x="13003" y="27642"/>
                </a:moveTo>
                <a:lnTo>
                  <a:pt x="11411" y="27642"/>
                </a:lnTo>
                <a:lnTo>
                  <a:pt x="11411" y="25444"/>
                </a:lnTo>
                <a:lnTo>
                  <a:pt x="14452" y="24199"/>
                </a:lnTo>
                <a:lnTo>
                  <a:pt x="13003" y="27642"/>
                </a:lnTo>
                <a:close/>
                <a:moveTo>
                  <a:pt x="13173" y="27642"/>
                </a:moveTo>
                <a:lnTo>
                  <a:pt x="14588" y="24261"/>
                </a:lnTo>
                <a:lnTo>
                  <a:pt x="15968" y="27642"/>
                </a:lnTo>
                <a:lnTo>
                  <a:pt x="13173" y="27642"/>
                </a:lnTo>
                <a:close/>
                <a:moveTo>
                  <a:pt x="20360" y="27642"/>
                </a:moveTo>
                <a:lnTo>
                  <a:pt x="16117" y="27642"/>
                </a:lnTo>
                <a:lnTo>
                  <a:pt x="14673" y="24107"/>
                </a:lnTo>
                <a:lnTo>
                  <a:pt x="18357" y="22598"/>
                </a:lnTo>
                <a:lnTo>
                  <a:pt x="21827" y="24052"/>
                </a:lnTo>
                <a:lnTo>
                  <a:pt x="20360" y="27642"/>
                </a:lnTo>
                <a:close/>
                <a:moveTo>
                  <a:pt x="20505" y="27642"/>
                </a:moveTo>
                <a:lnTo>
                  <a:pt x="21928" y="24165"/>
                </a:lnTo>
                <a:lnTo>
                  <a:pt x="23388" y="27642"/>
                </a:lnTo>
                <a:lnTo>
                  <a:pt x="20505" y="27642"/>
                </a:lnTo>
                <a:close/>
              </a:path>
            </a:pathLst>
          </a:custGeom>
          <a:gradFill>
            <a:gsLst>
              <a:gs pos="0">
                <a:schemeClr val="bg1"/>
              </a:gs>
              <a:gs pos="100000">
                <a:schemeClr val="bg1">
                  <a:lumMod val="95000"/>
                </a:schemeClr>
              </a:gs>
            </a:gsLst>
            <a:lin ang="0" scaled="0"/>
          </a:gradFill>
          <a:ln>
            <a:noFill/>
          </a:ln>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8A228C9A-3931-09FF-83E1-95E9A64C2783}"/>
              </a:ext>
            </a:extLst>
          </p:cNvPr>
          <p:cNvPicPr>
            <a:picLocks noChangeAspect="1"/>
          </p:cNvPicPr>
          <p:nvPr/>
        </p:nvPicPr>
        <p:blipFill>
          <a:blip r:embed="rId2"/>
          <a:stretch>
            <a:fillRect/>
          </a:stretch>
        </p:blipFill>
        <p:spPr>
          <a:xfrm>
            <a:off x="4149484" y="922761"/>
            <a:ext cx="7354381" cy="4880596"/>
          </a:xfrm>
          <a:prstGeom prst="rect">
            <a:avLst/>
          </a:prstGeom>
        </p:spPr>
      </p:pic>
    </p:spTree>
    <p:extLst>
      <p:ext uri="{BB962C8B-B14F-4D97-AF65-F5344CB8AC3E}">
        <p14:creationId xmlns:p14="http://schemas.microsoft.com/office/powerpoint/2010/main" val="1679736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5">
            <a:extLst>
              <a:ext uri="{FF2B5EF4-FFF2-40B4-BE49-F238E27FC236}">
                <a16:creationId xmlns:a16="http://schemas.microsoft.com/office/drawing/2014/main" id="{3AA2E965-25B9-4437-5E91-9113449B5404}"/>
              </a:ext>
            </a:extLst>
          </p:cNvPr>
          <p:cNvSpPr>
            <a:spLocks noEditPoints="1"/>
          </p:cNvSpPr>
          <p:nvPr/>
        </p:nvSpPr>
        <p:spPr bwMode="auto">
          <a:xfrm>
            <a:off x="6500813" y="0"/>
            <a:ext cx="5691187" cy="6858000"/>
          </a:xfrm>
          <a:custGeom>
            <a:avLst/>
            <a:gdLst>
              <a:gd name="T0" fmla="*/ 21998 w 25095"/>
              <a:gd name="T1" fmla="*/ 23991 h 30240"/>
              <a:gd name="T2" fmla="*/ 25095 w 25095"/>
              <a:gd name="T3" fmla="*/ 19676 h 30240"/>
              <a:gd name="T4" fmla="*/ 25095 w 25095"/>
              <a:gd name="T5" fmla="*/ 16052 h 30240"/>
              <a:gd name="T6" fmla="*/ 24587 w 25095"/>
              <a:gd name="T7" fmla="*/ 12652 h 30240"/>
              <a:gd name="T8" fmla="*/ 23435 w 25095"/>
              <a:gd name="T9" fmla="*/ 9830 h 30240"/>
              <a:gd name="T10" fmla="*/ 25095 w 25095"/>
              <a:gd name="T11" fmla="*/ 4839 h 30240"/>
              <a:gd name="T12" fmla="*/ 24746 w 25095"/>
              <a:gd name="T13" fmla="*/ 0 h 30240"/>
              <a:gd name="T14" fmla="*/ 16124 w 25095"/>
              <a:gd name="T15" fmla="*/ 2444 h 30240"/>
              <a:gd name="T16" fmla="*/ 12804 w 25095"/>
              <a:gd name="T17" fmla="*/ 2444 h 30240"/>
              <a:gd name="T18" fmla="*/ 5933 w 25095"/>
              <a:gd name="T19" fmla="*/ 2317 h 30240"/>
              <a:gd name="T20" fmla="*/ 5818 w 25095"/>
              <a:gd name="T21" fmla="*/ 2777 h 30240"/>
              <a:gd name="T22" fmla="*/ 1438 w 25095"/>
              <a:gd name="T23" fmla="*/ 8253 h 30240"/>
              <a:gd name="T24" fmla="*/ 305 w 25095"/>
              <a:gd name="T25" fmla="*/ 14636 h 30240"/>
              <a:gd name="T26" fmla="*/ 519 w 25095"/>
              <a:gd name="T27" fmla="*/ 15121 h 30240"/>
              <a:gd name="T28" fmla="*/ 1598 w 25095"/>
              <a:gd name="T29" fmla="*/ 22460 h 30240"/>
              <a:gd name="T30" fmla="*/ 5777 w 25095"/>
              <a:gd name="T31" fmla="*/ 27415 h 30240"/>
              <a:gd name="T32" fmla="*/ 6030 w 25095"/>
              <a:gd name="T33" fmla="*/ 27751 h 30240"/>
              <a:gd name="T34" fmla="*/ 12085 w 25095"/>
              <a:gd name="T35" fmla="*/ 30240 h 30240"/>
              <a:gd name="T36" fmla="*/ 19299 w 25095"/>
              <a:gd name="T37" fmla="*/ 30240 h 30240"/>
              <a:gd name="T38" fmla="*/ 25095 w 25095"/>
              <a:gd name="T39" fmla="*/ 27751 h 30240"/>
              <a:gd name="T40" fmla="*/ 8124 w 25095"/>
              <a:gd name="T41" fmla="*/ 8426 h 30240"/>
              <a:gd name="T42" fmla="*/ 9092 w 25095"/>
              <a:gd name="T43" fmla="*/ 11359 h 30240"/>
              <a:gd name="T44" fmla="*/ 1816 w 25095"/>
              <a:gd name="T45" fmla="*/ 8632 h 30240"/>
              <a:gd name="T46" fmla="*/ 1816 w 25095"/>
              <a:gd name="T47" fmla="*/ 14323 h 30240"/>
              <a:gd name="T48" fmla="*/ 1951 w 25095"/>
              <a:gd name="T49" fmla="*/ 22173 h 30240"/>
              <a:gd name="T50" fmla="*/ 6046 w 25095"/>
              <a:gd name="T51" fmla="*/ 27642 h 30240"/>
              <a:gd name="T52" fmla="*/ 11257 w 25095"/>
              <a:gd name="T53" fmla="*/ 22281 h 30240"/>
              <a:gd name="T54" fmla="*/ 11257 w 25095"/>
              <a:gd name="T55" fmla="*/ 22173 h 30240"/>
              <a:gd name="T56" fmla="*/ 9488 w 25095"/>
              <a:gd name="T57" fmla="*/ 18748 h 30240"/>
              <a:gd name="T58" fmla="*/ 11257 w 25095"/>
              <a:gd name="T59" fmla="*/ 15746 h 30240"/>
              <a:gd name="T60" fmla="*/ 9542 w 25095"/>
              <a:gd name="T61" fmla="*/ 11548 h 30240"/>
              <a:gd name="T62" fmla="*/ 11257 w 25095"/>
              <a:gd name="T63" fmla="*/ 8426 h 30240"/>
              <a:gd name="T64" fmla="*/ 11257 w 25095"/>
              <a:gd name="T65" fmla="*/ 4800 h 30240"/>
              <a:gd name="T66" fmla="*/ 21277 w 25095"/>
              <a:gd name="T67" fmla="*/ 22281 h 30240"/>
              <a:gd name="T68" fmla="*/ 21150 w 25095"/>
              <a:gd name="T69" fmla="*/ 8273 h 30240"/>
              <a:gd name="T70" fmla="*/ 16667 w 25095"/>
              <a:gd name="T71" fmla="*/ 8273 h 30240"/>
              <a:gd name="T72" fmla="*/ 17954 w 25095"/>
              <a:gd name="T73" fmla="*/ 7635 h 30240"/>
              <a:gd name="T74" fmla="*/ 13752 w 25095"/>
              <a:gd name="T75" fmla="*/ 8273 h 30240"/>
              <a:gd name="T76" fmla="*/ 15317 w 25095"/>
              <a:gd name="T77" fmla="*/ 8426 h 30240"/>
              <a:gd name="T78" fmla="*/ 13102 w 25095"/>
              <a:gd name="T79" fmla="*/ 20263 h 30240"/>
              <a:gd name="T80" fmla="*/ 15744 w 25095"/>
              <a:gd name="T81" fmla="*/ 21503 h 30240"/>
              <a:gd name="T82" fmla="*/ 14583 w 25095"/>
              <a:gd name="T83" fmla="*/ 23886 h 30240"/>
              <a:gd name="T84" fmla="*/ 15417 w 25095"/>
              <a:gd name="T85" fmla="*/ 22281 h 30240"/>
              <a:gd name="T86" fmla="*/ 21824 w 25095"/>
              <a:gd name="T87" fmla="*/ 23919 h 30240"/>
              <a:gd name="T88" fmla="*/ 22595 w 25095"/>
              <a:gd name="T89" fmla="*/ 22173 h 30240"/>
              <a:gd name="T90" fmla="*/ 20907 w 25095"/>
              <a:gd name="T91" fmla="*/ 21398 h 30240"/>
              <a:gd name="T92" fmla="*/ 18272 w 25095"/>
              <a:gd name="T93" fmla="*/ 15463 h 30240"/>
              <a:gd name="T94" fmla="*/ 18272 w 25095"/>
              <a:gd name="T95" fmla="*/ 15115 h 30240"/>
              <a:gd name="T96" fmla="*/ 21052 w 25095"/>
              <a:gd name="T97" fmla="*/ 8823 h 30240"/>
              <a:gd name="T98" fmla="*/ 22652 w 25095"/>
              <a:gd name="T99" fmla="*/ 8273 h 30240"/>
              <a:gd name="T100" fmla="*/ 21885 w 25095"/>
              <a:gd name="T101" fmla="*/ 6034 h 30240"/>
              <a:gd name="T102" fmla="*/ 14632 w 25095"/>
              <a:gd name="T103" fmla="*/ 6109 h 30240"/>
              <a:gd name="T104" fmla="*/ 11411 w 25095"/>
              <a:gd name="T105" fmla="*/ 2553 h 30240"/>
              <a:gd name="T106" fmla="*/ 14416 w 25095"/>
              <a:gd name="T107" fmla="*/ 6280 h 30240"/>
              <a:gd name="T108" fmla="*/ 11411 w 25095"/>
              <a:gd name="T109" fmla="*/ 10300 h 30240"/>
              <a:gd name="T110" fmla="*/ 11411 w 25095"/>
              <a:gd name="T111" fmla="*/ 12453 h 30240"/>
              <a:gd name="T112" fmla="*/ 12074 w 25095"/>
              <a:gd name="T113" fmla="*/ 17745 h 30240"/>
              <a:gd name="T114" fmla="*/ 11411 w 25095"/>
              <a:gd name="T115" fmla="*/ 18142 h 30240"/>
              <a:gd name="T116" fmla="*/ 13735 w 25095"/>
              <a:gd name="T117" fmla="*/ 22173 h 30240"/>
              <a:gd name="T118" fmla="*/ 11411 w 25095"/>
              <a:gd name="T119" fmla="*/ 22281 h 30240"/>
              <a:gd name="T120" fmla="*/ 14588 w 25095"/>
              <a:gd name="T121" fmla="*/ 24261 h 30240"/>
              <a:gd name="T122" fmla="*/ 21827 w 25095"/>
              <a:gd name="T123" fmla="*/ 24052 h 30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5095" h="30240">
                <a:moveTo>
                  <a:pt x="25095" y="27751"/>
                </a:moveTo>
                <a:lnTo>
                  <a:pt x="25095" y="27642"/>
                </a:lnTo>
                <a:lnTo>
                  <a:pt x="23525" y="27642"/>
                </a:lnTo>
                <a:lnTo>
                  <a:pt x="22060" y="24151"/>
                </a:lnTo>
                <a:lnTo>
                  <a:pt x="25095" y="25422"/>
                </a:lnTo>
                <a:lnTo>
                  <a:pt x="25095" y="25290"/>
                </a:lnTo>
                <a:lnTo>
                  <a:pt x="21998" y="23991"/>
                </a:lnTo>
                <a:lnTo>
                  <a:pt x="22699" y="22281"/>
                </a:lnTo>
                <a:lnTo>
                  <a:pt x="25095" y="22281"/>
                </a:lnTo>
                <a:lnTo>
                  <a:pt x="25095" y="22173"/>
                </a:lnTo>
                <a:lnTo>
                  <a:pt x="22743" y="22173"/>
                </a:lnTo>
                <a:lnTo>
                  <a:pt x="23417" y="20524"/>
                </a:lnTo>
                <a:lnTo>
                  <a:pt x="25095" y="19836"/>
                </a:lnTo>
                <a:lnTo>
                  <a:pt x="25095" y="19676"/>
                </a:lnTo>
                <a:lnTo>
                  <a:pt x="23495" y="20333"/>
                </a:lnTo>
                <a:lnTo>
                  <a:pt x="24472" y="17947"/>
                </a:lnTo>
                <a:lnTo>
                  <a:pt x="25095" y="18209"/>
                </a:lnTo>
                <a:lnTo>
                  <a:pt x="25095" y="18081"/>
                </a:lnTo>
                <a:lnTo>
                  <a:pt x="24516" y="17838"/>
                </a:lnTo>
                <a:lnTo>
                  <a:pt x="25095" y="16423"/>
                </a:lnTo>
                <a:lnTo>
                  <a:pt x="25095" y="16052"/>
                </a:lnTo>
                <a:lnTo>
                  <a:pt x="24387" y="17784"/>
                </a:lnTo>
                <a:lnTo>
                  <a:pt x="18360" y="15252"/>
                </a:lnTo>
                <a:lnTo>
                  <a:pt x="18363" y="15245"/>
                </a:lnTo>
                <a:lnTo>
                  <a:pt x="24462" y="12703"/>
                </a:lnTo>
                <a:lnTo>
                  <a:pt x="25095" y="14253"/>
                </a:lnTo>
                <a:lnTo>
                  <a:pt x="25095" y="13897"/>
                </a:lnTo>
                <a:lnTo>
                  <a:pt x="24587" y="12652"/>
                </a:lnTo>
                <a:lnTo>
                  <a:pt x="25095" y="12440"/>
                </a:lnTo>
                <a:lnTo>
                  <a:pt x="25095" y="12312"/>
                </a:lnTo>
                <a:lnTo>
                  <a:pt x="24542" y="12543"/>
                </a:lnTo>
                <a:lnTo>
                  <a:pt x="23496" y="9980"/>
                </a:lnTo>
                <a:lnTo>
                  <a:pt x="25095" y="10658"/>
                </a:lnTo>
                <a:lnTo>
                  <a:pt x="25095" y="10531"/>
                </a:lnTo>
                <a:lnTo>
                  <a:pt x="23435" y="9830"/>
                </a:lnTo>
                <a:lnTo>
                  <a:pt x="22861" y="8426"/>
                </a:lnTo>
                <a:lnTo>
                  <a:pt x="25095" y="8426"/>
                </a:lnTo>
                <a:lnTo>
                  <a:pt x="25095" y="8273"/>
                </a:lnTo>
                <a:lnTo>
                  <a:pt x="22799" y="8273"/>
                </a:lnTo>
                <a:lnTo>
                  <a:pt x="22051" y="6438"/>
                </a:lnTo>
                <a:lnTo>
                  <a:pt x="22232" y="6007"/>
                </a:lnTo>
                <a:lnTo>
                  <a:pt x="25095" y="4839"/>
                </a:lnTo>
                <a:lnTo>
                  <a:pt x="25095" y="4726"/>
                </a:lnTo>
                <a:lnTo>
                  <a:pt x="22289" y="5869"/>
                </a:lnTo>
                <a:lnTo>
                  <a:pt x="23677" y="2553"/>
                </a:lnTo>
                <a:lnTo>
                  <a:pt x="25095" y="2553"/>
                </a:lnTo>
                <a:lnTo>
                  <a:pt x="25095" y="2444"/>
                </a:lnTo>
                <a:lnTo>
                  <a:pt x="23723" y="2444"/>
                </a:lnTo>
                <a:lnTo>
                  <a:pt x="24746" y="0"/>
                </a:lnTo>
                <a:lnTo>
                  <a:pt x="24629" y="0"/>
                </a:lnTo>
                <a:lnTo>
                  <a:pt x="23601" y="2444"/>
                </a:lnTo>
                <a:lnTo>
                  <a:pt x="20419" y="2444"/>
                </a:lnTo>
                <a:lnTo>
                  <a:pt x="19422" y="0"/>
                </a:lnTo>
                <a:lnTo>
                  <a:pt x="19273" y="0"/>
                </a:lnTo>
                <a:lnTo>
                  <a:pt x="20271" y="2444"/>
                </a:lnTo>
                <a:lnTo>
                  <a:pt x="16124" y="2444"/>
                </a:lnTo>
                <a:lnTo>
                  <a:pt x="17119" y="0"/>
                </a:lnTo>
                <a:lnTo>
                  <a:pt x="16975" y="0"/>
                </a:lnTo>
                <a:lnTo>
                  <a:pt x="15979" y="2444"/>
                </a:lnTo>
                <a:lnTo>
                  <a:pt x="12960" y="2444"/>
                </a:lnTo>
                <a:lnTo>
                  <a:pt x="11936" y="0"/>
                </a:lnTo>
                <a:lnTo>
                  <a:pt x="11778" y="0"/>
                </a:lnTo>
                <a:lnTo>
                  <a:pt x="12804" y="2444"/>
                </a:lnTo>
                <a:lnTo>
                  <a:pt x="11411" y="2444"/>
                </a:lnTo>
                <a:lnTo>
                  <a:pt x="11411" y="0"/>
                </a:lnTo>
                <a:lnTo>
                  <a:pt x="11257" y="0"/>
                </a:lnTo>
                <a:lnTo>
                  <a:pt x="11257" y="2444"/>
                </a:lnTo>
                <a:lnTo>
                  <a:pt x="6030" y="2444"/>
                </a:lnTo>
                <a:lnTo>
                  <a:pt x="6030" y="2366"/>
                </a:lnTo>
                <a:lnTo>
                  <a:pt x="5933" y="2317"/>
                </a:lnTo>
                <a:lnTo>
                  <a:pt x="5884" y="2220"/>
                </a:lnTo>
                <a:lnTo>
                  <a:pt x="5620" y="2220"/>
                </a:lnTo>
                <a:lnTo>
                  <a:pt x="5571" y="2317"/>
                </a:lnTo>
                <a:lnTo>
                  <a:pt x="5473" y="2366"/>
                </a:lnTo>
                <a:lnTo>
                  <a:pt x="5473" y="2624"/>
                </a:lnTo>
                <a:lnTo>
                  <a:pt x="5626" y="2777"/>
                </a:lnTo>
                <a:lnTo>
                  <a:pt x="5818" y="2777"/>
                </a:lnTo>
                <a:lnTo>
                  <a:pt x="8062" y="8273"/>
                </a:lnTo>
                <a:lnTo>
                  <a:pt x="1961" y="8273"/>
                </a:lnTo>
                <a:lnTo>
                  <a:pt x="1898" y="8146"/>
                </a:lnTo>
                <a:lnTo>
                  <a:pt x="1792" y="8093"/>
                </a:lnTo>
                <a:lnTo>
                  <a:pt x="1598" y="8093"/>
                </a:lnTo>
                <a:lnTo>
                  <a:pt x="1491" y="8146"/>
                </a:lnTo>
                <a:lnTo>
                  <a:pt x="1438" y="8253"/>
                </a:lnTo>
                <a:lnTo>
                  <a:pt x="1438" y="8498"/>
                </a:lnTo>
                <a:lnTo>
                  <a:pt x="1591" y="8650"/>
                </a:lnTo>
                <a:lnTo>
                  <a:pt x="1707" y="8650"/>
                </a:lnTo>
                <a:lnTo>
                  <a:pt x="1707" y="14253"/>
                </a:lnTo>
                <a:lnTo>
                  <a:pt x="509" y="14742"/>
                </a:lnTo>
                <a:lnTo>
                  <a:pt x="507" y="14737"/>
                </a:lnTo>
                <a:lnTo>
                  <a:pt x="305" y="14636"/>
                </a:lnTo>
                <a:lnTo>
                  <a:pt x="101" y="14737"/>
                </a:lnTo>
                <a:lnTo>
                  <a:pt x="0" y="14941"/>
                </a:lnTo>
                <a:lnTo>
                  <a:pt x="101" y="15144"/>
                </a:lnTo>
                <a:lnTo>
                  <a:pt x="207" y="15197"/>
                </a:lnTo>
                <a:lnTo>
                  <a:pt x="402" y="15197"/>
                </a:lnTo>
                <a:lnTo>
                  <a:pt x="507" y="15144"/>
                </a:lnTo>
                <a:lnTo>
                  <a:pt x="519" y="15121"/>
                </a:lnTo>
                <a:lnTo>
                  <a:pt x="1707" y="15620"/>
                </a:lnTo>
                <a:lnTo>
                  <a:pt x="1707" y="21906"/>
                </a:lnTo>
                <a:lnTo>
                  <a:pt x="1694" y="21900"/>
                </a:lnTo>
                <a:lnTo>
                  <a:pt x="1491" y="22001"/>
                </a:lnTo>
                <a:lnTo>
                  <a:pt x="1389" y="22204"/>
                </a:lnTo>
                <a:lnTo>
                  <a:pt x="1491" y="22408"/>
                </a:lnTo>
                <a:lnTo>
                  <a:pt x="1598" y="22460"/>
                </a:lnTo>
                <a:lnTo>
                  <a:pt x="1792" y="22460"/>
                </a:lnTo>
                <a:lnTo>
                  <a:pt x="1898" y="22408"/>
                </a:lnTo>
                <a:lnTo>
                  <a:pt x="1951" y="22302"/>
                </a:lnTo>
                <a:lnTo>
                  <a:pt x="1951" y="22281"/>
                </a:lnTo>
                <a:lnTo>
                  <a:pt x="7894" y="22281"/>
                </a:lnTo>
                <a:lnTo>
                  <a:pt x="5796" y="27425"/>
                </a:lnTo>
                <a:lnTo>
                  <a:pt x="5777" y="27415"/>
                </a:lnTo>
                <a:lnTo>
                  <a:pt x="5623" y="27467"/>
                </a:lnTo>
                <a:lnTo>
                  <a:pt x="5473" y="27616"/>
                </a:lnTo>
                <a:lnTo>
                  <a:pt x="5473" y="27822"/>
                </a:lnTo>
                <a:lnTo>
                  <a:pt x="5626" y="27976"/>
                </a:lnTo>
                <a:lnTo>
                  <a:pt x="5878" y="27976"/>
                </a:lnTo>
                <a:lnTo>
                  <a:pt x="6030" y="27822"/>
                </a:lnTo>
                <a:lnTo>
                  <a:pt x="6030" y="27751"/>
                </a:lnTo>
                <a:lnTo>
                  <a:pt x="11257" y="27751"/>
                </a:lnTo>
                <a:lnTo>
                  <a:pt x="11257" y="30240"/>
                </a:lnTo>
                <a:lnTo>
                  <a:pt x="11411" y="30240"/>
                </a:lnTo>
                <a:lnTo>
                  <a:pt x="11411" y="27751"/>
                </a:lnTo>
                <a:lnTo>
                  <a:pt x="12957" y="27751"/>
                </a:lnTo>
                <a:lnTo>
                  <a:pt x="11910" y="30240"/>
                </a:lnTo>
                <a:lnTo>
                  <a:pt x="12085" y="30240"/>
                </a:lnTo>
                <a:lnTo>
                  <a:pt x="13127" y="27751"/>
                </a:lnTo>
                <a:lnTo>
                  <a:pt x="16013" y="27751"/>
                </a:lnTo>
                <a:lnTo>
                  <a:pt x="17028" y="30240"/>
                </a:lnTo>
                <a:lnTo>
                  <a:pt x="17178" y="30240"/>
                </a:lnTo>
                <a:lnTo>
                  <a:pt x="16161" y="27751"/>
                </a:lnTo>
                <a:lnTo>
                  <a:pt x="20315" y="27751"/>
                </a:lnTo>
                <a:lnTo>
                  <a:pt x="19299" y="30240"/>
                </a:lnTo>
                <a:lnTo>
                  <a:pt x="19443" y="30240"/>
                </a:lnTo>
                <a:lnTo>
                  <a:pt x="20461" y="27751"/>
                </a:lnTo>
                <a:lnTo>
                  <a:pt x="23435" y="27751"/>
                </a:lnTo>
                <a:lnTo>
                  <a:pt x="24479" y="30240"/>
                </a:lnTo>
                <a:lnTo>
                  <a:pt x="24614" y="30240"/>
                </a:lnTo>
                <a:lnTo>
                  <a:pt x="23570" y="27751"/>
                </a:lnTo>
                <a:lnTo>
                  <a:pt x="25095" y="27751"/>
                </a:lnTo>
                <a:close/>
                <a:moveTo>
                  <a:pt x="1707" y="15486"/>
                </a:moveTo>
                <a:lnTo>
                  <a:pt x="560" y="15006"/>
                </a:lnTo>
                <a:lnTo>
                  <a:pt x="560" y="14844"/>
                </a:lnTo>
                <a:lnTo>
                  <a:pt x="557" y="14836"/>
                </a:lnTo>
                <a:lnTo>
                  <a:pt x="1707" y="14367"/>
                </a:lnTo>
                <a:lnTo>
                  <a:pt x="1707" y="15486"/>
                </a:lnTo>
                <a:close/>
                <a:moveTo>
                  <a:pt x="8124" y="8426"/>
                </a:moveTo>
                <a:lnTo>
                  <a:pt x="9248" y="11181"/>
                </a:lnTo>
                <a:lnTo>
                  <a:pt x="8955" y="11302"/>
                </a:lnTo>
                <a:lnTo>
                  <a:pt x="2111" y="8426"/>
                </a:lnTo>
                <a:lnTo>
                  <a:pt x="8124" y="8426"/>
                </a:lnTo>
                <a:close/>
                <a:moveTo>
                  <a:pt x="9288" y="11279"/>
                </a:moveTo>
                <a:lnTo>
                  <a:pt x="9369" y="11475"/>
                </a:lnTo>
                <a:lnTo>
                  <a:pt x="9092" y="11359"/>
                </a:lnTo>
                <a:lnTo>
                  <a:pt x="9288" y="11279"/>
                </a:lnTo>
                <a:close/>
                <a:moveTo>
                  <a:pt x="1816" y="8632"/>
                </a:moveTo>
                <a:lnTo>
                  <a:pt x="1947" y="8502"/>
                </a:lnTo>
                <a:lnTo>
                  <a:pt x="1955" y="8475"/>
                </a:lnTo>
                <a:lnTo>
                  <a:pt x="8812" y="11359"/>
                </a:lnTo>
                <a:lnTo>
                  <a:pt x="1816" y="14210"/>
                </a:lnTo>
                <a:lnTo>
                  <a:pt x="1816" y="8632"/>
                </a:lnTo>
                <a:close/>
                <a:moveTo>
                  <a:pt x="1816" y="14323"/>
                </a:moveTo>
                <a:lnTo>
                  <a:pt x="8949" y="11417"/>
                </a:lnTo>
                <a:lnTo>
                  <a:pt x="9427" y="11618"/>
                </a:lnTo>
                <a:lnTo>
                  <a:pt x="10834" y="15066"/>
                </a:lnTo>
                <a:lnTo>
                  <a:pt x="9356" y="18692"/>
                </a:lnTo>
                <a:lnTo>
                  <a:pt x="1816" y="15532"/>
                </a:lnTo>
                <a:lnTo>
                  <a:pt x="1816" y="14323"/>
                </a:lnTo>
                <a:close/>
                <a:moveTo>
                  <a:pt x="1887" y="21996"/>
                </a:moveTo>
                <a:lnTo>
                  <a:pt x="1816" y="21960"/>
                </a:lnTo>
                <a:lnTo>
                  <a:pt x="1816" y="15665"/>
                </a:lnTo>
                <a:lnTo>
                  <a:pt x="9310" y="18806"/>
                </a:lnTo>
                <a:lnTo>
                  <a:pt x="9265" y="18918"/>
                </a:lnTo>
                <a:lnTo>
                  <a:pt x="1887" y="21996"/>
                </a:lnTo>
                <a:close/>
                <a:moveTo>
                  <a:pt x="1951" y="22173"/>
                </a:moveTo>
                <a:lnTo>
                  <a:pt x="1951" y="22107"/>
                </a:lnTo>
                <a:lnTo>
                  <a:pt x="1941" y="22087"/>
                </a:lnTo>
                <a:lnTo>
                  <a:pt x="9206" y="19060"/>
                </a:lnTo>
                <a:lnTo>
                  <a:pt x="7938" y="22173"/>
                </a:lnTo>
                <a:lnTo>
                  <a:pt x="1951" y="22173"/>
                </a:lnTo>
                <a:close/>
                <a:moveTo>
                  <a:pt x="11257" y="27642"/>
                </a:moveTo>
                <a:lnTo>
                  <a:pt x="6046" y="27642"/>
                </a:lnTo>
                <a:lnTo>
                  <a:pt x="11257" y="25507"/>
                </a:lnTo>
                <a:lnTo>
                  <a:pt x="11257" y="27642"/>
                </a:lnTo>
                <a:close/>
                <a:moveTo>
                  <a:pt x="11257" y="25367"/>
                </a:moveTo>
                <a:lnTo>
                  <a:pt x="5960" y="27545"/>
                </a:lnTo>
                <a:lnTo>
                  <a:pt x="5922" y="27508"/>
                </a:lnTo>
                <a:lnTo>
                  <a:pt x="8050" y="22281"/>
                </a:lnTo>
                <a:lnTo>
                  <a:pt x="11257" y="22281"/>
                </a:lnTo>
                <a:lnTo>
                  <a:pt x="11257" y="25367"/>
                </a:lnTo>
                <a:close/>
                <a:moveTo>
                  <a:pt x="11257" y="22173"/>
                </a:moveTo>
                <a:lnTo>
                  <a:pt x="8093" y="22173"/>
                </a:lnTo>
                <a:lnTo>
                  <a:pt x="9391" y="18983"/>
                </a:lnTo>
                <a:lnTo>
                  <a:pt x="9563" y="18911"/>
                </a:lnTo>
                <a:lnTo>
                  <a:pt x="11257" y="19622"/>
                </a:lnTo>
                <a:lnTo>
                  <a:pt x="11257" y="22173"/>
                </a:lnTo>
                <a:close/>
                <a:moveTo>
                  <a:pt x="11257" y="19489"/>
                </a:moveTo>
                <a:lnTo>
                  <a:pt x="9721" y="18845"/>
                </a:lnTo>
                <a:lnTo>
                  <a:pt x="11257" y="18206"/>
                </a:lnTo>
                <a:lnTo>
                  <a:pt x="11257" y="19489"/>
                </a:lnTo>
                <a:close/>
                <a:moveTo>
                  <a:pt x="11257" y="18087"/>
                </a:moveTo>
                <a:lnTo>
                  <a:pt x="9579" y="18786"/>
                </a:lnTo>
                <a:lnTo>
                  <a:pt x="9488" y="18748"/>
                </a:lnTo>
                <a:lnTo>
                  <a:pt x="10910" y="15252"/>
                </a:lnTo>
                <a:lnTo>
                  <a:pt x="11257" y="16102"/>
                </a:lnTo>
                <a:lnTo>
                  <a:pt x="11257" y="18087"/>
                </a:lnTo>
                <a:close/>
                <a:moveTo>
                  <a:pt x="11257" y="15746"/>
                </a:moveTo>
                <a:lnTo>
                  <a:pt x="10982" y="15074"/>
                </a:lnTo>
                <a:lnTo>
                  <a:pt x="11257" y="14400"/>
                </a:lnTo>
                <a:lnTo>
                  <a:pt x="11257" y="15746"/>
                </a:lnTo>
                <a:close/>
                <a:moveTo>
                  <a:pt x="11257" y="14029"/>
                </a:moveTo>
                <a:lnTo>
                  <a:pt x="10907" y="14889"/>
                </a:lnTo>
                <a:lnTo>
                  <a:pt x="9601" y="11691"/>
                </a:lnTo>
                <a:lnTo>
                  <a:pt x="11257" y="12388"/>
                </a:lnTo>
                <a:lnTo>
                  <a:pt x="11257" y="14029"/>
                </a:lnTo>
                <a:close/>
                <a:moveTo>
                  <a:pt x="11257" y="12268"/>
                </a:moveTo>
                <a:lnTo>
                  <a:pt x="9542" y="11548"/>
                </a:lnTo>
                <a:lnTo>
                  <a:pt x="9411" y="11229"/>
                </a:lnTo>
                <a:lnTo>
                  <a:pt x="11257" y="10477"/>
                </a:lnTo>
                <a:lnTo>
                  <a:pt x="11257" y="12268"/>
                </a:lnTo>
                <a:close/>
                <a:moveTo>
                  <a:pt x="11257" y="10363"/>
                </a:moveTo>
                <a:lnTo>
                  <a:pt x="9372" y="11131"/>
                </a:lnTo>
                <a:lnTo>
                  <a:pt x="8266" y="8426"/>
                </a:lnTo>
                <a:lnTo>
                  <a:pt x="11257" y="8426"/>
                </a:lnTo>
                <a:lnTo>
                  <a:pt x="11257" y="10363"/>
                </a:lnTo>
                <a:close/>
                <a:moveTo>
                  <a:pt x="11257" y="8273"/>
                </a:moveTo>
                <a:lnTo>
                  <a:pt x="8204" y="8273"/>
                </a:lnTo>
                <a:lnTo>
                  <a:pt x="5935" y="2719"/>
                </a:lnTo>
                <a:lnTo>
                  <a:pt x="6030" y="2624"/>
                </a:lnTo>
                <a:lnTo>
                  <a:pt x="6030" y="2588"/>
                </a:lnTo>
                <a:lnTo>
                  <a:pt x="11257" y="4800"/>
                </a:lnTo>
                <a:lnTo>
                  <a:pt x="11257" y="8273"/>
                </a:lnTo>
                <a:close/>
                <a:moveTo>
                  <a:pt x="11257" y="4682"/>
                </a:moveTo>
                <a:lnTo>
                  <a:pt x="6218" y="2553"/>
                </a:lnTo>
                <a:lnTo>
                  <a:pt x="11257" y="2553"/>
                </a:lnTo>
                <a:lnTo>
                  <a:pt x="11257" y="4682"/>
                </a:lnTo>
                <a:close/>
                <a:moveTo>
                  <a:pt x="21922" y="23819"/>
                </a:moveTo>
                <a:lnTo>
                  <a:pt x="21277" y="22281"/>
                </a:lnTo>
                <a:lnTo>
                  <a:pt x="22550" y="22281"/>
                </a:lnTo>
                <a:lnTo>
                  <a:pt x="21922" y="23819"/>
                </a:lnTo>
                <a:close/>
                <a:moveTo>
                  <a:pt x="19752" y="8273"/>
                </a:moveTo>
                <a:lnTo>
                  <a:pt x="18238" y="7633"/>
                </a:lnTo>
                <a:lnTo>
                  <a:pt x="21798" y="6182"/>
                </a:lnTo>
                <a:lnTo>
                  <a:pt x="21912" y="6461"/>
                </a:lnTo>
                <a:lnTo>
                  <a:pt x="21150" y="8273"/>
                </a:lnTo>
                <a:lnTo>
                  <a:pt x="19752" y="8273"/>
                </a:lnTo>
                <a:close/>
                <a:moveTo>
                  <a:pt x="21085" y="8426"/>
                </a:moveTo>
                <a:lnTo>
                  <a:pt x="20939" y="8775"/>
                </a:lnTo>
                <a:lnTo>
                  <a:pt x="20115" y="8426"/>
                </a:lnTo>
                <a:lnTo>
                  <a:pt x="21085" y="8426"/>
                </a:lnTo>
                <a:close/>
                <a:moveTo>
                  <a:pt x="19461" y="8273"/>
                </a:moveTo>
                <a:lnTo>
                  <a:pt x="16667" y="8273"/>
                </a:lnTo>
                <a:lnTo>
                  <a:pt x="18091" y="7693"/>
                </a:lnTo>
                <a:lnTo>
                  <a:pt x="19461" y="8273"/>
                </a:lnTo>
                <a:close/>
                <a:moveTo>
                  <a:pt x="16389" y="8273"/>
                </a:moveTo>
                <a:lnTo>
                  <a:pt x="15404" y="8273"/>
                </a:lnTo>
                <a:lnTo>
                  <a:pt x="14566" y="6272"/>
                </a:lnTo>
                <a:lnTo>
                  <a:pt x="14591" y="6212"/>
                </a:lnTo>
                <a:lnTo>
                  <a:pt x="17954" y="7635"/>
                </a:lnTo>
                <a:lnTo>
                  <a:pt x="16389" y="8273"/>
                </a:lnTo>
                <a:close/>
                <a:moveTo>
                  <a:pt x="16011" y="8426"/>
                </a:moveTo>
                <a:lnTo>
                  <a:pt x="15548" y="8616"/>
                </a:lnTo>
                <a:lnTo>
                  <a:pt x="15468" y="8426"/>
                </a:lnTo>
                <a:lnTo>
                  <a:pt x="16011" y="8426"/>
                </a:lnTo>
                <a:close/>
                <a:moveTo>
                  <a:pt x="15253" y="8273"/>
                </a:moveTo>
                <a:lnTo>
                  <a:pt x="13752" y="8273"/>
                </a:lnTo>
                <a:lnTo>
                  <a:pt x="14490" y="6458"/>
                </a:lnTo>
                <a:lnTo>
                  <a:pt x="15253" y="8273"/>
                </a:lnTo>
                <a:close/>
                <a:moveTo>
                  <a:pt x="15317" y="8426"/>
                </a:moveTo>
                <a:lnTo>
                  <a:pt x="15419" y="8668"/>
                </a:lnTo>
                <a:lnTo>
                  <a:pt x="13227" y="9561"/>
                </a:lnTo>
                <a:lnTo>
                  <a:pt x="13689" y="8426"/>
                </a:lnTo>
                <a:lnTo>
                  <a:pt x="15317" y="8426"/>
                </a:lnTo>
                <a:close/>
                <a:moveTo>
                  <a:pt x="15460" y="8765"/>
                </a:moveTo>
                <a:lnTo>
                  <a:pt x="18147" y="15162"/>
                </a:lnTo>
                <a:lnTo>
                  <a:pt x="11998" y="12579"/>
                </a:lnTo>
                <a:lnTo>
                  <a:pt x="13172" y="9697"/>
                </a:lnTo>
                <a:lnTo>
                  <a:pt x="15460" y="8765"/>
                </a:lnTo>
                <a:close/>
                <a:moveTo>
                  <a:pt x="15657" y="21334"/>
                </a:moveTo>
                <a:lnTo>
                  <a:pt x="13102" y="20263"/>
                </a:lnTo>
                <a:lnTo>
                  <a:pt x="12115" y="17848"/>
                </a:lnTo>
                <a:lnTo>
                  <a:pt x="18187" y="15318"/>
                </a:lnTo>
                <a:lnTo>
                  <a:pt x="15657" y="21334"/>
                </a:lnTo>
                <a:close/>
                <a:moveTo>
                  <a:pt x="15744" y="21503"/>
                </a:moveTo>
                <a:lnTo>
                  <a:pt x="17341" y="22173"/>
                </a:lnTo>
                <a:lnTo>
                  <a:pt x="15463" y="22173"/>
                </a:lnTo>
                <a:lnTo>
                  <a:pt x="15744" y="21503"/>
                </a:lnTo>
                <a:close/>
                <a:moveTo>
                  <a:pt x="15609" y="21447"/>
                </a:moveTo>
                <a:lnTo>
                  <a:pt x="15304" y="22173"/>
                </a:lnTo>
                <a:lnTo>
                  <a:pt x="13882" y="22173"/>
                </a:lnTo>
                <a:lnTo>
                  <a:pt x="13167" y="20423"/>
                </a:lnTo>
                <a:lnTo>
                  <a:pt x="15609" y="21447"/>
                </a:lnTo>
                <a:close/>
                <a:moveTo>
                  <a:pt x="15258" y="22281"/>
                </a:moveTo>
                <a:lnTo>
                  <a:pt x="14583" y="23886"/>
                </a:lnTo>
                <a:lnTo>
                  <a:pt x="13926" y="22281"/>
                </a:lnTo>
                <a:lnTo>
                  <a:pt x="15258" y="22281"/>
                </a:lnTo>
                <a:close/>
                <a:moveTo>
                  <a:pt x="15417" y="22281"/>
                </a:moveTo>
                <a:lnTo>
                  <a:pt x="17600" y="22281"/>
                </a:lnTo>
                <a:lnTo>
                  <a:pt x="18175" y="22522"/>
                </a:lnTo>
                <a:lnTo>
                  <a:pt x="14722" y="23942"/>
                </a:lnTo>
                <a:lnTo>
                  <a:pt x="15417" y="22281"/>
                </a:lnTo>
                <a:close/>
                <a:moveTo>
                  <a:pt x="17918" y="22281"/>
                </a:moveTo>
                <a:lnTo>
                  <a:pt x="18760" y="22281"/>
                </a:lnTo>
                <a:lnTo>
                  <a:pt x="18335" y="22456"/>
                </a:lnTo>
                <a:lnTo>
                  <a:pt x="17918" y="22281"/>
                </a:lnTo>
                <a:close/>
                <a:moveTo>
                  <a:pt x="19130" y="22281"/>
                </a:moveTo>
                <a:lnTo>
                  <a:pt x="21137" y="22281"/>
                </a:lnTo>
                <a:lnTo>
                  <a:pt x="21824" y="23919"/>
                </a:lnTo>
                <a:lnTo>
                  <a:pt x="18517" y="22533"/>
                </a:lnTo>
                <a:lnTo>
                  <a:pt x="19130" y="22281"/>
                </a:lnTo>
                <a:close/>
                <a:moveTo>
                  <a:pt x="19395" y="22173"/>
                </a:moveTo>
                <a:lnTo>
                  <a:pt x="20842" y="21580"/>
                </a:lnTo>
                <a:lnTo>
                  <a:pt x="21091" y="22173"/>
                </a:lnTo>
                <a:lnTo>
                  <a:pt x="19395" y="22173"/>
                </a:lnTo>
                <a:close/>
                <a:moveTo>
                  <a:pt x="22595" y="22173"/>
                </a:moveTo>
                <a:lnTo>
                  <a:pt x="21231" y="22173"/>
                </a:lnTo>
                <a:lnTo>
                  <a:pt x="20962" y="21530"/>
                </a:lnTo>
                <a:lnTo>
                  <a:pt x="23238" y="20597"/>
                </a:lnTo>
                <a:lnTo>
                  <a:pt x="22595" y="22173"/>
                </a:lnTo>
                <a:close/>
                <a:moveTo>
                  <a:pt x="24344" y="17893"/>
                </a:moveTo>
                <a:lnTo>
                  <a:pt x="23316" y="20407"/>
                </a:lnTo>
                <a:lnTo>
                  <a:pt x="20907" y="21398"/>
                </a:lnTo>
                <a:lnTo>
                  <a:pt x="18386" y="15387"/>
                </a:lnTo>
                <a:lnTo>
                  <a:pt x="24344" y="17893"/>
                </a:lnTo>
                <a:close/>
                <a:moveTo>
                  <a:pt x="20787" y="21448"/>
                </a:moveTo>
                <a:lnTo>
                  <a:pt x="19024" y="22173"/>
                </a:lnTo>
                <a:lnTo>
                  <a:pt x="17658" y="22173"/>
                </a:lnTo>
                <a:lnTo>
                  <a:pt x="15790" y="21389"/>
                </a:lnTo>
                <a:lnTo>
                  <a:pt x="18272" y="15463"/>
                </a:lnTo>
                <a:lnTo>
                  <a:pt x="20787" y="21448"/>
                </a:lnTo>
                <a:close/>
                <a:moveTo>
                  <a:pt x="18272" y="15115"/>
                </a:moveTo>
                <a:lnTo>
                  <a:pt x="15589" y="8712"/>
                </a:lnTo>
                <a:lnTo>
                  <a:pt x="16290" y="8426"/>
                </a:lnTo>
                <a:lnTo>
                  <a:pt x="19824" y="8426"/>
                </a:lnTo>
                <a:lnTo>
                  <a:pt x="20895" y="8879"/>
                </a:lnTo>
                <a:lnTo>
                  <a:pt x="18272" y="15115"/>
                </a:lnTo>
                <a:close/>
                <a:moveTo>
                  <a:pt x="24418" y="12595"/>
                </a:moveTo>
                <a:lnTo>
                  <a:pt x="18426" y="15095"/>
                </a:lnTo>
                <a:lnTo>
                  <a:pt x="21008" y="8928"/>
                </a:lnTo>
                <a:lnTo>
                  <a:pt x="23320" y="9905"/>
                </a:lnTo>
                <a:lnTo>
                  <a:pt x="24418" y="12595"/>
                </a:lnTo>
                <a:close/>
                <a:moveTo>
                  <a:pt x="23258" y="9755"/>
                </a:moveTo>
                <a:lnTo>
                  <a:pt x="21052" y="8823"/>
                </a:lnTo>
                <a:lnTo>
                  <a:pt x="21218" y="8426"/>
                </a:lnTo>
                <a:lnTo>
                  <a:pt x="22715" y="8426"/>
                </a:lnTo>
                <a:lnTo>
                  <a:pt x="23258" y="9755"/>
                </a:lnTo>
                <a:close/>
                <a:moveTo>
                  <a:pt x="22652" y="8273"/>
                </a:moveTo>
                <a:lnTo>
                  <a:pt x="21282" y="8273"/>
                </a:lnTo>
                <a:lnTo>
                  <a:pt x="21976" y="6617"/>
                </a:lnTo>
                <a:lnTo>
                  <a:pt x="22652" y="8273"/>
                </a:lnTo>
                <a:close/>
                <a:moveTo>
                  <a:pt x="21987" y="6283"/>
                </a:moveTo>
                <a:lnTo>
                  <a:pt x="21925" y="6131"/>
                </a:lnTo>
                <a:lnTo>
                  <a:pt x="22077" y="6070"/>
                </a:lnTo>
                <a:lnTo>
                  <a:pt x="21987" y="6283"/>
                </a:lnTo>
                <a:close/>
                <a:moveTo>
                  <a:pt x="23556" y="2553"/>
                </a:moveTo>
                <a:lnTo>
                  <a:pt x="22134" y="5932"/>
                </a:lnTo>
                <a:lnTo>
                  <a:pt x="21885" y="6034"/>
                </a:lnTo>
                <a:lnTo>
                  <a:pt x="20464" y="2553"/>
                </a:lnTo>
                <a:lnTo>
                  <a:pt x="23556" y="2553"/>
                </a:lnTo>
                <a:close/>
                <a:moveTo>
                  <a:pt x="16080" y="2553"/>
                </a:moveTo>
                <a:lnTo>
                  <a:pt x="20315" y="2553"/>
                </a:lnTo>
                <a:lnTo>
                  <a:pt x="21759" y="6085"/>
                </a:lnTo>
                <a:lnTo>
                  <a:pt x="18101" y="7575"/>
                </a:lnTo>
                <a:lnTo>
                  <a:pt x="14632" y="6109"/>
                </a:lnTo>
                <a:lnTo>
                  <a:pt x="16080" y="2553"/>
                </a:lnTo>
                <a:close/>
                <a:moveTo>
                  <a:pt x="15934" y="2553"/>
                </a:moveTo>
                <a:lnTo>
                  <a:pt x="14507" y="6057"/>
                </a:lnTo>
                <a:lnTo>
                  <a:pt x="14468" y="6039"/>
                </a:lnTo>
                <a:lnTo>
                  <a:pt x="13006" y="2553"/>
                </a:lnTo>
                <a:lnTo>
                  <a:pt x="15934" y="2553"/>
                </a:lnTo>
                <a:close/>
                <a:moveTo>
                  <a:pt x="11411" y="2553"/>
                </a:moveTo>
                <a:lnTo>
                  <a:pt x="12850" y="2553"/>
                </a:lnTo>
                <a:lnTo>
                  <a:pt x="14282" y="5961"/>
                </a:lnTo>
                <a:lnTo>
                  <a:pt x="11411" y="4747"/>
                </a:lnTo>
                <a:lnTo>
                  <a:pt x="11411" y="2553"/>
                </a:lnTo>
                <a:close/>
                <a:moveTo>
                  <a:pt x="11411" y="4865"/>
                </a:moveTo>
                <a:lnTo>
                  <a:pt x="14342" y="6107"/>
                </a:lnTo>
                <a:lnTo>
                  <a:pt x="14416" y="6280"/>
                </a:lnTo>
                <a:lnTo>
                  <a:pt x="13603" y="8273"/>
                </a:lnTo>
                <a:lnTo>
                  <a:pt x="11411" y="8273"/>
                </a:lnTo>
                <a:lnTo>
                  <a:pt x="11411" y="4865"/>
                </a:lnTo>
                <a:close/>
                <a:moveTo>
                  <a:pt x="11411" y="8426"/>
                </a:moveTo>
                <a:lnTo>
                  <a:pt x="13540" y="8426"/>
                </a:lnTo>
                <a:lnTo>
                  <a:pt x="13048" y="9633"/>
                </a:lnTo>
                <a:lnTo>
                  <a:pt x="11411" y="10300"/>
                </a:lnTo>
                <a:lnTo>
                  <a:pt x="11411" y="8426"/>
                </a:lnTo>
                <a:close/>
                <a:moveTo>
                  <a:pt x="11411" y="10414"/>
                </a:moveTo>
                <a:lnTo>
                  <a:pt x="12993" y="9770"/>
                </a:lnTo>
                <a:lnTo>
                  <a:pt x="11870" y="12525"/>
                </a:lnTo>
                <a:lnTo>
                  <a:pt x="11411" y="12332"/>
                </a:lnTo>
                <a:lnTo>
                  <a:pt x="11411" y="10414"/>
                </a:lnTo>
                <a:close/>
                <a:moveTo>
                  <a:pt x="11411" y="12453"/>
                </a:moveTo>
                <a:lnTo>
                  <a:pt x="11828" y="12628"/>
                </a:lnTo>
                <a:lnTo>
                  <a:pt x="11411" y="13651"/>
                </a:lnTo>
                <a:lnTo>
                  <a:pt x="11411" y="12453"/>
                </a:lnTo>
                <a:close/>
                <a:moveTo>
                  <a:pt x="11411" y="14023"/>
                </a:moveTo>
                <a:lnTo>
                  <a:pt x="11957" y="12682"/>
                </a:lnTo>
                <a:lnTo>
                  <a:pt x="18058" y="15249"/>
                </a:lnTo>
                <a:lnTo>
                  <a:pt x="12074" y="17745"/>
                </a:lnTo>
                <a:lnTo>
                  <a:pt x="11411" y="16123"/>
                </a:lnTo>
                <a:lnTo>
                  <a:pt x="11411" y="14023"/>
                </a:lnTo>
                <a:close/>
                <a:moveTo>
                  <a:pt x="11411" y="16478"/>
                </a:moveTo>
                <a:lnTo>
                  <a:pt x="11949" y="17797"/>
                </a:lnTo>
                <a:lnTo>
                  <a:pt x="11411" y="18022"/>
                </a:lnTo>
                <a:lnTo>
                  <a:pt x="11411" y="16478"/>
                </a:lnTo>
                <a:close/>
                <a:moveTo>
                  <a:pt x="11411" y="18142"/>
                </a:moveTo>
                <a:lnTo>
                  <a:pt x="11991" y="17900"/>
                </a:lnTo>
                <a:lnTo>
                  <a:pt x="12926" y="20188"/>
                </a:lnTo>
                <a:lnTo>
                  <a:pt x="11411" y="19554"/>
                </a:lnTo>
                <a:lnTo>
                  <a:pt x="11411" y="18142"/>
                </a:lnTo>
                <a:close/>
                <a:moveTo>
                  <a:pt x="11411" y="19686"/>
                </a:moveTo>
                <a:lnTo>
                  <a:pt x="12991" y="20349"/>
                </a:lnTo>
                <a:lnTo>
                  <a:pt x="13735" y="22173"/>
                </a:lnTo>
                <a:lnTo>
                  <a:pt x="11411" y="22173"/>
                </a:lnTo>
                <a:lnTo>
                  <a:pt x="11411" y="19686"/>
                </a:lnTo>
                <a:close/>
                <a:moveTo>
                  <a:pt x="11411" y="22281"/>
                </a:moveTo>
                <a:lnTo>
                  <a:pt x="13780" y="22281"/>
                </a:lnTo>
                <a:lnTo>
                  <a:pt x="14495" y="24035"/>
                </a:lnTo>
                <a:lnTo>
                  <a:pt x="11411" y="25303"/>
                </a:lnTo>
                <a:lnTo>
                  <a:pt x="11411" y="22281"/>
                </a:lnTo>
                <a:close/>
                <a:moveTo>
                  <a:pt x="13003" y="27642"/>
                </a:moveTo>
                <a:lnTo>
                  <a:pt x="11411" y="27642"/>
                </a:lnTo>
                <a:lnTo>
                  <a:pt x="11411" y="25444"/>
                </a:lnTo>
                <a:lnTo>
                  <a:pt x="14452" y="24199"/>
                </a:lnTo>
                <a:lnTo>
                  <a:pt x="13003" y="27642"/>
                </a:lnTo>
                <a:close/>
                <a:moveTo>
                  <a:pt x="13173" y="27642"/>
                </a:moveTo>
                <a:lnTo>
                  <a:pt x="14588" y="24261"/>
                </a:lnTo>
                <a:lnTo>
                  <a:pt x="15968" y="27642"/>
                </a:lnTo>
                <a:lnTo>
                  <a:pt x="13173" y="27642"/>
                </a:lnTo>
                <a:close/>
                <a:moveTo>
                  <a:pt x="20360" y="27642"/>
                </a:moveTo>
                <a:lnTo>
                  <a:pt x="16117" y="27642"/>
                </a:lnTo>
                <a:lnTo>
                  <a:pt x="14673" y="24107"/>
                </a:lnTo>
                <a:lnTo>
                  <a:pt x="18357" y="22598"/>
                </a:lnTo>
                <a:lnTo>
                  <a:pt x="21827" y="24052"/>
                </a:lnTo>
                <a:lnTo>
                  <a:pt x="20360" y="27642"/>
                </a:lnTo>
                <a:close/>
                <a:moveTo>
                  <a:pt x="20505" y="27642"/>
                </a:moveTo>
                <a:lnTo>
                  <a:pt x="21928" y="24165"/>
                </a:lnTo>
                <a:lnTo>
                  <a:pt x="23388" y="27642"/>
                </a:lnTo>
                <a:lnTo>
                  <a:pt x="20505" y="27642"/>
                </a:lnTo>
                <a:close/>
              </a:path>
            </a:pathLst>
          </a:custGeom>
          <a:gradFill>
            <a:gsLst>
              <a:gs pos="0">
                <a:schemeClr val="bg1"/>
              </a:gs>
              <a:gs pos="100000">
                <a:schemeClr val="bg1">
                  <a:lumMod val="95000"/>
                </a:schemeClr>
              </a:gs>
            </a:gsLst>
            <a:lin ang="0" scaled="0"/>
          </a:gradFill>
          <a:ln>
            <a:noFill/>
          </a:ln>
        </p:spPr>
        <p:txBody>
          <a:bodyPr vert="horz" wrap="square" lIns="91440" tIns="45720" rIns="91440" bIns="45720" numCol="1" anchor="t" anchorCtr="0" compatLnSpc="1">
            <a:prstTxWarp prst="textNoShape">
              <a:avLst/>
            </a:prstTxWarp>
          </a:bodyPr>
          <a:lstStyle/>
          <a:p>
            <a:endParaRPr lang="en-US"/>
          </a:p>
        </p:txBody>
      </p:sp>
      <p:graphicFrame>
        <p:nvGraphicFramePr>
          <p:cNvPr id="4" name="Table 3">
            <a:extLst>
              <a:ext uri="{FF2B5EF4-FFF2-40B4-BE49-F238E27FC236}">
                <a16:creationId xmlns:a16="http://schemas.microsoft.com/office/drawing/2014/main" id="{A31FE166-F869-B90C-97F4-1630C2045DF4}"/>
              </a:ext>
            </a:extLst>
          </p:cNvPr>
          <p:cNvGraphicFramePr>
            <a:graphicFrameLocks noGrp="1"/>
          </p:cNvGraphicFramePr>
          <p:nvPr>
            <p:extLst>
              <p:ext uri="{D42A27DB-BD31-4B8C-83A1-F6EECF244321}">
                <p14:modId xmlns:p14="http://schemas.microsoft.com/office/powerpoint/2010/main" val="3156748347"/>
              </p:ext>
            </p:extLst>
          </p:nvPr>
        </p:nvGraphicFramePr>
        <p:xfrm>
          <a:off x="914400" y="1809904"/>
          <a:ext cx="10363200" cy="4350907"/>
        </p:xfrm>
        <a:graphic>
          <a:graphicData uri="http://schemas.openxmlformats.org/drawingml/2006/table">
            <a:tbl>
              <a:tblPr/>
              <a:tblGrid>
                <a:gridCol w="2673832">
                  <a:extLst>
                    <a:ext uri="{9D8B030D-6E8A-4147-A177-3AD203B41FA5}">
                      <a16:colId xmlns:a16="http://schemas.microsoft.com/office/drawing/2014/main" val="3657887535"/>
                    </a:ext>
                  </a:extLst>
                </a:gridCol>
                <a:gridCol w="4234968">
                  <a:extLst>
                    <a:ext uri="{9D8B030D-6E8A-4147-A177-3AD203B41FA5}">
                      <a16:colId xmlns:a16="http://schemas.microsoft.com/office/drawing/2014/main" val="1628019136"/>
                    </a:ext>
                  </a:extLst>
                </a:gridCol>
                <a:gridCol w="3454400">
                  <a:extLst>
                    <a:ext uri="{9D8B030D-6E8A-4147-A177-3AD203B41FA5}">
                      <a16:colId xmlns:a16="http://schemas.microsoft.com/office/drawing/2014/main" val="2617712281"/>
                    </a:ext>
                  </a:extLst>
                </a:gridCol>
              </a:tblGrid>
              <a:tr h="728719">
                <a:tc>
                  <a:txBody>
                    <a:bodyPr/>
                    <a:lstStyle/>
                    <a:p>
                      <a:pPr algn="ctr"/>
                      <a:r>
                        <a:rPr lang="en-GB" sz="1600" b="1" dirty="0"/>
                        <a:t>Aspect</a:t>
                      </a:r>
                    </a:p>
                    <a:p>
                      <a:pPr algn="ctr"/>
                      <a:endParaRPr lang="en-GB" sz="1600" dirty="0"/>
                    </a:p>
                  </a:txBody>
                  <a:tcPr>
                    <a:lnL>
                      <a:noFill/>
                    </a:lnL>
                    <a:lnR>
                      <a:noFill/>
                    </a:lnR>
                    <a:lnT>
                      <a:noFill/>
                    </a:lnT>
                    <a:lnB>
                      <a:noFill/>
                    </a:lnB>
                    <a:noFill/>
                  </a:tcPr>
                </a:tc>
                <a:tc>
                  <a:txBody>
                    <a:bodyPr/>
                    <a:lstStyle/>
                    <a:p>
                      <a:pPr algn="ctr"/>
                      <a:r>
                        <a:rPr lang="en-GB" sz="1600" b="1" dirty="0"/>
                        <a:t>Modular Monolith</a:t>
                      </a:r>
                    </a:p>
                    <a:p>
                      <a:pPr algn="ctr"/>
                      <a:endParaRPr lang="en-GB" sz="1600" b="1" dirty="0"/>
                    </a:p>
                    <a:p>
                      <a:pPr algn="ctr"/>
                      <a:endParaRPr lang="en-GB" sz="1600" dirty="0"/>
                    </a:p>
                  </a:txBody>
                  <a:tcPr>
                    <a:lnL>
                      <a:noFill/>
                    </a:lnL>
                    <a:lnR>
                      <a:noFill/>
                    </a:lnR>
                    <a:lnT>
                      <a:noFill/>
                    </a:lnT>
                    <a:lnB>
                      <a:noFill/>
                    </a:lnB>
                    <a:noFill/>
                  </a:tcPr>
                </a:tc>
                <a:tc>
                  <a:txBody>
                    <a:bodyPr/>
                    <a:lstStyle/>
                    <a:p>
                      <a:pPr algn="ctr"/>
                      <a:r>
                        <a:rPr lang="en-GB" sz="1600" b="1" dirty="0"/>
                        <a:t>Microservices</a:t>
                      </a:r>
                      <a:endParaRPr lang="en-GB" sz="1600" dirty="0"/>
                    </a:p>
                  </a:txBody>
                  <a:tcPr>
                    <a:lnL>
                      <a:noFill/>
                    </a:lnL>
                    <a:lnR>
                      <a:noFill/>
                    </a:lnR>
                    <a:lnT>
                      <a:noFill/>
                    </a:lnT>
                    <a:lnB>
                      <a:noFill/>
                    </a:lnB>
                    <a:noFill/>
                  </a:tcPr>
                </a:tc>
                <a:extLst>
                  <a:ext uri="{0D108BD9-81ED-4DB2-BD59-A6C34878D82A}">
                    <a16:rowId xmlns:a16="http://schemas.microsoft.com/office/drawing/2014/main" val="2609570949"/>
                  </a:ext>
                </a:extLst>
              </a:tr>
              <a:tr h="683067">
                <a:tc>
                  <a:txBody>
                    <a:bodyPr/>
                    <a:lstStyle/>
                    <a:p>
                      <a:pPr algn="ctr"/>
                      <a:r>
                        <a:rPr lang="en-GB" sz="1600" b="1"/>
                        <a:t>Deployment</a:t>
                      </a:r>
                      <a:endParaRPr lang="en-GB" sz="1600"/>
                    </a:p>
                  </a:txBody>
                  <a:tcPr anchor="ctr">
                    <a:lnL>
                      <a:noFill/>
                    </a:lnL>
                    <a:lnR>
                      <a:noFill/>
                    </a:lnR>
                    <a:lnT>
                      <a:noFill/>
                    </a:lnT>
                    <a:lnB>
                      <a:noFill/>
                    </a:lnB>
                    <a:noFill/>
                  </a:tcPr>
                </a:tc>
                <a:tc>
                  <a:txBody>
                    <a:bodyPr/>
                    <a:lstStyle/>
                    <a:p>
                      <a:pPr algn="ctr"/>
                      <a:r>
                        <a:rPr lang="en-GB" sz="1600" dirty="0"/>
                        <a:t>Single deployable unit</a:t>
                      </a:r>
                    </a:p>
                  </a:txBody>
                  <a:tcPr anchor="ctr">
                    <a:lnL>
                      <a:noFill/>
                    </a:lnL>
                    <a:lnR>
                      <a:noFill/>
                    </a:lnR>
                    <a:lnT>
                      <a:noFill/>
                    </a:lnT>
                    <a:lnB>
                      <a:noFill/>
                    </a:lnB>
                    <a:noFill/>
                  </a:tcPr>
                </a:tc>
                <a:tc>
                  <a:txBody>
                    <a:bodyPr/>
                    <a:lstStyle/>
                    <a:p>
                      <a:pPr algn="ctr"/>
                      <a:r>
                        <a:rPr lang="en-GB" sz="1600" dirty="0"/>
                        <a:t>Independently deployable units</a:t>
                      </a:r>
                    </a:p>
                  </a:txBody>
                  <a:tcPr anchor="ctr">
                    <a:lnL>
                      <a:noFill/>
                    </a:lnL>
                    <a:lnR>
                      <a:noFill/>
                    </a:lnR>
                    <a:lnT>
                      <a:noFill/>
                    </a:lnT>
                    <a:lnB>
                      <a:noFill/>
                    </a:lnB>
                    <a:noFill/>
                  </a:tcPr>
                </a:tc>
                <a:extLst>
                  <a:ext uri="{0D108BD9-81ED-4DB2-BD59-A6C34878D82A}">
                    <a16:rowId xmlns:a16="http://schemas.microsoft.com/office/drawing/2014/main" val="252720243"/>
                  </a:ext>
                </a:extLst>
              </a:tr>
              <a:tr h="683067">
                <a:tc>
                  <a:txBody>
                    <a:bodyPr/>
                    <a:lstStyle/>
                    <a:p>
                      <a:pPr algn="ctr"/>
                      <a:r>
                        <a:rPr lang="en-GB" sz="1600" b="1"/>
                        <a:t>Dev Speed</a:t>
                      </a:r>
                      <a:endParaRPr lang="en-GB" sz="1600"/>
                    </a:p>
                  </a:txBody>
                  <a:tcPr anchor="ctr">
                    <a:lnL>
                      <a:noFill/>
                    </a:lnL>
                    <a:lnR>
                      <a:noFill/>
                    </a:lnR>
                    <a:lnT>
                      <a:noFill/>
                    </a:lnT>
                    <a:lnB>
                      <a:noFill/>
                    </a:lnB>
                    <a:noFill/>
                  </a:tcPr>
                </a:tc>
                <a:tc>
                  <a:txBody>
                    <a:bodyPr/>
                    <a:lstStyle/>
                    <a:p>
                      <a:pPr algn="ctr"/>
                      <a:r>
                        <a:rPr lang="en-GB" sz="1600" dirty="0"/>
                        <a:t>Fast (</a:t>
                      </a:r>
                      <a:r>
                        <a:rPr lang="en-GB" sz="1600" dirty="0" err="1"/>
                        <a:t>monorepo</a:t>
                      </a:r>
                      <a:r>
                        <a:rPr lang="en-GB" sz="1600" dirty="0"/>
                        <a:t>, fewer barriers, easy debugging etc.)</a:t>
                      </a:r>
                    </a:p>
                  </a:txBody>
                  <a:tcPr anchor="ctr">
                    <a:lnL>
                      <a:noFill/>
                    </a:lnL>
                    <a:lnR>
                      <a:noFill/>
                    </a:lnR>
                    <a:lnT>
                      <a:noFill/>
                    </a:lnT>
                    <a:lnB>
                      <a:noFill/>
                    </a:lnB>
                    <a:noFill/>
                  </a:tcPr>
                </a:tc>
                <a:tc>
                  <a:txBody>
                    <a:bodyPr/>
                    <a:lstStyle/>
                    <a:p>
                      <a:pPr algn="ctr"/>
                      <a:r>
                        <a:rPr lang="en-GB" sz="1600" dirty="0"/>
                        <a:t>Slower (infra &amp; comm overhead)</a:t>
                      </a:r>
                    </a:p>
                  </a:txBody>
                  <a:tcPr anchor="ctr">
                    <a:lnL>
                      <a:noFill/>
                    </a:lnL>
                    <a:lnR>
                      <a:noFill/>
                    </a:lnR>
                    <a:lnT>
                      <a:noFill/>
                    </a:lnT>
                    <a:lnB>
                      <a:noFill/>
                    </a:lnB>
                    <a:noFill/>
                  </a:tcPr>
                </a:tc>
                <a:extLst>
                  <a:ext uri="{0D108BD9-81ED-4DB2-BD59-A6C34878D82A}">
                    <a16:rowId xmlns:a16="http://schemas.microsoft.com/office/drawing/2014/main" val="886746738"/>
                  </a:ext>
                </a:extLst>
              </a:tr>
              <a:tr h="713906">
                <a:tc>
                  <a:txBody>
                    <a:bodyPr/>
                    <a:lstStyle/>
                    <a:p>
                      <a:pPr algn="ctr"/>
                      <a:r>
                        <a:rPr lang="en-GB" sz="1600" b="1"/>
                        <a:t>Scalability</a:t>
                      </a:r>
                      <a:endParaRPr lang="en-GB" sz="1600"/>
                    </a:p>
                  </a:txBody>
                  <a:tcPr anchor="ctr">
                    <a:lnL>
                      <a:noFill/>
                    </a:lnL>
                    <a:lnR>
                      <a:noFill/>
                    </a:lnR>
                    <a:lnT>
                      <a:noFill/>
                    </a:lnT>
                    <a:lnB>
                      <a:noFill/>
                    </a:lnB>
                    <a:noFill/>
                  </a:tcPr>
                </a:tc>
                <a:tc>
                  <a:txBody>
                    <a:bodyPr/>
                    <a:lstStyle/>
                    <a:p>
                      <a:pPr algn="ctr"/>
                      <a:r>
                        <a:rPr lang="en-GB" sz="1600"/>
                        <a:t>Scale whole app</a:t>
                      </a:r>
                    </a:p>
                  </a:txBody>
                  <a:tcPr anchor="ctr">
                    <a:lnL>
                      <a:noFill/>
                    </a:lnL>
                    <a:lnR>
                      <a:noFill/>
                    </a:lnR>
                    <a:lnT>
                      <a:noFill/>
                    </a:lnT>
                    <a:lnB>
                      <a:noFill/>
                    </a:lnB>
                    <a:noFill/>
                  </a:tcPr>
                </a:tc>
                <a:tc>
                  <a:txBody>
                    <a:bodyPr/>
                    <a:lstStyle/>
                    <a:p>
                      <a:pPr algn="ctr"/>
                      <a:r>
                        <a:rPr lang="en-GB" sz="1600" dirty="0"/>
                        <a:t>Fine-grained, per-service scale</a:t>
                      </a:r>
                    </a:p>
                  </a:txBody>
                  <a:tcPr anchor="ctr">
                    <a:lnL>
                      <a:noFill/>
                    </a:lnL>
                    <a:lnR>
                      <a:noFill/>
                    </a:lnR>
                    <a:lnT>
                      <a:noFill/>
                    </a:lnT>
                    <a:lnB>
                      <a:noFill/>
                    </a:lnB>
                    <a:noFill/>
                  </a:tcPr>
                </a:tc>
                <a:extLst>
                  <a:ext uri="{0D108BD9-81ED-4DB2-BD59-A6C34878D82A}">
                    <a16:rowId xmlns:a16="http://schemas.microsoft.com/office/drawing/2014/main" val="2541899535"/>
                  </a:ext>
                </a:extLst>
              </a:tr>
              <a:tr h="764840">
                <a:tc>
                  <a:txBody>
                    <a:bodyPr/>
                    <a:lstStyle/>
                    <a:p>
                      <a:pPr algn="ctr"/>
                      <a:r>
                        <a:rPr lang="en-GB" sz="1600" b="1"/>
                        <a:t>Ops Complexity</a:t>
                      </a:r>
                      <a:endParaRPr lang="en-GB" sz="1600"/>
                    </a:p>
                  </a:txBody>
                  <a:tcPr anchor="ctr">
                    <a:lnL>
                      <a:noFill/>
                    </a:lnL>
                    <a:lnR>
                      <a:noFill/>
                    </a:lnR>
                    <a:lnT>
                      <a:noFill/>
                    </a:lnT>
                    <a:lnB>
                      <a:noFill/>
                    </a:lnB>
                    <a:noFill/>
                  </a:tcPr>
                </a:tc>
                <a:tc>
                  <a:txBody>
                    <a:bodyPr/>
                    <a:lstStyle/>
                    <a:p>
                      <a:pPr algn="ctr"/>
                      <a:r>
                        <a:rPr lang="en-GB" sz="1600"/>
                        <a:t>Low</a:t>
                      </a:r>
                    </a:p>
                  </a:txBody>
                  <a:tcPr anchor="ctr">
                    <a:lnL>
                      <a:noFill/>
                    </a:lnL>
                    <a:lnR>
                      <a:noFill/>
                    </a:lnR>
                    <a:lnT>
                      <a:noFill/>
                    </a:lnT>
                    <a:lnB>
                      <a:noFill/>
                    </a:lnB>
                    <a:noFill/>
                  </a:tcPr>
                </a:tc>
                <a:tc>
                  <a:txBody>
                    <a:bodyPr/>
                    <a:lstStyle/>
                    <a:p>
                      <a:pPr algn="ctr"/>
                      <a:r>
                        <a:rPr lang="en-GB" sz="1600" dirty="0"/>
                        <a:t>High (infra, observability, etc)</a:t>
                      </a:r>
                    </a:p>
                  </a:txBody>
                  <a:tcPr anchor="ctr">
                    <a:lnL>
                      <a:noFill/>
                    </a:lnL>
                    <a:lnR>
                      <a:noFill/>
                    </a:lnR>
                    <a:lnT>
                      <a:noFill/>
                    </a:lnT>
                    <a:lnB>
                      <a:noFill/>
                    </a:lnB>
                    <a:noFill/>
                  </a:tcPr>
                </a:tc>
                <a:extLst>
                  <a:ext uri="{0D108BD9-81ED-4DB2-BD59-A6C34878D82A}">
                    <a16:rowId xmlns:a16="http://schemas.microsoft.com/office/drawing/2014/main" val="152157288"/>
                  </a:ext>
                </a:extLst>
              </a:tr>
              <a:tr h="683067">
                <a:tc>
                  <a:txBody>
                    <a:bodyPr/>
                    <a:lstStyle/>
                    <a:p>
                      <a:pPr algn="ctr"/>
                      <a:r>
                        <a:rPr lang="en-GB" sz="1600" b="1" dirty="0"/>
                        <a:t>Communication</a:t>
                      </a:r>
                      <a:endParaRPr lang="en-GB" sz="1600" dirty="0"/>
                    </a:p>
                  </a:txBody>
                  <a:tcPr anchor="ctr">
                    <a:lnL>
                      <a:noFill/>
                    </a:lnL>
                    <a:lnR>
                      <a:noFill/>
                    </a:lnR>
                    <a:lnT>
                      <a:noFill/>
                    </a:lnT>
                    <a:lnB>
                      <a:noFill/>
                    </a:lnB>
                    <a:noFill/>
                  </a:tcPr>
                </a:tc>
                <a:tc>
                  <a:txBody>
                    <a:bodyPr/>
                    <a:lstStyle/>
                    <a:p>
                      <a:pPr algn="ctr"/>
                      <a:r>
                        <a:rPr lang="en-GB" sz="1600" dirty="0"/>
                        <a:t>In-process or async events</a:t>
                      </a:r>
                    </a:p>
                  </a:txBody>
                  <a:tcPr anchor="ctr">
                    <a:lnL>
                      <a:noFill/>
                    </a:lnL>
                    <a:lnR>
                      <a:noFill/>
                    </a:lnR>
                    <a:lnT>
                      <a:noFill/>
                    </a:lnT>
                    <a:lnB>
                      <a:noFill/>
                    </a:lnB>
                    <a:noFill/>
                  </a:tcPr>
                </a:tc>
                <a:tc>
                  <a:txBody>
                    <a:bodyPr/>
                    <a:lstStyle/>
                    <a:p>
                      <a:pPr algn="ctr"/>
                      <a:r>
                        <a:rPr lang="en-GB" sz="1600" dirty="0"/>
                        <a:t>Network-based (REST, </a:t>
                      </a:r>
                      <a:r>
                        <a:rPr lang="en-GB" sz="1600" dirty="0" err="1"/>
                        <a:t>gRPC</a:t>
                      </a:r>
                      <a:r>
                        <a:rPr lang="en-GB" sz="1600" dirty="0"/>
                        <a:t>, etc)</a:t>
                      </a:r>
                    </a:p>
                  </a:txBody>
                  <a:tcPr anchor="ctr">
                    <a:lnL>
                      <a:noFill/>
                    </a:lnL>
                    <a:lnR>
                      <a:noFill/>
                    </a:lnR>
                    <a:lnT>
                      <a:noFill/>
                    </a:lnT>
                    <a:lnB>
                      <a:noFill/>
                    </a:lnB>
                    <a:noFill/>
                  </a:tcPr>
                </a:tc>
                <a:extLst>
                  <a:ext uri="{0D108BD9-81ED-4DB2-BD59-A6C34878D82A}">
                    <a16:rowId xmlns:a16="http://schemas.microsoft.com/office/drawing/2014/main" val="167882518"/>
                  </a:ext>
                </a:extLst>
              </a:tr>
            </a:tbl>
          </a:graphicData>
        </a:graphic>
      </p:graphicFrame>
      <p:cxnSp>
        <p:nvCxnSpPr>
          <p:cNvPr id="6" name="Straight Connector 5">
            <a:extLst>
              <a:ext uri="{FF2B5EF4-FFF2-40B4-BE49-F238E27FC236}">
                <a16:creationId xmlns:a16="http://schemas.microsoft.com/office/drawing/2014/main" id="{5D8F3B15-93F6-04A1-A8E5-D1CF250BC366}"/>
              </a:ext>
            </a:extLst>
          </p:cNvPr>
          <p:cNvCxnSpPr>
            <a:cxnSpLocks/>
          </p:cNvCxnSpPr>
          <p:nvPr/>
        </p:nvCxnSpPr>
        <p:spPr>
          <a:xfrm>
            <a:off x="4680257" y="2431480"/>
            <a:ext cx="2042160"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478121A-419D-C6D9-B67B-2FA1FC4F291D}"/>
              </a:ext>
            </a:extLst>
          </p:cNvPr>
          <p:cNvCxnSpPr>
            <a:cxnSpLocks/>
          </p:cNvCxnSpPr>
          <p:nvPr/>
        </p:nvCxnSpPr>
        <p:spPr>
          <a:xfrm>
            <a:off x="8553319" y="2419743"/>
            <a:ext cx="2010629"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B895DEE-3901-BFF8-837E-A6D8B92FCB79}"/>
              </a:ext>
            </a:extLst>
          </p:cNvPr>
          <p:cNvCxnSpPr>
            <a:cxnSpLocks/>
          </p:cNvCxnSpPr>
          <p:nvPr/>
        </p:nvCxnSpPr>
        <p:spPr>
          <a:xfrm>
            <a:off x="1299079" y="2431480"/>
            <a:ext cx="2010629"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01D2B0C-C714-86FB-D7EB-119D4AC9D918}"/>
              </a:ext>
            </a:extLst>
          </p:cNvPr>
          <p:cNvSpPr txBox="1"/>
          <p:nvPr/>
        </p:nvSpPr>
        <p:spPr>
          <a:xfrm>
            <a:off x="2427890" y="567559"/>
            <a:ext cx="6760254" cy="461665"/>
          </a:xfrm>
          <a:prstGeom prst="rect">
            <a:avLst/>
          </a:prstGeom>
          <a:noFill/>
        </p:spPr>
        <p:txBody>
          <a:bodyPr wrap="square" rtlCol="0">
            <a:spAutoFit/>
          </a:bodyPr>
          <a:lstStyle/>
          <a:p>
            <a:pPr algn="ctr"/>
            <a:r>
              <a:rPr lang="en-GB" sz="2400" b="1" dirty="0"/>
              <a:t>Modular monolith vs microservices</a:t>
            </a:r>
            <a:endParaRPr lang="en-RO" sz="2400" b="1" dirty="0"/>
          </a:p>
        </p:txBody>
      </p:sp>
    </p:spTree>
    <p:extLst>
      <p:ext uri="{BB962C8B-B14F-4D97-AF65-F5344CB8AC3E}">
        <p14:creationId xmlns:p14="http://schemas.microsoft.com/office/powerpoint/2010/main" val="4067328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DDAC0C-EC7F-365F-A15C-D124D49F5746}"/>
            </a:ext>
          </a:extLst>
        </p:cNvPr>
        <p:cNvGrpSpPr/>
        <p:nvPr/>
      </p:nvGrpSpPr>
      <p:grpSpPr>
        <a:xfrm>
          <a:off x="0" y="0"/>
          <a:ext cx="0" cy="0"/>
          <a:chOff x="0" y="0"/>
          <a:chExt cx="0" cy="0"/>
        </a:xfrm>
      </p:grpSpPr>
      <p:sp>
        <p:nvSpPr>
          <p:cNvPr id="24" name="Freeform 5">
            <a:extLst>
              <a:ext uri="{FF2B5EF4-FFF2-40B4-BE49-F238E27FC236}">
                <a16:creationId xmlns:a16="http://schemas.microsoft.com/office/drawing/2014/main" id="{E8D79C98-D5F8-AE6E-2AC8-001FA7FADE84}"/>
              </a:ext>
            </a:extLst>
          </p:cNvPr>
          <p:cNvSpPr>
            <a:spLocks noEditPoints="1"/>
          </p:cNvSpPr>
          <p:nvPr/>
        </p:nvSpPr>
        <p:spPr bwMode="auto">
          <a:xfrm>
            <a:off x="6500813" y="0"/>
            <a:ext cx="5691187" cy="6858000"/>
          </a:xfrm>
          <a:custGeom>
            <a:avLst/>
            <a:gdLst>
              <a:gd name="T0" fmla="*/ 21998 w 25095"/>
              <a:gd name="T1" fmla="*/ 23991 h 30240"/>
              <a:gd name="T2" fmla="*/ 25095 w 25095"/>
              <a:gd name="T3" fmla="*/ 19676 h 30240"/>
              <a:gd name="T4" fmla="*/ 25095 w 25095"/>
              <a:gd name="T5" fmla="*/ 16052 h 30240"/>
              <a:gd name="T6" fmla="*/ 24587 w 25095"/>
              <a:gd name="T7" fmla="*/ 12652 h 30240"/>
              <a:gd name="T8" fmla="*/ 23435 w 25095"/>
              <a:gd name="T9" fmla="*/ 9830 h 30240"/>
              <a:gd name="T10" fmla="*/ 25095 w 25095"/>
              <a:gd name="T11" fmla="*/ 4839 h 30240"/>
              <a:gd name="T12" fmla="*/ 24746 w 25095"/>
              <a:gd name="T13" fmla="*/ 0 h 30240"/>
              <a:gd name="T14" fmla="*/ 16124 w 25095"/>
              <a:gd name="T15" fmla="*/ 2444 h 30240"/>
              <a:gd name="T16" fmla="*/ 12804 w 25095"/>
              <a:gd name="T17" fmla="*/ 2444 h 30240"/>
              <a:gd name="T18" fmla="*/ 5933 w 25095"/>
              <a:gd name="T19" fmla="*/ 2317 h 30240"/>
              <a:gd name="T20" fmla="*/ 5818 w 25095"/>
              <a:gd name="T21" fmla="*/ 2777 h 30240"/>
              <a:gd name="T22" fmla="*/ 1438 w 25095"/>
              <a:gd name="T23" fmla="*/ 8253 h 30240"/>
              <a:gd name="T24" fmla="*/ 305 w 25095"/>
              <a:gd name="T25" fmla="*/ 14636 h 30240"/>
              <a:gd name="T26" fmla="*/ 519 w 25095"/>
              <a:gd name="T27" fmla="*/ 15121 h 30240"/>
              <a:gd name="T28" fmla="*/ 1598 w 25095"/>
              <a:gd name="T29" fmla="*/ 22460 h 30240"/>
              <a:gd name="T30" fmla="*/ 5777 w 25095"/>
              <a:gd name="T31" fmla="*/ 27415 h 30240"/>
              <a:gd name="T32" fmla="*/ 6030 w 25095"/>
              <a:gd name="T33" fmla="*/ 27751 h 30240"/>
              <a:gd name="T34" fmla="*/ 12085 w 25095"/>
              <a:gd name="T35" fmla="*/ 30240 h 30240"/>
              <a:gd name="T36" fmla="*/ 19299 w 25095"/>
              <a:gd name="T37" fmla="*/ 30240 h 30240"/>
              <a:gd name="T38" fmla="*/ 25095 w 25095"/>
              <a:gd name="T39" fmla="*/ 27751 h 30240"/>
              <a:gd name="T40" fmla="*/ 8124 w 25095"/>
              <a:gd name="T41" fmla="*/ 8426 h 30240"/>
              <a:gd name="T42" fmla="*/ 9092 w 25095"/>
              <a:gd name="T43" fmla="*/ 11359 h 30240"/>
              <a:gd name="T44" fmla="*/ 1816 w 25095"/>
              <a:gd name="T45" fmla="*/ 8632 h 30240"/>
              <a:gd name="T46" fmla="*/ 1816 w 25095"/>
              <a:gd name="T47" fmla="*/ 14323 h 30240"/>
              <a:gd name="T48" fmla="*/ 1951 w 25095"/>
              <a:gd name="T49" fmla="*/ 22173 h 30240"/>
              <a:gd name="T50" fmla="*/ 6046 w 25095"/>
              <a:gd name="T51" fmla="*/ 27642 h 30240"/>
              <a:gd name="T52" fmla="*/ 11257 w 25095"/>
              <a:gd name="T53" fmla="*/ 22281 h 30240"/>
              <a:gd name="T54" fmla="*/ 11257 w 25095"/>
              <a:gd name="T55" fmla="*/ 22173 h 30240"/>
              <a:gd name="T56" fmla="*/ 9488 w 25095"/>
              <a:gd name="T57" fmla="*/ 18748 h 30240"/>
              <a:gd name="T58" fmla="*/ 11257 w 25095"/>
              <a:gd name="T59" fmla="*/ 15746 h 30240"/>
              <a:gd name="T60" fmla="*/ 9542 w 25095"/>
              <a:gd name="T61" fmla="*/ 11548 h 30240"/>
              <a:gd name="T62" fmla="*/ 11257 w 25095"/>
              <a:gd name="T63" fmla="*/ 8426 h 30240"/>
              <a:gd name="T64" fmla="*/ 11257 w 25095"/>
              <a:gd name="T65" fmla="*/ 4800 h 30240"/>
              <a:gd name="T66" fmla="*/ 21277 w 25095"/>
              <a:gd name="T67" fmla="*/ 22281 h 30240"/>
              <a:gd name="T68" fmla="*/ 21150 w 25095"/>
              <a:gd name="T69" fmla="*/ 8273 h 30240"/>
              <a:gd name="T70" fmla="*/ 16667 w 25095"/>
              <a:gd name="T71" fmla="*/ 8273 h 30240"/>
              <a:gd name="T72" fmla="*/ 17954 w 25095"/>
              <a:gd name="T73" fmla="*/ 7635 h 30240"/>
              <a:gd name="T74" fmla="*/ 13752 w 25095"/>
              <a:gd name="T75" fmla="*/ 8273 h 30240"/>
              <a:gd name="T76" fmla="*/ 15317 w 25095"/>
              <a:gd name="T77" fmla="*/ 8426 h 30240"/>
              <a:gd name="T78" fmla="*/ 13102 w 25095"/>
              <a:gd name="T79" fmla="*/ 20263 h 30240"/>
              <a:gd name="T80" fmla="*/ 15744 w 25095"/>
              <a:gd name="T81" fmla="*/ 21503 h 30240"/>
              <a:gd name="T82" fmla="*/ 14583 w 25095"/>
              <a:gd name="T83" fmla="*/ 23886 h 30240"/>
              <a:gd name="T84" fmla="*/ 15417 w 25095"/>
              <a:gd name="T85" fmla="*/ 22281 h 30240"/>
              <a:gd name="T86" fmla="*/ 21824 w 25095"/>
              <a:gd name="T87" fmla="*/ 23919 h 30240"/>
              <a:gd name="T88" fmla="*/ 22595 w 25095"/>
              <a:gd name="T89" fmla="*/ 22173 h 30240"/>
              <a:gd name="T90" fmla="*/ 20907 w 25095"/>
              <a:gd name="T91" fmla="*/ 21398 h 30240"/>
              <a:gd name="T92" fmla="*/ 18272 w 25095"/>
              <a:gd name="T93" fmla="*/ 15463 h 30240"/>
              <a:gd name="T94" fmla="*/ 18272 w 25095"/>
              <a:gd name="T95" fmla="*/ 15115 h 30240"/>
              <a:gd name="T96" fmla="*/ 21052 w 25095"/>
              <a:gd name="T97" fmla="*/ 8823 h 30240"/>
              <a:gd name="T98" fmla="*/ 22652 w 25095"/>
              <a:gd name="T99" fmla="*/ 8273 h 30240"/>
              <a:gd name="T100" fmla="*/ 21885 w 25095"/>
              <a:gd name="T101" fmla="*/ 6034 h 30240"/>
              <a:gd name="T102" fmla="*/ 14632 w 25095"/>
              <a:gd name="T103" fmla="*/ 6109 h 30240"/>
              <a:gd name="T104" fmla="*/ 11411 w 25095"/>
              <a:gd name="T105" fmla="*/ 2553 h 30240"/>
              <a:gd name="T106" fmla="*/ 14416 w 25095"/>
              <a:gd name="T107" fmla="*/ 6280 h 30240"/>
              <a:gd name="T108" fmla="*/ 11411 w 25095"/>
              <a:gd name="T109" fmla="*/ 10300 h 30240"/>
              <a:gd name="T110" fmla="*/ 11411 w 25095"/>
              <a:gd name="T111" fmla="*/ 12453 h 30240"/>
              <a:gd name="T112" fmla="*/ 12074 w 25095"/>
              <a:gd name="T113" fmla="*/ 17745 h 30240"/>
              <a:gd name="T114" fmla="*/ 11411 w 25095"/>
              <a:gd name="T115" fmla="*/ 18142 h 30240"/>
              <a:gd name="T116" fmla="*/ 13735 w 25095"/>
              <a:gd name="T117" fmla="*/ 22173 h 30240"/>
              <a:gd name="T118" fmla="*/ 11411 w 25095"/>
              <a:gd name="T119" fmla="*/ 22281 h 30240"/>
              <a:gd name="T120" fmla="*/ 14588 w 25095"/>
              <a:gd name="T121" fmla="*/ 24261 h 30240"/>
              <a:gd name="T122" fmla="*/ 21827 w 25095"/>
              <a:gd name="T123" fmla="*/ 24052 h 30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5095" h="30240">
                <a:moveTo>
                  <a:pt x="25095" y="27751"/>
                </a:moveTo>
                <a:lnTo>
                  <a:pt x="25095" y="27642"/>
                </a:lnTo>
                <a:lnTo>
                  <a:pt x="23525" y="27642"/>
                </a:lnTo>
                <a:lnTo>
                  <a:pt x="22060" y="24151"/>
                </a:lnTo>
                <a:lnTo>
                  <a:pt x="25095" y="25422"/>
                </a:lnTo>
                <a:lnTo>
                  <a:pt x="25095" y="25290"/>
                </a:lnTo>
                <a:lnTo>
                  <a:pt x="21998" y="23991"/>
                </a:lnTo>
                <a:lnTo>
                  <a:pt x="22699" y="22281"/>
                </a:lnTo>
                <a:lnTo>
                  <a:pt x="25095" y="22281"/>
                </a:lnTo>
                <a:lnTo>
                  <a:pt x="25095" y="22173"/>
                </a:lnTo>
                <a:lnTo>
                  <a:pt x="22743" y="22173"/>
                </a:lnTo>
                <a:lnTo>
                  <a:pt x="23417" y="20524"/>
                </a:lnTo>
                <a:lnTo>
                  <a:pt x="25095" y="19836"/>
                </a:lnTo>
                <a:lnTo>
                  <a:pt x="25095" y="19676"/>
                </a:lnTo>
                <a:lnTo>
                  <a:pt x="23495" y="20333"/>
                </a:lnTo>
                <a:lnTo>
                  <a:pt x="24472" y="17947"/>
                </a:lnTo>
                <a:lnTo>
                  <a:pt x="25095" y="18209"/>
                </a:lnTo>
                <a:lnTo>
                  <a:pt x="25095" y="18081"/>
                </a:lnTo>
                <a:lnTo>
                  <a:pt x="24516" y="17838"/>
                </a:lnTo>
                <a:lnTo>
                  <a:pt x="25095" y="16423"/>
                </a:lnTo>
                <a:lnTo>
                  <a:pt x="25095" y="16052"/>
                </a:lnTo>
                <a:lnTo>
                  <a:pt x="24387" y="17784"/>
                </a:lnTo>
                <a:lnTo>
                  <a:pt x="18360" y="15252"/>
                </a:lnTo>
                <a:lnTo>
                  <a:pt x="18363" y="15245"/>
                </a:lnTo>
                <a:lnTo>
                  <a:pt x="24462" y="12703"/>
                </a:lnTo>
                <a:lnTo>
                  <a:pt x="25095" y="14253"/>
                </a:lnTo>
                <a:lnTo>
                  <a:pt x="25095" y="13897"/>
                </a:lnTo>
                <a:lnTo>
                  <a:pt x="24587" y="12652"/>
                </a:lnTo>
                <a:lnTo>
                  <a:pt x="25095" y="12440"/>
                </a:lnTo>
                <a:lnTo>
                  <a:pt x="25095" y="12312"/>
                </a:lnTo>
                <a:lnTo>
                  <a:pt x="24542" y="12543"/>
                </a:lnTo>
                <a:lnTo>
                  <a:pt x="23496" y="9980"/>
                </a:lnTo>
                <a:lnTo>
                  <a:pt x="25095" y="10658"/>
                </a:lnTo>
                <a:lnTo>
                  <a:pt x="25095" y="10531"/>
                </a:lnTo>
                <a:lnTo>
                  <a:pt x="23435" y="9830"/>
                </a:lnTo>
                <a:lnTo>
                  <a:pt x="22861" y="8426"/>
                </a:lnTo>
                <a:lnTo>
                  <a:pt x="25095" y="8426"/>
                </a:lnTo>
                <a:lnTo>
                  <a:pt x="25095" y="8273"/>
                </a:lnTo>
                <a:lnTo>
                  <a:pt x="22799" y="8273"/>
                </a:lnTo>
                <a:lnTo>
                  <a:pt x="22051" y="6438"/>
                </a:lnTo>
                <a:lnTo>
                  <a:pt x="22232" y="6007"/>
                </a:lnTo>
                <a:lnTo>
                  <a:pt x="25095" y="4839"/>
                </a:lnTo>
                <a:lnTo>
                  <a:pt x="25095" y="4726"/>
                </a:lnTo>
                <a:lnTo>
                  <a:pt x="22289" y="5869"/>
                </a:lnTo>
                <a:lnTo>
                  <a:pt x="23677" y="2553"/>
                </a:lnTo>
                <a:lnTo>
                  <a:pt x="25095" y="2553"/>
                </a:lnTo>
                <a:lnTo>
                  <a:pt x="25095" y="2444"/>
                </a:lnTo>
                <a:lnTo>
                  <a:pt x="23723" y="2444"/>
                </a:lnTo>
                <a:lnTo>
                  <a:pt x="24746" y="0"/>
                </a:lnTo>
                <a:lnTo>
                  <a:pt x="24629" y="0"/>
                </a:lnTo>
                <a:lnTo>
                  <a:pt x="23601" y="2444"/>
                </a:lnTo>
                <a:lnTo>
                  <a:pt x="20419" y="2444"/>
                </a:lnTo>
                <a:lnTo>
                  <a:pt x="19422" y="0"/>
                </a:lnTo>
                <a:lnTo>
                  <a:pt x="19273" y="0"/>
                </a:lnTo>
                <a:lnTo>
                  <a:pt x="20271" y="2444"/>
                </a:lnTo>
                <a:lnTo>
                  <a:pt x="16124" y="2444"/>
                </a:lnTo>
                <a:lnTo>
                  <a:pt x="17119" y="0"/>
                </a:lnTo>
                <a:lnTo>
                  <a:pt x="16975" y="0"/>
                </a:lnTo>
                <a:lnTo>
                  <a:pt x="15979" y="2444"/>
                </a:lnTo>
                <a:lnTo>
                  <a:pt x="12960" y="2444"/>
                </a:lnTo>
                <a:lnTo>
                  <a:pt x="11936" y="0"/>
                </a:lnTo>
                <a:lnTo>
                  <a:pt x="11778" y="0"/>
                </a:lnTo>
                <a:lnTo>
                  <a:pt x="12804" y="2444"/>
                </a:lnTo>
                <a:lnTo>
                  <a:pt x="11411" y="2444"/>
                </a:lnTo>
                <a:lnTo>
                  <a:pt x="11411" y="0"/>
                </a:lnTo>
                <a:lnTo>
                  <a:pt x="11257" y="0"/>
                </a:lnTo>
                <a:lnTo>
                  <a:pt x="11257" y="2444"/>
                </a:lnTo>
                <a:lnTo>
                  <a:pt x="6030" y="2444"/>
                </a:lnTo>
                <a:lnTo>
                  <a:pt x="6030" y="2366"/>
                </a:lnTo>
                <a:lnTo>
                  <a:pt x="5933" y="2317"/>
                </a:lnTo>
                <a:lnTo>
                  <a:pt x="5884" y="2220"/>
                </a:lnTo>
                <a:lnTo>
                  <a:pt x="5620" y="2220"/>
                </a:lnTo>
                <a:lnTo>
                  <a:pt x="5571" y="2317"/>
                </a:lnTo>
                <a:lnTo>
                  <a:pt x="5473" y="2366"/>
                </a:lnTo>
                <a:lnTo>
                  <a:pt x="5473" y="2624"/>
                </a:lnTo>
                <a:lnTo>
                  <a:pt x="5626" y="2777"/>
                </a:lnTo>
                <a:lnTo>
                  <a:pt x="5818" y="2777"/>
                </a:lnTo>
                <a:lnTo>
                  <a:pt x="8062" y="8273"/>
                </a:lnTo>
                <a:lnTo>
                  <a:pt x="1961" y="8273"/>
                </a:lnTo>
                <a:lnTo>
                  <a:pt x="1898" y="8146"/>
                </a:lnTo>
                <a:lnTo>
                  <a:pt x="1792" y="8093"/>
                </a:lnTo>
                <a:lnTo>
                  <a:pt x="1598" y="8093"/>
                </a:lnTo>
                <a:lnTo>
                  <a:pt x="1491" y="8146"/>
                </a:lnTo>
                <a:lnTo>
                  <a:pt x="1438" y="8253"/>
                </a:lnTo>
                <a:lnTo>
                  <a:pt x="1438" y="8498"/>
                </a:lnTo>
                <a:lnTo>
                  <a:pt x="1591" y="8650"/>
                </a:lnTo>
                <a:lnTo>
                  <a:pt x="1707" y="8650"/>
                </a:lnTo>
                <a:lnTo>
                  <a:pt x="1707" y="14253"/>
                </a:lnTo>
                <a:lnTo>
                  <a:pt x="509" y="14742"/>
                </a:lnTo>
                <a:lnTo>
                  <a:pt x="507" y="14737"/>
                </a:lnTo>
                <a:lnTo>
                  <a:pt x="305" y="14636"/>
                </a:lnTo>
                <a:lnTo>
                  <a:pt x="101" y="14737"/>
                </a:lnTo>
                <a:lnTo>
                  <a:pt x="0" y="14941"/>
                </a:lnTo>
                <a:lnTo>
                  <a:pt x="101" y="15144"/>
                </a:lnTo>
                <a:lnTo>
                  <a:pt x="207" y="15197"/>
                </a:lnTo>
                <a:lnTo>
                  <a:pt x="402" y="15197"/>
                </a:lnTo>
                <a:lnTo>
                  <a:pt x="507" y="15144"/>
                </a:lnTo>
                <a:lnTo>
                  <a:pt x="519" y="15121"/>
                </a:lnTo>
                <a:lnTo>
                  <a:pt x="1707" y="15620"/>
                </a:lnTo>
                <a:lnTo>
                  <a:pt x="1707" y="21906"/>
                </a:lnTo>
                <a:lnTo>
                  <a:pt x="1694" y="21900"/>
                </a:lnTo>
                <a:lnTo>
                  <a:pt x="1491" y="22001"/>
                </a:lnTo>
                <a:lnTo>
                  <a:pt x="1389" y="22204"/>
                </a:lnTo>
                <a:lnTo>
                  <a:pt x="1491" y="22408"/>
                </a:lnTo>
                <a:lnTo>
                  <a:pt x="1598" y="22460"/>
                </a:lnTo>
                <a:lnTo>
                  <a:pt x="1792" y="22460"/>
                </a:lnTo>
                <a:lnTo>
                  <a:pt x="1898" y="22408"/>
                </a:lnTo>
                <a:lnTo>
                  <a:pt x="1951" y="22302"/>
                </a:lnTo>
                <a:lnTo>
                  <a:pt x="1951" y="22281"/>
                </a:lnTo>
                <a:lnTo>
                  <a:pt x="7894" y="22281"/>
                </a:lnTo>
                <a:lnTo>
                  <a:pt x="5796" y="27425"/>
                </a:lnTo>
                <a:lnTo>
                  <a:pt x="5777" y="27415"/>
                </a:lnTo>
                <a:lnTo>
                  <a:pt x="5623" y="27467"/>
                </a:lnTo>
                <a:lnTo>
                  <a:pt x="5473" y="27616"/>
                </a:lnTo>
                <a:lnTo>
                  <a:pt x="5473" y="27822"/>
                </a:lnTo>
                <a:lnTo>
                  <a:pt x="5626" y="27976"/>
                </a:lnTo>
                <a:lnTo>
                  <a:pt x="5878" y="27976"/>
                </a:lnTo>
                <a:lnTo>
                  <a:pt x="6030" y="27822"/>
                </a:lnTo>
                <a:lnTo>
                  <a:pt x="6030" y="27751"/>
                </a:lnTo>
                <a:lnTo>
                  <a:pt x="11257" y="27751"/>
                </a:lnTo>
                <a:lnTo>
                  <a:pt x="11257" y="30240"/>
                </a:lnTo>
                <a:lnTo>
                  <a:pt x="11411" y="30240"/>
                </a:lnTo>
                <a:lnTo>
                  <a:pt x="11411" y="27751"/>
                </a:lnTo>
                <a:lnTo>
                  <a:pt x="12957" y="27751"/>
                </a:lnTo>
                <a:lnTo>
                  <a:pt x="11910" y="30240"/>
                </a:lnTo>
                <a:lnTo>
                  <a:pt x="12085" y="30240"/>
                </a:lnTo>
                <a:lnTo>
                  <a:pt x="13127" y="27751"/>
                </a:lnTo>
                <a:lnTo>
                  <a:pt x="16013" y="27751"/>
                </a:lnTo>
                <a:lnTo>
                  <a:pt x="17028" y="30240"/>
                </a:lnTo>
                <a:lnTo>
                  <a:pt x="17178" y="30240"/>
                </a:lnTo>
                <a:lnTo>
                  <a:pt x="16161" y="27751"/>
                </a:lnTo>
                <a:lnTo>
                  <a:pt x="20315" y="27751"/>
                </a:lnTo>
                <a:lnTo>
                  <a:pt x="19299" y="30240"/>
                </a:lnTo>
                <a:lnTo>
                  <a:pt x="19443" y="30240"/>
                </a:lnTo>
                <a:lnTo>
                  <a:pt x="20461" y="27751"/>
                </a:lnTo>
                <a:lnTo>
                  <a:pt x="23435" y="27751"/>
                </a:lnTo>
                <a:lnTo>
                  <a:pt x="24479" y="30240"/>
                </a:lnTo>
                <a:lnTo>
                  <a:pt x="24614" y="30240"/>
                </a:lnTo>
                <a:lnTo>
                  <a:pt x="23570" y="27751"/>
                </a:lnTo>
                <a:lnTo>
                  <a:pt x="25095" y="27751"/>
                </a:lnTo>
                <a:close/>
                <a:moveTo>
                  <a:pt x="1707" y="15486"/>
                </a:moveTo>
                <a:lnTo>
                  <a:pt x="560" y="15006"/>
                </a:lnTo>
                <a:lnTo>
                  <a:pt x="560" y="14844"/>
                </a:lnTo>
                <a:lnTo>
                  <a:pt x="557" y="14836"/>
                </a:lnTo>
                <a:lnTo>
                  <a:pt x="1707" y="14367"/>
                </a:lnTo>
                <a:lnTo>
                  <a:pt x="1707" y="15486"/>
                </a:lnTo>
                <a:close/>
                <a:moveTo>
                  <a:pt x="8124" y="8426"/>
                </a:moveTo>
                <a:lnTo>
                  <a:pt x="9248" y="11181"/>
                </a:lnTo>
                <a:lnTo>
                  <a:pt x="8955" y="11302"/>
                </a:lnTo>
                <a:lnTo>
                  <a:pt x="2111" y="8426"/>
                </a:lnTo>
                <a:lnTo>
                  <a:pt x="8124" y="8426"/>
                </a:lnTo>
                <a:close/>
                <a:moveTo>
                  <a:pt x="9288" y="11279"/>
                </a:moveTo>
                <a:lnTo>
                  <a:pt x="9369" y="11475"/>
                </a:lnTo>
                <a:lnTo>
                  <a:pt x="9092" y="11359"/>
                </a:lnTo>
                <a:lnTo>
                  <a:pt x="9288" y="11279"/>
                </a:lnTo>
                <a:close/>
                <a:moveTo>
                  <a:pt x="1816" y="8632"/>
                </a:moveTo>
                <a:lnTo>
                  <a:pt x="1947" y="8502"/>
                </a:lnTo>
                <a:lnTo>
                  <a:pt x="1955" y="8475"/>
                </a:lnTo>
                <a:lnTo>
                  <a:pt x="8812" y="11359"/>
                </a:lnTo>
                <a:lnTo>
                  <a:pt x="1816" y="14210"/>
                </a:lnTo>
                <a:lnTo>
                  <a:pt x="1816" y="8632"/>
                </a:lnTo>
                <a:close/>
                <a:moveTo>
                  <a:pt x="1816" y="14323"/>
                </a:moveTo>
                <a:lnTo>
                  <a:pt x="8949" y="11417"/>
                </a:lnTo>
                <a:lnTo>
                  <a:pt x="9427" y="11618"/>
                </a:lnTo>
                <a:lnTo>
                  <a:pt x="10834" y="15066"/>
                </a:lnTo>
                <a:lnTo>
                  <a:pt x="9356" y="18692"/>
                </a:lnTo>
                <a:lnTo>
                  <a:pt x="1816" y="15532"/>
                </a:lnTo>
                <a:lnTo>
                  <a:pt x="1816" y="14323"/>
                </a:lnTo>
                <a:close/>
                <a:moveTo>
                  <a:pt x="1887" y="21996"/>
                </a:moveTo>
                <a:lnTo>
                  <a:pt x="1816" y="21960"/>
                </a:lnTo>
                <a:lnTo>
                  <a:pt x="1816" y="15665"/>
                </a:lnTo>
                <a:lnTo>
                  <a:pt x="9310" y="18806"/>
                </a:lnTo>
                <a:lnTo>
                  <a:pt x="9265" y="18918"/>
                </a:lnTo>
                <a:lnTo>
                  <a:pt x="1887" y="21996"/>
                </a:lnTo>
                <a:close/>
                <a:moveTo>
                  <a:pt x="1951" y="22173"/>
                </a:moveTo>
                <a:lnTo>
                  <a:pt x="1951" y="22107"/>
                </a:lnTo>
                <a:lnTo>
                  <a:pt x="1941" y="22087"/>
                </a:lnTo>
                <a:lnTo>
                  <a:pt x="9206" y="19060"/>
                </a:lnTo>
                <a:lnTo>
                  <a:pt x="7938" y="22173"/>
                </a:lnTo>
                <a:lnTo>
                  <a:pt x="1951" y="22173"/>
                </a:lnTo>
                <a:close/>
                <a:moveTo>
                  <a:pt x="11257" y="27642"/>
                </a:moveTo>
                <a:lnTo>
                  <a:pt x="6046" y="27642"/>
                </a:lnTo>
                <a:lnTo>
                  <a:pt x="11257" y="25507"/>
                </a:lnTo>
                <a:lnTo>
                  <a:pt x="11257" y="27642"/>
                </a:lnTo>
                <a:close/>
                <a:moveTo>
                  <a:pt x="11257" y="25367"/>
                </a:moveTo>
                <a:lnTo>
                  <a:pt x="5960" y="27545"/>
                </a:lnTo>
                <a:lnTo>
                  <a:pt x="5922" y="27508"/>
                </a:lnTo>
                <a:lnTo>
                  <a:pt x="8050" y="22281"/>
                </a:lnTo>
                <a:lnTo>
                  <a:pt x="11257" y="22281"/>
                </a:lnTo>
                <a:lnTo>
                  <a:pt x="11257" y="25367"/>
                </a:lnTo>
                <a:close/>
                <a:moveTo>
                  <a:pt x="11257" y="22173"/>
                </a:moveTo>
                <a:lnTo>
                  <a:pt x="8093" y="22173"/>
                </a:lnTo>
                <a:lnTo>
                  <a:pt x="9391" y="18983"/>
                </a:lnTo>
                <a:lnTo>
                  <a:pt x="9563" y="18911"/>
                </a:lnTo>
                <a:lnTo>
                  <a:pt x="11257" y="19622"/>
                </a:lnTo>
                <a:lnTo>
                  <a:pt x="11257" y="22173"/>
                </a:lnTo>
                <a:close/>
                <a:moveTo>
                  <a:pt x="11257" y="19489"/>
                </a:moveTo>
                <a:lnTo>
                  <a:pt x="9721" y="18845"/>
                </a:lnTo>
                <a:lnTo>
                  <a:pt x="11257" y="18206"/>
                </a:lnTo>
                <a:lnTo>
                  <a:pt x="11257" y="19489"/>
                </a:lnTo>
                <a:close/>
                <a:moveTo>
                  <a:pt x="11257" y="18087"/>
                </a:moveTo>
                <a:lnTo>
                  <a:pt x="9579" y="18786"/>
                </a:lnTo>
                <a:lnTo>
                  <a:pt x="9488" y="18748"/>
                </a:lnTo>
                <a:lnTo>
                  <a:pt x="10910" y="15252"/>
                </a:lnTo>
                <a:lnTo>
                  <a:pt x="11257" y="16102"/>
                </a:lnTo>
                <a:lnTo>
                  <a:pt x="11257" y="18087"/>
                </a:lnTo>
                <a:close/>
                <a:moveTo>
                  <a:pt x="11257" y="15746"/>
                </a:moveTo>
                <a:lnTo>
                  <a:pt x="10982" y="15074"/>
                </a:lnTo>
                <a:lnTo>
                  <a:pt x="11257" y="14400"/>
                </a:lnTo>
                <a:lnTo>
                  <a:pt x="11257" y="15746"/>
                </a:lnTo>
                <a:close/>
                <a:moveTo>
                  <a:pt x="11257" y="14029"/>
                </a:moveTo>
                <a:lnTo>
                  <a:pt x="10907" y="14889"/>
                </a:lnTo>
                <a:lnTo>
                  <a:pt x="9601" y="11691"/>
                </a:lnTo>
                <a:lnTo>
                  <a:pt x="11257" y="12388"/>
                </a:lnTo>
                <a:lnTo>
                  <a:pt x="11257" y="14029"/>
                </a:lnTo>
                <a:close/>
                <a:moveTo>
                  <a:pt x="11257" y="12268"/>
                </a:moveTo>
                <a:lnTo>
                  <a:pt x="9542" y="11548"/>
                </a:lnTo>
                <a:lnTo>
                  <a:pt x="9411" y="11229"/>
                </a:lnTo>
                <a:lnTo>
                  <a:pt x="11257" y="10477"/>
                </a:lnTo>
                <a:lnTo>
                  <a:pt x="11257" y="12268"/>
                </a:lnTo>
                <a:close/>
                <a:moveTo>
                  <a:pt x="11257" y="10363"/>
                </a:moveTo>
                <a:lnTo>
                  <a:pt x="9372" y="11131"/>
                </a:lnTo>
                <a:lnTo>
                  <a:pt x="8266" y="8426"/>
                </a:lnTo>
                <a:lnTo>
                  <a:pt x="11257" y="8426"/>
                </a:lnTo>
                <a:lnTo>
                  <a:pt x="11257" y="10363"/>
                </a:lnTo>
                <a:close/>
                <a:moveTo>
                  <a:pt x="11257" y="8273"/>
                </a:moveTo>
                <a:lnTo>
                  <a:pt x="8204" y="8273"/>
                </a:lnTo>
                <a:lnTo>
                  <a:pt x="5935" y="2719"/>
                </a:lnTo>
                <a:lnTo>
                  <a:pt x="6030" y="2624"/>
                </a:lnTo>
                <a:lnTo>
                  <a:pt x="6030" y="2588"/>
                </a:lnTo>
                <a:lnTo>
                  <a:pt x="11257" y="4800"/>
                </a:lnTo>
                <a:lnTo>
                  <a:pt x="11257" y="8273"/>
                </a:lnTo>
                <a:close/>
                <a:moveTo>
                  <a:pt x="11257" y="4682"/>
                </a:moveTo>
                <a:lnTo>
                  <a:pt x="6218" y="2553"/>
                </a:lnTo>
                <a:lnTo>
                  <a:pt x="11257" y="2553"/>
                </a:lnTo>
                <a:lnTo>
                  <a:pt x="11257" y="4682"/>
                </a:lnTo>
                <a:close/>
                <a:moveTo>
                  <a:pt x="21922" y="23819"/>
                </a:moveTo>
                <a:lnTo>
                  <a:pt x="21277" y="22281"/>
                </a:lnTo>
                <a:lnTo>
                  <a:pt x="22550" y="22281"/>
                </a:lnTo>
                <a:lnTo>
                  <a:pt x="21922" y="23819"/>
                </a:lnTo>
                <a:close/>
                <a:moveTo>
                  <a:pt x="19752" y="8273"/>
                </a:moveTo>
                <a:lnTo>
                  <a:pt x="18238" y="7633"/>
                </a:lnTo>
                <a:lnTo>
                  <a:pt x="21798" y="6182"/>
                </a:lnTo>
                <a:lnTo>
                  <a:pt x="21912" y="6461"/>
                </a:lnTo>
                <a:lnTo>
                  <a:pt x="21150" y="8273"/>
                </a:lnTo>
                <a:lnTo>
                  <a:pt x="19752" y="8273"/>
                </a:lnTo>
                <a:close/>
                <a:moveTo>
                  <a:pt x="21085" y="8426"/>
                </a:moveTo>
                <a:lnTo>
                  <a:pt x="20939" y="8775"/>
                </a:lnTo>
                <a:lnTo>
                  <a:pt x="20115" y="8426"/>
                </a:lnTo>
                <a:lnTo>
                  <a:pt x="21085" y="8426"/>
                </a:lnTo>
                <a:close/>
                <a:moveTo>
                  <a:pt x="19461" y="8273"/>
                </a:moveTo>
                <a:lnTo>
                  <a:pt x="16667" y="8273"/>
                </a:lnTo>
                <a:lnTo>
                  <a:pt x="18091" y="7693"/>
                </a:lnTo>
                <a:lnTo>
                  <a:pt x="19461" y="8273"/>
                </a:lnTo>
                <a:close/>
                <a:moveTo>
                  <a:pt x="16389" y="8273"/>
                </a:moveTo>
                <a:lnTo>
                  <a:pt x="15404" y="8273"/>
                </a:lnTo>
                <a:lnTo>
                  <a:pt x="14566" y="6272"/>
                </a:lnTo>
                <a:lnTo>
                  <a:pt x="14591" y="6212"/>
                </a:lnTo>
                <a:lnTo>
                  <a:pt x="17954" y="7635"/>
                </a:lnTo>
                <a:lnTo>
                  <a:pt x="16389" y="8273"/>
                </a:lnTo>
                <a:close/>
                <a:moveTo>
                  <a:pt x="16011" y="8426"/>
                </a:moveTo>
                <a:lnTo>
                  <a:pt x="15548" y="8616"/>
                </a:lnTo>
                <a:lnTo>
                  <a:pt x="15468" y="8426"/>
                </a:lnTo>
                <a:lnTo>
                  <a:pt x="16011" y="8426"/>
                </a:lnTo>
                <a:close/>
                <a:moveTo>
                  <a:pt x="15253" y="8273"/>
                </a:moveTo>
                <a:lnTo>
                  <a:pt x="13752" y="8273"/>
                </a:lnTo>
                <a:lnTo>
                  <a:pt x="14490" y="6458"/>
                </a:lnTo>
                <a:lnTo>
                  <a:pt x="15253" y="8273"/>
                </a:lnTo>
                <a:close/>
                <a:moveTo>
                  <a:pt x="15317" y="8426"/>
                </a:moveTo>
                <a:lnTo>
                  <a:pt x="15419" y="8668"/>
                </a:lnTo>
                <a:lnTo>
                  <a:pt x="13227" y="9561"/>
                </a:lnTo>
                <a:lnTo>
                  <a:pt x="13689" y="8426"/>
                </a:lnTo>
                <a:lnTo>
                  <a:pt x="15317" y="8426"/>
                </a:lnTo>
                <a:close/>
                <a:moveTo>
                  <a:pt x="15460" y="8765"/>
                </a:moveTo>
                <a:lnTo>
                  <a:pt x="18147" y="15162"/>
                </a:lnTo>
                <a:lnTo>
                  <a:pt x="11998" y="12579"/>
                </a:lnTo>
                <a:lnTo>
                  <a:pt x="13172" y="9697"/>
                </a:lnTo>
                <a:lnTo>
                  <a:pt x="15460" y="8765"/>
                </a:lnTo>
                <a:close/>
                <a:moveTo>
                  <a:pt x="15657" y="21334"/>
                </a:moveTo>
                <a:lnTo>
                  <a:pt x="13102" y="20263"/>
                </a:lnTo>
                <a:lnTo>
                  <a:pt x="12115" y="17848"/>
                </a:lnTo>
                <a:lnTo>
                  <a:pt x="18187" y="15318"/>
                </a:lnTo>
                <a:lnTo>
                  <a:pt x="15657" y="21334"/>
                </a:lnTo>
                <a:close/>
                <a:moveTo>
                  <a:pt x="15744" y="21503"/>
                </a:moveTo>
                <a:lnTo>
                  <a:pt x="17341" y="22173"/>
                </a:lnTo>
                <a:lnTo>
                  <a:pt x="15463" y="22173"/>
                </a:lnTo>
                <a:lnTo>
                  <a:pt x="15744" y="21503"/>
                </a:lnTo>
                <a:close/>
                <a:moveTo>
                  <a:pt x="15609" y="21447"/>
                </a:moveTo>
                <a:lnTo>
                  <a:pt x="15304" y="22173"/>
                </a:lnTo>
                <a:lnTo>
                  <a:pt x="13882" y="22173"/>
                </a:lnTo>
                <a:lnTo>
                  <a:pt x="13167" y="20423"/>
                </a:lnTo>
                <a:lnTo>
                  <a:pt x="15609" y="21447"/>
                </a:lnTo>
                <a:close/>
                <a:moveTo>
                  <a:pt x="15258" y="22281"/>
                </a:moveTo>
                <a:lnTo>
                  <a:pt x="14583" y="23886"/>
                </a:lnTo>
                <a:lnTo>
                  <a:pt x="13926" y="22281"/>
                </a:lnTo>
                <a:lnTo>
                  <a:pt x="15258" y="22281"/>
                </a:lnTo>
                <a:close/>
                <a:moveTo>
                  <a:pt x="15417" y="22281"/>
                </a:moveTo>
                <a:lnTo>
                  <a:pt x="17600" y="22281"/>
                </a:lnTo>
                <a:lnTo>
                  <a:pt x="18175" y="22522"/>
                </a:lnTo>
                <a:lnTo>
                  <a:pt x="14722" y="23942"/>
                </a:lnTo>
                <a:lnTo>
                  <a:pt x="15417" y="22281"/>
                </a:lnTo>
                <a:close/>
                <a:moveTo>
                  <a:pt x="17918" y="22281"/>
                </a:moveTo>
                <a:lnTo>
                  <a:pt x="18760" y="22281"/>
                </a:lnTo>
                <a:lnTo>
                  <a:pt x="18335" y="22456"/>
                </a:lnTo>
                <a:lnTo>
                  <a:pt x="17918" y="22281"/>
                </a:lnTo>
                <a:close/>
                <a:moveTo>
                  <a:pt x="19130" y="22281"/>
                </a:moveTo>
                <a:lnTo>
                  <a:pt x="21137" y="22281"/>
                </a:lnTo>
                <a:lnTo>
                  <a:pt x="21824" y="23919"/>
                </a:lnTo>
                <a:lnTo>
                  <a:pt x="18517" y="22533"/>
                </a:lnTo>
                <a:lnTo>
                  <a:pt x="19130" y="22281"/>
                </a:lnTo>
                <a:close/>
                <a:moveTo>
                  <a:pt x="19395" y="22173"/>
                </a:moveTo>
                <a:lnTo>
                  <a:pt x="20842" y="21580"/>
                </a:lnTo>
                <a:lnTo>
                  <a:pt x="21091" y="22173"/>
                </a:lnTo>
                <a:lnTo>
                  <a:pt x="19395" y="22173"/>
                </a:lnTo>
                <a:close/>
                <a:moveTo>
                  <a:pt x="22595" y="22173"/>
                </a:moveTo>
                <a:lnTo>
                  <a:pt x="21231" y="22173"/>
                </a:lnTo>
                <a:lnTo>
                  <a:pt x="20962" y="21530"/>
                </a:lnTo>
                <a:lnTo>
                  <a:pt x="23238" y="20597"/>
                </a:lnTo>
                <a:lnTo>
                  <a:pt x="22595" y="22173"/>
                </a:lnTo>
                <a:close/>
                <a:moveTo>
                  <a:pt x="24344" y="17893"/>
                </a:moveTo>
                <a:lnTo>
                  <a:pt x="23316" y="20407"/>
                </a:lnTo>
                <a:lnTo>
                  <a:pt x="20907" y="21398"/>
                </a:lnTo>
                <a:lnTo>
                  <a:pt x="18386" y="15387"/>
                </a:lnTo>
                <a:lnTo>
                  <a:pt x="24344" y="17893"/>
                </a:lnTo>
                <a:close/>
                <a:moveTo>
                  <a:pt x="20787" y="21448"/>
                </a:moveTo>
                <a:lnTo>
                  <a:pt x="19024" y="22173"/>
                </a:lnTo>
                <a:lnTo>
                  <a:pt x="17658" y="22173"/>
                </a:lnTo>
                <a:lnTo>
                  <a:pt x="15790" y="21389"/>
                </a:lnTo>
                <a:lnTo>
                  <a:pt x="18272" y="15463"/>
                </a:lnTo>
                <a:lnTo>
                  <a:pt x="20787" y="21448"/>
                </a:lnTo>
                <a:close/>
                <a:moveTo>
                  <a:pt x="18272" y="15115"/>
                </a:moveTo>
                <a:lnTo>
                  <a:pt x="15589" y="8712"/>
                </a:lnTo>
                <a:lnTo>
                  <a:pt x="16290" y="8426"/>
                </a:lnTo>
                <a:lnTo>
                  <a:pt x="19824" y="8426"/>
                </a:lnTo>
                <a:lnTo>
                  <a:pt x="20895" y="8879"/>
                </a:lnTo>
                <a:lnTo>
                  <a:pt x="18272" y="15115"/>
                </a:lnTo>
                <a:close/>
                <a:moveTo>
                  <a:pt x="24418" y="12595"/>
                </a:moveTo>
                <a:lnTo>
                  <a:pt x="18426" y="15095"/>
                </a:lnTo>
                <a:lnTo>
                  <a:pt x="21008" y="8928"/>
                </a:lnTo>
                <a:lnTo>
                  <a:pt x="23320" y="9905"/>
                </a:lnTo>
                <a:lnTo>
                  <a:pt x="24418" y="12595"/>
                </a:lnTo>
                <a:close/>
                <a:moveTo>
                  <a:pt x="23258" y="9755"/>
                </a:moveTo>
                <a:lnTo>
                  <a:pt x="21052" y="8823"/>
                </a:lnTo>
                <a:lnTo>
                  <a:pt x="21218" y="8426"/>
                </a:lnTo>
                <a:lnTo>
                  <a:pt x="22715" y="8426"/>
                </a:lnTo>
                <a:lnTo>
                  <a:pt x="23258" y="9755"/>
                </a:lnTo>
                <a:close/>
                <a:moveTo>
                  <a:pt x="22652" y="8273"/>
                </a:moveTo>
                <a:lnTo>
                  <a:pt x="21282" y="8273"/>
                </a:lnTo>
                <a:lnTo>
                  <a:pt x="21976" y="6617"/>
                </a:lnTo>
                <a:lnTo>
                  <a:pt x="22652" y="8273"/>
                </a:lnTo>
                <a:close/>
                <a:moveTo>
                  <a:pt x="21987" y="6283"/>
                </a:moveTo>
                <a:lnTo>
                  <a:pt x="21925" y="6131"/>
                </a:lnTo>
                <a:lnTo>
                  <a:pt x="22077" y="6070"/>
                </a:lnTo>
                <a:lnTo>
                  <a:pt x="21987" y="6283"/>
                </a:lnTo>
                <a:close/>
                <a:moveTo>
                  <a:pt x="23556" y="2553"/>
                </a:moveTo>
                <a:lnTo>
                  <a:pt x="22134" y="5932"/>
                </a:lnTo>
                <a:lnTo>
                  <a:pt x="21885" y="6034"/>
                </a:lnTo>
                <a:lnTo>
                  <a:pt x="20464" y="2553"/>
                </a:lnTo>
                <a:lnTo>
                  <a:pt x="23556" y="2553"/>
                </a:lnTo>
                <a:close/>
                <a:moveTo>
                  <a:pt x="16080" y="2553"/>
                </a:moveTo>
                <a:lnTo>
                  <a:pt x="20315" y="2553"/>
                </a:lnTo>
                <a:lnTo>
                  <a:pt x="21759" y="6085"/>
                </a:lnTo>
                <a:lnTo>
                  <a:pt x="18101" y="7575"/>
                </a:lnTo>
                <a:lnTo>
                  <a:pt x="14632" y="6109"/>
                </a:lnTo>
                <a:lnTo>
                  <a:pt x="16080" y="2553"/>
                </a:lnTo>
                <a:close/>
                <a:moveTo>
                  <a:pt x="15934" y="2553"/>
                </a:moveTo>
                <a:lnTo>
                  <a:pt x="14507" y="6057"/>
                </a:lnTo>
                <a:lnTo>
                  <a:pt x="14468" y="6039"/>
                </a:lnTo>
                <a:lnTo>
                  <a:pt x="13006" y="2553"/>
                </a:lnTo>
                <a:lnTo>
                  <a:pt x="15934" y="2553"/>
                </a:lnTo>
                <a:close/>
                <a:moveTo>
                  <a:pt x="11411" y="2553"/>
                </a:moveTo>
                <a:lnTo>
                  <a:pt x="12850" y="2553"/>
                </a:lnTo>
                <a:lnTo>
                  <a:pt x="14282" y="5961"/>
                </a:lnTo>
                <a:lnTo>
                  <a:pt x="11411" y="4747"/>
                </a:lnTo>
                <a:lnTo>
                  <a:pt x="11411" y="2553"/>
                </a:lnTo>
                <a:close/>
                <a:moveTo>
                  <a:pt x="11411" y="4865"/>
                </a:moveTo>
                <a:lnTo>
                  <a:pt x="14342" y="6107"/>
                </a:lnTo>
                <a:lnTo>
                  <a:pt x="14416" y="6280"/>
                </a:lnTo>
                <a:lnTo>
                  <a:pt x="13603" y="8273"/>
                </a:lnTo>
                <a:lnTo>
                  <a:pt x="11411" y="8273"/>
                </a:lnTo>
                <a:lnTo>
                  <a:pt x="11411" y="4865"/>
                </a:lnTo>
                <a:close/>
                <a:moveTo>
                  <a:pt x="11411" y="8426"/>
                </a:moveTo>
                <a:lnTo>
                  <a:pt x="13540" y="8426"/>
                </a:lnTo>
                <a:lnTo>
                  <a:pt x="13048" y="9633"/>
                </a:lnTo>
                <a:lnTo>
                  <a:pt x="11411" y="10300"/>
                </a:lnTo>
                <a:lnTo>
                  <a:pt x="11411" y="8426"/>
                </a:lnTo>
                <a:close/>
                <a:moveTo>
                  <a:pt x="11411" y="10414"/>
                </a:moveTo>
                <a:lnTo>
                  <a:pt x="12993" y="9770"/>
                </a:lnTo>
                <a:lnTo>
                  <a:pt x="11870" y="12525"/>
                </a:lnTo>
                <a:lnTo>
                  <a:pt x="11411" y="12332"/>
                </a:lnTo>
                <a:lnTo>
                  <a:pt x="11411" y="10414"/>
                </a:lnTo>
                <a:close/>
                <a:moveTo>
                  <a:pt x="11411" y="12453"/>
                </a:moveTo>
                <a:lnTo>
                  <a:pt x="11828" y="12628"/>
                </a:lnTo>
                <a:lnTo>
                  <a:pt x="11411" y="13651"/>
                </a:lnTo>
                <a:lnTo>
                  <a:pt x="11411" y="12453"/>
                </a:lnTo>
                <a:close/>
                <a:moveTo>
                  <a:pt x="11411" y="14023"/>
                </a:moveTo>
                <a:lnTo>
                  <a:pt x="11957" y="12682"/>
                </a:lnTo>
                <a:lnTo>
                  <a:pt x="18058" y="15249"/>
                </a:lnTo>
                <a:lnTo>
                  <a:pt x="12074" y="17745"/>
                </a:lnTo>
                <a:lnTo>
                  <a:pt x="11411" y="16123"/>
                </a:lnTo>
                <a:lnTo>
                  <a:pt x="11411" y="14023"/>
                </a:lnTo>
                <a:close/>
                <a:moveTo>
                  <a:pt x="11411" y="16478"/>
                </a:moveTo>
                <a:lnTo>
                  <a:pt x="11949" y="17797"/>
                </a:lnTo>
                <a:lnTo>
                  <a:pt x="11411" y="18022"/>
                </a:lnTo>
                <a:lnTo>
                  <a:pt x="11411" y="16478"/>
                </a:lnTo>
                <a:close/>
                <a:moveTo>
                  <a:pt x="11411" y="18142"/>
                </a:moveTo>
                <a:lnTo>
                  <a:pt x="11991" y="17900"/>
                </a:lnTo>
                <a:lnTo>
                  <a:pt x="12926" y="20188"/>
                </a:lnTo>
                <a:lnTo>
                  <a:pt x="11411" y="19554"/>
                </a:lnTo>
                <a:lnTo>
                  <a:pt x="11411" y="18142"/>
                </a:lnTo>
                <a:close/>
                <a:moveTo>
                  <a:pt x="11411" y="19686"/>
                </a:moveTo>
                <a:lnTo>
                  <a:pt x="12991" y="20349"/>
                </a:lnTo>
                <a:lnTo>
                  <a:pt x="13735" y="22173"/>
                </a:lnTo>
                <a:lnTo>
                  <a:pt x="11411" y="22173"/>
                </a:lnTo>
                <a:lnTo>
                  <a:pt x="11411" y="19686"/>
                </a:lnTo>
                <a:close/>
                <a:moveTo>
                  <a:pt x="11411" y="22281"/>
                </a:moveTo>
                <a:lnTo>
                  <a:pt x="13780" y="22281"/>
                </a:lnTo>
                <a:lnTo>
                  <a:pt x="14495" y="24035"/>
                </a:lnTo>
                <a:lnTo>
                  <a:pt x="11411" y="25303"/>
                </a:lnTo>
                <a:lnTo>
                  <a:pt x="11411" y="22281"/>
                </a:lnTo>
                <a:close/>
                <a:moveTo>
                  <a:pt x="13003" y="27642"/>
                </a:moveTo>
                <a:lnTo>
                  <a:pt x="11411" y="27642"/>
                </a:lnTo>
                <a:lnTo>
                  <a:pt x="11411" y="25444"/>
                </a:lnTo>
                <a:lnTo>
                  <a:pt x="14452" y="24199"/>
                </a:lnTo>
                <a:lnTo>
                  <a:pt x="13003" y="27642"/>
                </a:lnTo>
                <a:close/>
                <a:moveTo>
                  <a:pt x="13173" y="27642"/>
                </a:moveTo>
                <a:lnTo>
                  <a:pt x="14588" y="24261"/>
                </a:lnTo>
                <a:lnTo>
                  <a:pt x="15968" y="27642"/>
                </a:lnTo>
                <a:lnTo>
                  <a:pt x="13173" y="27642"/>
                </a:lnTo>
                <a:close/>
                <a:moveTo>
                  <a:pt x="20360" y="27642"/>
                </a:moveTo>
                <a:lnTo>
                  <a:pt x="16117" y="27642"/>
                </a:lnTo>
                <a:lnTo>
                  <a:pt x="14673" y="24107"/>
                </a:lnTo>
                <a:lnTo>
                  <a:pt x="18357" y="22598"/>
                </a:lnTo>
                <a:lnTo>
                  <a:pt x="21827" y="24052"/>
                </a:lnTo>
                <a:lnTo>
                  <a:pt x="20360" y="27642"/>
                </a:lnTo>
                <a:close/>
                <a:moveTo>
                  <a:pt x="20505" y="27642"/>
                </a:moveTo>
                <a:lnTo>
                  <a:pt x="21928" y="24165"/>
                </a:lnTo>
                <a:lnTo>
                  <a:pt x="23388" y="27642"/>
                </a:lnTo>
                <a:lnTo>
                  <a:pt x="20505" y="27642"/>
                </a:lnTo>
                <a:close/>
              </a:path>
            </a:pathLst>
          </a:custGeom>
          <a:gradFill>
            <a:gsLst>
              <a:gs pos="0">
                <a:schemeClr val="bg1"/>
              </a:gs>
              <a:gs pos="100000">
                <a:schemeClr val="bg1">
                  <a:lumMod val="95000"/>
                </a:schemeClr>
              </a:gs>
            </a:gsLst>
            <a:lin ang="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11C629A-AF1F-20FB-2F4C-641AE07327D9}"/>
              </a:ext>
            </a:extLst>
          </p:cNvPr>
          <p:cNvSpPr>
            <a:spLocks noGrp="1"/>
          </p:cNvSpPr>
          <p:nvPr>
            <p:ph type="title"/>
          </p:nvPr>
        </p:nvSpPr>
        <p:spPr>
          <a:xfrm>
            <a:off x="925462" y="618014"/>
            <a:ext cx="3488151" cy="4874695"/>
          </a:xfrm>
        </p:spPr>
        <p:txBody>
          <a:bodyPr/>
          <a:lstStyle/>
          <a:p>
            <a:br>
              <a:rPr lang="en-US" sz="2800" dirty="0"/>
            </a:br>
            <a:r>
              <a:rPr lang="en-US" sz="4000" b="1" dirty="0"/>
              <a:t>Modular monolith:</a:t>
            </a:r>
            <a:br>
              <a:rPr lang="en-US" sz="4000" b="1" dirty="0"/>
            </a:br>
            <a:r>
              <a:rPr lang="en-US" sz="4000" b="1" dirty="0">
                <a:solidFill>
                  <a:srgbClr val="75C82D"/>
                </a:solidFill>
              </a:rPr>
              <a:t>pros</a:t>
            </a:r>
            <a:br>
              <a:rPr lang="en-US" sz="4000" dirty="0"/>
            </a:br>
            <a:br>
              <a:rPr lang="en-US" sz="4000" dirty="0"/>
            </a:br>
            <a:endParaRPr lang="en-US" sz="4000" dirty="0"/>
          </a:p>
        </p:txBody>
      </p:sp>
      <p:sp>
        <p:nvSpPr>
          <p:cNvPr id="27" name="Text Placeholder 2">
            <a:extLst>
              <a:ext uri="{FF2B5EF4-FFF2-40B4-BE49-F238E27FC236}">
                <a16:creationId xmlns:a16="http://schemas.microsoft.com/office/drawing/2014/main" id="{3C049C24-FA09-DB4E-5C23-2356C3984288}"/>
              </a:ext>
            </a:extLst>
          </p:cNvPr>
          <p:cNvSpPr txBox="1">
            <a:spLocks/>
          </p:cNvSpPr>
          <p:nvPr/>
        </p:nvSpPr>
        <p:spPr>
          <a:xfrm>
            <a:off x="4419593" y="1911861"/>
            <a:ext cx="1920240" cy="475488"/>
          </a:xfrm>
          <a:prstGeom prst="rect">
            <a:avLst/>
          </a:prstGeom>
        </p:spPr>
        <p:txBody>
          <a:bodyPr vert="horz" lIns="0" tIns="0" rIns="0" bIns="0" rtlCol="0">
            <a:noAutofit/>
          </a:bodyPr>
          <a:lstStyle>
            <a:defPPr>
              <a:defRPr lang="en-US"/>
            </a:defPPr>
            <a:lvl1pPr indent="0">
              <a:lnSpc>
                <a:spcPct val="100000"/>
              </a:lnSpc>
              <a:spcBef>
                <a:spcPts val="1000"/>
              </a:spcBef>
              <a:buClr>
                <a:schemeClr val="accent5"/>
              </a:buClr>
              <a:buSzPct val="75000"/>
              <a:buFont typeface="Arial" panose="020B0604020202020204" pitchFamily="34" charset="0"/>
              <a:buNone/>
              <a:defRPr sz="1000" spc="-30">
                <a:ea typeface="Open Sans" charset="0"/>
                <a:cs typeface="Open Sans" charset="0"/>
              </a:defRPr>
            </a:lvl1pPr>
            <a:lvl2pPr marL="685800" indent="-228600">
              <a:lnSpc>
                <a:spcPct val="100000"/>
              </a:lnSpc>
              <a:spcBef>
                <a:spcPts val="500"/>
              </a:spcBef>
              <a:buClr>
                <a:schemeClr val="accent5"/>
              </a:buClr>
              <a:buSzPct val="75000"/>
              <a:buFont typeface="Arial" panose="020B0604020202020204" pitchFamily="34" charset="0"/>
              <a:buChar char="•"/>
              <a:defRPr spc="-30">
                <a:ea typeface="Open Sans" charset="0"/>
                <a:cs typeface="Open Sans" charset="0"/>
              </a:defRPr>
            </a:lvl2pPr>
            <a:lvl3pPr marL="1143000" indent="-228600">
              <a:lnSpc>
                <a:spcPct val="100000"/>
              </a:lnSpc>
              <a:spcBef>
                <a:spcPts val="500"/>
              </a:spcBef>
              <a:buClr>
                <a:schemeClr val="accent5"/>
              </a:buClr>
              <a:buSzPct val="75000"/>
              <a:buFont typeface="Arial" panose="020B0604020202020204" pitchFamily="34" charset="0"/>
              <a:buChar char="•"/>
              <a:defRPr sz="1600" spc="-30">
                <a:ea typeface="Open Sans" charset="0"/>
                <a:cs typeface="Open Sans" charset="0"/>
              </a:defRPr>
            </a:lvl3pPr>
            <a:lvl4pPr marL="1600200" indent="-228600">
              <a:lnSpc>
                <a:spcPct val="100000"/>
              </a:lnSpc>
              <a:spcBef>
                <a:spcPts val="500"/>
              </a:spcBef>
              <a:buClr>
                <a:schemeClr val="accent5"/>
              </a:buClr>
              <a:buSzPct val="75000"/>
              <a:buFont typeface="Arial" panose="020B0604020202020204" pitchFamily="34" charset="0"/>
              <a:buChar char="•"/>
              <a:defRPr sz="1400" spc="-30">
                <a:ea typeface="Open Sans" charset="0"/>
                <a:cs typeface="Open Sans" charset="0"/>
              </a:defRPr>
            </a:lvl4pPr>
            <a:lvl5pPr marL="2057400" indent="-228600">
              <a:lnSpc>
                <a:spcPct val="100000"/>
              </a:lnSpc>
              <a:spcBef>
                <a:spcPts val="500"/>
              </a:spcBef>
              <a:buClr>
                <a:schemeClr val="accent5"/>
              </a:buClr>
              <a:buSzPct val="75000"/>
              <a:buFont typeface="Arial" panose="020B0604020202020204" pitchFamily="34" charset="0"/>
              <a:buChar char="•"/>
              <a:defRPr sz="1400" spc="-30">
                <a:ea typeface="Open Sans" charset="0"/>
                <a:cs typeface="Open Sans"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GB" dirty="0"/>
              <a:t>A single deployable artifact means one CI/CD pipeline and straightforward monitoring. Teams avoid managing multiple build/deploy processes, reducing operational overhead and easing maintenance for small to medium projects.</a:t>
            </a:r>
          </a:p>
        </p:txBody>
      </p:sp>
      <p:sp>
        <p:nvSpPr>
          <p:cNvPr id="29" name="Rectangle 28">
            <a:extLst>
              <a:ext uri="{FF2B5EF4-FFF2-40B4-BE49-F238E27FC236}">
                <a16:creationId xmlns:a16="http://schemas.microsoft.com/office/drawing/2014/main" id="{F3DE8ADA-84DC-DE1D-76A1-2177005E3EAF}"/>
              </a:ext>
            </a:extLst>
          </p:cNvPr>
          <p:cNvSpPr/>
          <p:nvPr/>
        </p:nvSpPr>
        <p:spPr>
          <a:xfrm>
            <a:off x="4419592" y="1258114"/>
            <a:ext cx="2004324" cy="215444"/>
          </a:xfrm>
          <a:prstGeom prst="rect">
            <a:avLst/>
          </a:prstGeom>
        </p:spPr>
        <p:txBody>
          <a:bodyPr wrap="square" lIns="0" tIns="0" rIns="0" bIns="0" anchor="t" anchorCtr="0">
            <a:noAutofit/>
          </a:bodyPr>
          <a:lstStyle/>
          <a:p>
            <a:r>
              <a:rPr lang="en-GB" sz="1400" b="1" dirty="0"/>
              <a:t>Simplified Operations</a:t>
            </a:r>
            <a:endParaRPr lang="en-US" sz="1400" b="1" dirty="0"/>
          </a:p>
        </p:txBody>
      </p:sp>
      <p:sp>
        <p:nvSpPr>
          <p:cNvPr id="30" name="Rectangle 29">
            <a:extLst>
              <a:ext uri="{FF2B5EF4-FFF2-40B4-BE49-F238E27FC236}">
                <a16:creationId xmlns:a16="http://schemas.microsoft.com/office/drawing/2014/main" id="{EF15C702-0864-CBED-25E1-981C8B42A10C}"/>
              </a:ext>
            </a:extLst>
          </p:cNvPr>
          <p:cNvSpPr/>
          <p:nvPr/>
        </p:nvSpPr>
        <p:spPr>
          <a:xfrm>
            <a:off x="6736706" y="1258114"/>
            <a:ext cx="1920240" cy="430887"/>
          </a:xfrm>
          <a:prstGeom prst="rect">
            <a:avLst/>
          </a:prstGeom>
        </p:spPr>
        <p:txBody>
          <a:bodyPr wrap="square" lIns="0" tIns="0" rIns="0" bIns="0" anchor="t" anchorCtr="0">
            <a:noAutofit/>
          </a:bodyPr>
          <a:lstStyle/>
          <a:p>
            <a:r>
              <a:rPr lang="en-GB" sz="1400" b="1" dirty="0"/>
              <a:t>Reduced Duplication</a:t>
            </a:r>
            <a:endParaRPr lang="en-US" sz="1400" b="1" dirty="0"/>
          </a:p>
        </p:txBody>
      </p:sp>
      <p:sp>
        <p:nvSpPr>
          <p:cNvPr id="31" name="Rectangle 30">
            <a:extLst>
              <a:ext uri="{FF2B5EF4-FFF2-40B4-BE49-F238E27FC236}">
                <a16:creationId xmlns:a16="http://schemas.microsoft.com/office/drawing/2014/main" id="{2732418C-A563-CCDC-254A-8F1F1CE31D2E}"/>
              </a:ext>
            </a:extLst>
          </p:cNvPr>
          <p:cNvSpPr/>
          <p:nvPr/>
        </p:nvSpPr>
        <p:spPr>
          <a:xfrm>
            <a:off x="9053820" y="1258114"/>
            <a:ext cx="2061913" cy="430887"/>
          </a:xfrm>
          <a:prstGeom prst="rect">
            <a:avLst/>
          </a:prstGeom>
        </p:spPr>
        <p:txBody>
          <a:bodyPr wrap="square" lIns="0" tIns="0" rIns="0" bIns="0" anchor="t" anchorCtr="0">
            <a:noAutofit/>
          </a:bodyPr>
          <a:lstStyle/>
          <a:p>
            <a:r>
              <a:rPr lang="en-GB" sz="1400" b="1" dirty="0"/>
              <a:t>Faster Development</a:t>
            </a:r>
            <a:endParaRPr lang="en-US" sz="1400" b="1" dirty="0"/>
          </a:p>
        </p:txBody>
      </p:sp>
      <p:cxnSp>
        <p:nvCxnSpPr>
          <p:cNvPr id="32" name="Straight Connector 31">
            <a:extLst>
              <a:ext uri="{FF2B5EF4-FFF2-40B4-BE49-F238E27FC236}">
                <a16:creationId xmlns:a16="http://schemas.microsoft.com/office/drawing/2014/main" id="{64764327-AA04-2C49-96C1-0DFFCC07269E}"/>
              </a:ext>
            </a:extLst>
          </p:cNvPr>
          <p:cNvCxnSpPr/>
          <p:nvPr/>
        </p:nvCxnSpPr>
        <p:spPr>
          <a:xfrm>
            <a:off x="4419593" y="1059626"/>
            <a:ext cx="1920240"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7619E9C-102E-3A68-5649-5A1D5AACB71D}"/>
              </a:ext>
            </a:extLst>
          </p:cNvPr>
          <p:cNvCxnSpPr>
            <a:cxnSpLocks/>
          </p:cNvCxnSpPr>
          <p:nvPr/>
        </p:nvCxnSpPr>
        <p:spPr>
          <a:xfrm>
            <a:off x="6736707" y="1059626"/>
            <a:ext cx="1920240"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65C67F8-6FDD-4A44-267C-A448A148F046}"/>
              </a:ext>
            </a:extLst>
          </p:cNvPr>
          <p:cNvCxnSpPr>
            <a:cxnSpLocks/>
          </p:cNvCxnSpPr>
          <p:nvPr/>
        </p:nvCxnSpPr>
        <p:spPr>
          <a:xfrm>
            <a:off x="9053821" y="1059626"/>
            <a:ext cx="1920240"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5" name="Text Placeholder 2">
            <a:extLst>
              <a:ext uri="{FF2B5EF4-FFF2-40B4-BE49-F238E27FC236}">
                <a16:creationId xmlns:a16="http://schemas.microsoft.com/office/drawing/2014/main" id="{04D03627-FAA6-C351-62FC-9874E4AD69DC}"/>
              </a:ext>
            </a:extLst>
          </p:cNvPr>
          <p:cNvSpPr txBox="1">
            <a:spLocks/>
          </p:cNvSpPr>
          <p:nvPr/>
        </p:nvSpPr>
        <p:spPr>
          <a:xfrm>
            <a:off x="6736707" y="1911861"/>
            <a:ext cx="1853052" cy="475488"/>
          </a:xfrm>
          <a:prstGeom prst="rect">
            <a:avLst/>
          </a:prstGeom>
        </p:spPr>
        <p:txBody>
          <a:bodyPr vert="horz" lIns="0" tIns="0" rIns="0" bIns="0" rtlCol="0">
            <a:noAutofit/>
          </a:bodyPr>
          <a:lstStyle>
            <a:defPPr>
              <a:defRPr lang="en-US"/>
            </a:defPPr>
            <a:lvl1pPr indent="0">
              <a:lnSpc>
                <a:spcPct val="100000"/>
              </a:lnSpc>
              <a:spcBef>
                <a:spcPts val="1000"/>
              </a:spcBef>
              <a:buClr>
                <a:schemeClr val="accent5"/>
              </a:buClr>
              <a:buSzPct val="75000"/>
              <a:buFont typeface="Arial" panose="020B0604020202020204" pitchFamily="34" charset="0"/>
              <a:buNone/>
              <a:defRPr sz="1000" spc="-30">
                <a:ea typeface="Open Sans" charset="0"/>
                <a:cs typeface="Open Sans" charset="0"/>
              </a:defRPr>
            </a:lvl1pPr>
            <a:lvl2pPr marL="685800" indent="-228600">
              <a:lnSpc>
                <a:spcPct val="100000"/>
              </a:lnSpc>
              <a:spcBef>
                <a:spcPts val="500"/>
              </a:spcBef>
              <a:buClr>
                <a:schemeClr val="accent5"/>
              </a:buClr>
              <a:buSzPct val="75000"/>
              <a:buFont typeface="Arial" panose="020B0604020202020204" pitchFamily="34" charset="0"/>
              <a:buChar char="•"/>
              <a:defRPr spc="-30">
                <a:ea typeface="Open Sans" charset="0"/>
                <a:cs typeface="Open Sans" charset="0"/>
              </a:defRPr>
            </a:lvl2pPr>
            <a:lvl3pPr marL="1143000" indent="-228600">
              <a:lnSpc>
                <a:spcPct val="100000"/>
              </a:lnSpc>
              <a:spcBef>
                <a:spcPts val="500"/>
              </a:spcBef>
              <a:buClr>
                <a:schemeClr val="accent5"/>
              </a:buClr>
              <a:buSzPct val="75000"/>
              <a:buFont typeface="Arial" panose="020B0604020202020204" pitchFamily="34" charset="0"/>
              <a:buChar char="•"/>
              <a:defRPr sz="1600" spc="-30">
                <a:ea typeface="Open Sans" charset="0"/>
                <a:cs typeface="Open Sans" charset="0"/>
              </a:defRPr>
            </a:lvl3pPr>
            <a:lvl4pPr marL="1600200" indent="-228600">
              <a:lnSpc>
                <a:spcPct val="100000"/>
              </a:lnSpc>
              <a:spcBef>
                <a:spcPts val="500"/>
              </a:spcBef>
              <a:buClr>
                <a:schemeClr val="accent5"/>
              </a:buClr>
              <a:buSzPct val="75000"/>
              <a:buFont typeface="Arial" panose="020B0604020202020204" pitchFamily="34" charset="0"/>
              <a:buChar char="•"/>
              <a:defRPr sz="1400" spc="-30">
                <a:ea typeface="Open Sans" charset="0"/>
                <a:cs typeface="Open Sans" charset="0"/>
              </a:defRPr>
            </a:lvl4pPr>
            <a:lvl5pPr marL="2057400" indent="-228600">
              <a:lnSpc>
                <a:spcPct val="100000"/>
              </a:lnSpc>
              <a:spcBef>
                <a:spcPts val="500"/>
              </a:spcBef>
              <a:buClr>
                <a:schemeClr val="accent5"/>
              </a:buClr>
              <a:buSzPct val="75000"/>
              <a:buFont typeface="Arial" panose="020B0604020202020204" pitchFamily="34" charset="0"/>
              <a:buChar char="•"/>
              <a:defRPr sz="1400" spc="-30">
                <a:ea typeface="Open Sans" charset="0"/>
                <a:cs typeface="Open Sans"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GB" dirty="0"/>
              <a:t>Shared libraries, configurations, and utilities live in one codebase. You eliminate repeated boilerplate and redundant dependencies, making development more efficient and promoting consistent standards across modules.</a:t>
            </a:r>
            <a:endParaRPr lang="en-US" dirty="0"/>
          </a:p>
        </p:txBody>
      </p:sp>
      <p:sp>
        <p:nvSpPr>
          <p:cNvPr id="36" name="Text Placeholder 2">
            <a:extLst>
              <a:ext uri="{FF2B5EF4-FFF2-40B4-BE49-F238E27FC236}">
                <a16:creationId xmlns:a16="http://schemas.microsoft.com/office/drawing/2014/main" id="{78F0537A-A399-B80F-4CD9-1E1F205443DE}"/>
              </a:ext>
            </a:extLst>
          </p:cNvPr>
          <p:cNvSpPr txBox="1">
            <a:spLocks/>
          </p:cNvSpPr>
          <p:nvPr/>
        </p:nvSpPr>
        <p:spPr>
          <a:xfrm>
            <a:off x="9053821" y="1911861"/>
            <a:ext cx="1995172" cy="475488"/>
          </a:xfrm>
          <a:prstGeom prst="rect">
            <a:avLst/>
          </a:prstGeom>
        </p:spPr>
        <p:txBody>
          <a:bodyPr vert="horz" lIns="0" tIns="0" rIns="0" bIns="0" rtlCol="0">
            <a:noAutofit/>
          </a:bodyPr>
          <a:lstStyle>
            <a:defPPr>
              <a:defRPr lang="en-US"/>
            </a:defPPr>
            <a:lvl1pPr indent="0">
              <a:lnSpc>
                <a:spcPct val="100000"/>
              </a:lnSpc>
              <a:spcBef>
                <a:spcPts val="1000"/>
              </a:spcBef>
              <a:buClr>
                <a:schemeClr val="accent5"/>
              </a:buClr>
              <a:buSzPct val="75000"/>
              <a:buFont typeface="Arial" panose="020B0604020202020204" pitchFamily="34" charset="0"/>
              <a:buNone/>
              <a:defRPr sz="1000" spc="-30">
                <a:ea typeface="Open Sans" charset="0"/>
                <a:cs typeface="Open Sans" charset="0"/>
              </a:defRPr>
            </a:lvl1pPr>
            <a:lvl2pPr marL="685800" indent="-228600">
              <a:lnSpc>
                <a:spcPct val="100000"/>
              </a:lnSpc>
              <a:spcBef>
                <a:spcPts val="500"/>
              </a:spcBef>
              <a:buClr>
                <a:schemeClr val="accent5"/>
              </a:buClr>
              <a:buSzPct val="75000"/>
              <a:buFont typeface="Arial" panose="020B0604020202020204" pitchFamily="34" charset="0"/>
              <a:buChar char="•"/>
              <a:defRPr spc="-30">
                <a:ea typeface="Open Sans" charset="0"/>
                <a:cs typeface="Open Sans" charset="0"/>
              </a:defRPr>
            </a:lvl2pPr>
            <a:lvl3pPr marL="1143000" indent="-228600">
              <a:lnSpc>
                <a:spcPct val="100000"/>
              </a:lnSpc>
              <a:spcBef>
                <a:spcPts val="500"/>
              </a:spcBef>
              <a:buClr>
                <a:schemeClr val="accent5"/>
              </a:buClr>
              <a:buSzPct val="75000"/>
              <a:buFont typeface="Arial" panose="020B0604020202020204" pitchFamily="34" charset="0"/>
              <a:buChar char="•"/>
              <a:defRPr sz="1600" spc="-30">
                <a:ea typeface="Open Sans" charset="0"/>
                <a:cs typeface="Open Sans" charset="0"/>
              </a:defRPr>
            </a:lvl3pPr>
            <a:lvl4pPr marL="1600200" indent="-228600">
              <a:lnSpc>
                <a:spcPct val="100000"/>
              </a:lnSpc>
              <a:spcBef>
                <a:spcPts val="500"/>
              </a:spcBef>
              <a:buClr>
                <a:schemeClr val="accent5"/>
              </a:buClr>
              <a:buSzPct val="75000"/>
              <a:buFont typeface="Arial" panose="020B0604020202020204" pitchFamily="34" charset="0"/>
              <a:buChar char="•"/>
              <a:defRPr sz="1400" spc="-30">
                <a:ea typeface="Open Sans" charset="0"/>
                <a:cs typeface="Open Sans" charset="0"/>
              </a:defRPr>
            </a:lvl4pPr>
            <a:lvl5pPr marL="2057400" indent="-228600">
              <a:lnSpc>
                <a:spcPct val="100000"/>
              </a:lnSpc>
              <a:spcBef>
                <a:spcPts val="500"/>
              </a:spcBef>
              <a:buClr>
                <a:schemeClr val="accent5"/>
              </a:buClr>
              <a:buSzPct val="75000"/>
              <a:buFont typeface="Arial" panose="020B0604020202020204" pitchFamily="34" charset="0"/>
              <a:buChar char="•"/>
              <a:defRPr sz="1400" spc="-30">
                <a:ea typeface="Open Sans" charset="0"/>
                <a:cs typeface="Open Sans"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GB" dirty="0"/>
              <a:t>Developers work in one repository with immediate access to all modules. No need to spin up multiple services locally—code changes are easier to test and deploy, accelerating feature delivery.</a:t>
            </a:r>
            <a:endParaRPr lang="en-US" dirty="0"/>
          </a:p>
        </p:txBody>
      </p:sp>
      <p:sp>
        <p:nvSpPr>
          <p:cNvPr id="37" name="Text Placeholder 2">
            <a:extLst>
              <a:ext uri="{FF2B5EF4-FFF2-40B4-BE49-F238E27FC236}">
                <a16:creationId xmlns:a16="http://schemas.microsoft.com/office/drawing/2014/main" id="{86EBA7D9-07C7-4C09-FDA5-D9378B1BDAFE}"/>
              </a:ext>
            </a:extLst>
          </p:cNvPr>
          <p:cNvSpPr txBox="1">
            <a:spLocks/>
          </p:cNvSpPr>
          <p:nvPr/>
        </p:nvSpPr>
        <p:spPr>
          <a:xfrm>
            <a:off x="4413614" y="4512658"/>
            <a:ext cx="1920240" cy="475488"/>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lang="en-US" sz="1200" kern="1200" spc="-30">
                <a:solidFill>
                  <a:schemeClr val="tx1"/>
                </a:solidFill>
                <a:latin typeface="+mn-lt"/>
                <a:ea typeface="Open Sans" charset="0"/>
                <a:cs typeface="Open Sans"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000" dirty="0"/>
              <a:t>Well-defined modules and domain boundaries simplify later extraction into microservices. When the time comes to move to distributed systems, your clear modular structure acts as a blueprint for service boundaries.</a:t>
            </a:r>
            <a:endParaRPr lang="en-US" sz="1000" dirty="0"/>
          </a:p>
        </p:txBody>
      </p:sp>
      <p:sp>
        <p:nvSpPr>
          <p:cNvPr id="38" name="Rectangle 37">
            <a:extLst>
              <a:ext uri="{FF2B5EF4-FFF2-40B4-BE49-F238E27FC236}">
                <a16:creationId xmlns:a16="http://schemas.microsoft.com/office/drawing/2014/main" id="{C1F23D38-4E86-1298-826A-B01CF161989B}"/>
              </a:ext>
            </a:extLst>
          </p:cNvPr>
          <p:cNvSpPr/>
          <p:nvPr/>
        </p:nvSpPr>
        <p:spPr>
          <a:xfrm>
            <a:off x="4413613" y="3992468"/>
            <a:ext cx="1694991" cy="215444"/>
          </a:xfrm>
          <a:prstGeom prst="rect">
            <a:avLst/>
          </a:prstGeom>
        </p:spPr>
        <p:txBody>
          <a:bodyPr wrap="square" lIns="0" tIns="0" rIns="0" bIns="0" anchor="t" anchorCtr="0">
            <a:noAutofit/>
          </a:bodyPr>
          <a:lstStyle/>
          <a:p>
            <a:r>
              <a:rPr lang="en-GB" sz="1400" b="1" dirty="0"/>
              <a:t>Easier Future Split</a:t>
            </a:r>
            <a:endParaRPr lang="en-US" sz="1400" b="1" dirty="0"/>
          </a:p>
        </p:txBody>
      </p:sp>
      <p:cxnSp>
        <p:nvCxnSpPr>
          <p:cNvPr id="41" name="Straight Connector 40">
            <a:extLst>
              <a:ext uri="{FF2B5EF4-FFF2-40B4-BE49-F238E27FC236}">
                <a16:creationId xmlns:a16="http://schemas.microsoft.com/office/drawing/2014/main" id="{6BAE10BE-7789-E582-E137-0FCA4B9BA3F7}"/>
              </a:ext>
            </a:extLst>
          </p:cNvPr>
          <p:cNvCxnSpPr/>
          <p:nvPr/>
        </p:nvCxnSpPr>
        <p:spPr>
          <a:xfrm>
            <a:off x="4413614" y="3793980"/>
            <a:ext cx="1920240"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 Placeholder 2">
            <a:extLst>
              <a:ext uri="{FF2B5EF4-FFF2-40B4-BE49-F238E27FC236}">
                <a16:creationId xmlns:a16="http://schemas.microsoft.com/office/drawing/2014/main" id="{1173C478-786A-C33F-3F0A-57C5A0E89DE4}"/>
              </a:ext>
            </a:extLst>
          </p:cNvPr>
          <p:cNvSpPr txBox="1">
            <a:spLocks/>
          </p:cNvSpPr>
          <p:nvPr/>
        </p:nvSpPr>
        <p:spPr>
          <a:xfrm>
            <a:off x="6736706" y="4512658"/>
            <a:ext cx="1920240" cy="475488"/>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lang="en-US" sz="1200" kern="1200" spc="-30">
                <a:solidFill>
                  <a:schemeClr val="tx1"/>
                </a:solidFill>
                <a:latin typeface="+mn-lt"/>
                <a:ea typeface="Open Sans" charset="0"/>
                <a:cs typeface="Open Sans"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000" dirty="0"/>
              <a:t>Apply proven patterns — like  clear DDD boundaries,  async communication,  interface-driven design,  observability, and  modular CI/CD — without needing distributed infrastructure.</a:t>
            </a:r>
            <a:endParaRPr lang="en-US" sz="1000" dirty="0"/>
          </a:p>
        </p:txBody>
      </p:sp>
      <p:sp>
        <p:nvSpPr>
          <p:cNvPr id="7" name="Rectangle 6">
            <a:extLst>
              <a:ext uri="{FF2B5EF4-FFF2-40B4-BE49-F238E27FC236}">
                <a16:creationId xmlns:a16="http://schemas.microsoft.com/office/drawing/2014/main" id="{A368B245-73A4-B4EF-9B30-F5263CC049AF}"/>
              </a:ext>
            </a:extLst>
          </p:cNvPr>
          <p:cNvSpPr/>
          <p:nvPr/>
        </p:nvSpPr>
        <p:spPr>
          <a:xfrm>
            <a:off x="6736705" y="3992468"/>
            <a:ext cx="1982670" cy="215444"/>
          </a:xfrm>
          <a:prstGeom prst="rect">
            <a:avLst/>
          </a:prstGeom>
        </p:spPr>
        <p:txBody>
          <a:bodyPr wrap="square" lIns="0" tIns="0" rIns="0" bIns="0" anchor="t" anchorCtr="0">
            <a:noAutofit/>
          </a:bodyPr>
          <a:lstStyle/>
          <a:p>
            <a:r>
              <a:rPr lang="en-GB" sz="1400" b="1" dirty="0"/>
              <a:t>Reuse of microservice practices</a:t>
            </a:r>
            <a:endParaRPr lang="en-US" sz="1400" b="1" dirty="0"/>
          </a:p>
        </p:txBody>
      </p:sp>
      <p:cxnSp>
        <p:nvCxnSpPr>
          <p:cNvPr id="8" name="Straight Connector 7">
            <a:extLst>
              <a:ext uri="{FF2B5EF4-FFF2-40B4-BE49-F238E27FC236}">
                <a16:creationId xmlns:a16="http://schemas.microsoft.com/office/drawing/2014/main" id="{747B9A18-1385-6B9F-1CDC-D05E24CD0BED}"/>
              </a:ext>
            </a:extLst>
          </p:cNvPr>
          <p:cNvCxnSpPr/>
          <p:nvPr/>
        </p:nvCxnSpPr>
        <p:spPr>
          <a:xfrm>
            <a:off x="6736706" y="3793980"/>
            <a:ext cx="1920240"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220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D82F78-1B08-EA13-6A8A-C6EED4C54C7A}"/>
            </a:ext>
          </a:extLst>
        </p:cNvPr>
        <p:cNvGrpSpPr/>
        <p:nvPr/>
      </p:nvGrpSpPr>
      <p:grpSpPr>
        <a:xfrm>
          <a:off x="0" y="0"/>
          <a:ext cx="0" cy="0"/>
          <a:chOff x="0" y="0"/>
          <a:chExt cx="0" cy="0"/>
        </a:xfrm>
      </p:grpSpPr>
      <p:sp>
        <p:nvSpPr>
          <p:cNvPr id="24" name="Freeform 5">
            <a:extLst>
              <a:ext uri="{FF2B5EF4-FFF2-40B4-BE49-F238E27FC236}">
                <a16:creationId xmlns:a16="http://schemas.microsoft.com/office/drawing/2014/main" id="{A2D41369-01BD-AE94-8F28-D05194C86515}"/>
              </a:ext>
            </a:extLst>
          </p:cNvPr>
          <p:cNvSpPr>
            <a:spLocks noEditPoints="1"/>
          </p:cNvSpPr>
          <p:nvPr/>
        </p:nvSpPr>
        <p:spPr bwMode="auto">
          <a:xfrm>
            <a:off x="6500813" y="0"/>
            <a:ext cx="5691187" cy="6858000"/>
          </a:xfrm>
          <a:custGeom>
            <a:avLst/>
            <a:gdLst>
              <a:gd name="T0" fmla="*/ 21998 w 25095"/>
              <a:gd name="T1" fmla="*/ 23991 h 30240"/>
              <a:gd name="T2" fmla="*/ 25095 w 25095"/>
              <a:gd name="T3" fmla="*/ 19676 h 30240"/>
              <a:gd name="T4" fmla="*/ 25095 w 25095"/>
              <a:gd name="T5" fmla="*/ 16052 h 30240"/>
              <a:gd name="T6" fmla="*/ 24587 w 25095"/>
              <a:gd name="T7" fmla="*/ 12652 h 30240"/>
              <a:gd name="T8" fmla="*/ 23435 w 25095"/>
              <a:gd name="T9" fmla="*/ 9830 h 30240"/>
              <a:gd name="T10" fmla="*/ 25095 w 25095"/>
              <a:gd name="T11" fmla="*/ 4839 h 30240"/>
              <a:gd name="T12" fmla="*/ 24746 w 25095"/>
              <a:gd name="T13" fmla="*/ 0 h 30240"/>
              <a:gd name="T14" fmla="*/ 16124 w 25095"/>
              <a:gd name="T15" fmla="*/ 2444 h 30240"/>
              <a:gd name="T16" fmla="*/ 12804 w 25095"/>
              <a:gd name="T17" fmla="*/ 2444 h 30240"/>
              <a:gd name="T18" fmla="*/ 5933 w 25095"/>
              <a:gd name="T19" fmla="*/ 2317 h 30240"/>
              <a:gd name="T20" fmla="*/ 5818 w 25095"/>
              <a:gd name="T21" fmla="*/ 2777 h 30240"/>
              <a:gd name="T22" fmla="*/ 1438 w 25095"/>
              <a:gd name="T23" fmla="*/ 8253 h 30240"/>
              <a:gd name="T24" fmla="*/ 305 w 25095"/>
              <a:gd name="T25" fmla="*/ 14636 h 30240"/>
              <a:gd name="T26" fmla="*/ 519 w 25095"/>
              <a:gd name="T27" fmla="*/ 15121 h 30240"/>
              <a:gd name="T28" fmla="*/ 1598 w 25095"/>
              <a:gd name="T29" fmla="*/ 22460 h 30240"/>
              <a:gd name="T30" fmla="*/ 5777 w 25095"/>
              <a:gd name="T31" fmla="*/ 27415 h 30240"/>
              <a:gd name="T32" fmla="*/ 6030 w 25095"/>
              <a:gd name="T33" fmla="*/ 27751 h 30240"/>
              <a:gd name="T34" fmla="*/ 12085 w 25095"/>
              <a:gd name="T35" fmla="*/ 30240 h 30240"/>
              <a:gd name="T36" fmla="*/ 19299 w 25095"/>
              <a:gd name="T37" fmla="*/ 30240 h 30240"/>
              <a:gd name="T38" fmla="*/ 25095 w 25095"/>
              <a:gd name="T39" fmla="*/ 27751 h 30240"/>
              <a:gd name="T40" fmla="*/ 8124 w 25095"/>
              <a:gd name="T41" fmla="*/ 8426 h 30240"/>
              <a:gd name="T42" fmla="*/ 9092 w 25095"/>
              <a:gd name="T43" fmla="*/ 11359 h 30240"/>
              <a:gd name="T44" fmla="*/ 1816 w 25095"/>
              <a:gd name="T45" fmla="*/ 8632 h 30240"/>
              <a:gd name="T46" fmla="*/ 1816 w 25095"/>
              <a:gd name="T47" fmla="*/ 14323 h 30240"/>
              <a:gd name="T48" fmla="*/ 1951 w 25095"/>
              <a:gd name="T49" fmla="*/ 22173 h 30240"/>
              <a:gd name="T50" fmla="*/ 6046 w 25095"/>
              <a:gd name="T51" fmla="*/ 27642 h 30240"/>
              <a:gd name="T52" fmla="*/ 11257 w 25095"/>
              <a:gd name="T53" fmla="*/ 22281 h 30240"/>
              <a:gd name="T54" fmla="*/ 11257 w 25095"/>
              <a:gd name="T55" fmla="*/ 22173 h 30240"/>
              <a:gd name="T56" fmla="*/ 9488 w 25095"/>
              <a:gd name="T57" fmla="*/ 18748 h 30240"/>
              <a:gd name="T58" fmla="*/ 11257 w 25095"/>
              <a:gd name="T59" fmla="*/ 15746 h 30240"/>
              <a:gd name="T60" fmla="*/ 9542 w 25095"/>
              <a:gd name="T61" fmla="*/ 11548 h 30240"/>
              <a:gd name="T62" fmla="*/ 11257 w 25095"/>
              <a:gd name="T63" fmla="*/ 8426 h 30240"/>
              <a:gd name="T64" fmla="*/ 11257 w 25095"/>
              <a:gd name="T65" fmla="*/ 4800 h 30240"/>
              <a:gd name="T66" fmla="*/ 21277 w 25095"/>
              <a:gd name="T67" fmla="*/ 22281 h 30240"/>
              <a:gd name="T68" fmla="*/ 21150 w 25095"/>
              <a:gd name="T69" fmla="*/ 8273 h 30240"/>
              <a:gd name="T70" fmla="*/ 16667 w 25095"/>
              <a:gd name="T71" fmla="*/ 8273 h 30240"/>
              <a:gd name="T72" fmla="*/ 17954 w 25095"/>
              <a:gd name="T73" fmla="*/ 7635 h 30240"/>
              <a:gd name="T74" fmla="*/ 13752 w 25095"/>
              <a:gd name="T75" fmla="*/ 8273 h 30240"/>
              <a:gd name="T76" fmla="*/ 15317 w 25095"/>
              <a:gd name="T77" fmla="*/ 8426 h 30240"/>
              <a:gd name="T78" fmla="*/ 13102 w 25095"/>
              <a:gd name="T79" fmla="*/ 20263 h 30240"/>
              <a:gd name="T80" fmla="*/ 15744 w 25095"/>
              <a:gd name="T81" fmla="*/ 21503 h 30240"/>
              <a:gd name="T82" fmla="*/ 14583 w 25095"/>
              <a:gd name="T83" fmla="*/ 23886 h 30240"/>
              <a:gd name="T84" fmla="*/ 15417 w 25095"/>
              <a:gd name="T85" fmla="*/ 22281 h 30240"/>
              <a:gd name="T86" fmla="*/ 21824 w 25095"/>
              <a:gd name="T87" fmla="*/ 23919 h 30240"/>
              <a:gd name="T88" fmla="*/ 22595 w 25095"/>
              <a:gd name="T89" fmla="*/ 22173 h 30240"/>
              <a:gd name="T90" fmla="*/ 20907 w 25095"/>
              <a:gd name="T91" fmla="*/ 21398 h 30240"/>
              <a:gd name="T92" fmla="*/ 18272 w 25095"/>
              <a:gd name="T93" fmla="*/ 15463 h 30240"/>
              <a:gd name="T94" fmla="*/ 18272 w 25095"/>
              <a:gd name="T95" fmla="*/ 15115 h 30240"/>
              <a:gd name="T96" fmla="*/ 21052 w 25095"/>
              <a:gd name="T97" fmla="*/ 8823 h 30240"/>
              <a:gd name="T98" fmla="*/ 22652 w 25095"/>
              <a:gd name="T99" fmla="*/ 8273 h 30240"/>
              <a:gd name="T100" fmla="*/ 21885 w 25095"/>
              <a:gd name="T101" fmla="*/ 6034 h 30240"/>
              <a:gd name="T102" fmla="*/ 14632 w 25095"/>
              <a:gd name="T103" fmla="*/ 6109 h 30240"/>
              <a:gd name="T104" fmla="*/ 11411 w 25095"/>
              <a:gd name="T105" fmla="*/ 2553 h 30240"/>
              <a:gd name="T106" fmla="*/ 14416 w 25095"/>
              <a:gd name="T107" fmla="*/ 6280 h 30240"/>
              <a:gd name="T108" fmla="*/ 11411 w 25095"/>
              <a:gd name="T109" fmla="*/ 10300 h 30240"/>
              <a:gd name="T110" fmla="*/ 11411 w 25095"/>
              <a:gd name="T111" fmla="*/ 12453 h 30240"/>
              <a:gd name="T112" fmla="*/ 12074 w 25095"/>
              <a:gd name="T113" fmla="*/ 17745 h 30240"/>
              <a:gd name="T114" fmla="*/ 11411 w 25095"/>
              <a:gd name="T115" fmla="*/ 18142 h 30240"/>
              <a:gd name="T116" fmla="*/ 13735 w 25095"/>
              <a:gd name="T117" fmla="*/ 22173 h 30240"/>
              <a:gd name="T118" fmla="*/ 11411 w 25095"/>
              <a:gd name="T119" fmla="*/ 22281 h 30240"/>
              <a:gd name="T120" fmla="*/ 14588 w 25095"/>
              <a:gd name="T121" fmla="*/ 24261 h 30240"/>
              <a:gd name="T122" fmla="*/ 21827 w 25095"/>
              <a:gd name="T123" fmla="*/ 24052 h 30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5095" h="30240">
                <a:moveTo>
                  <a:pt x="25095" y="27751"/>
                </a:moveTo>
                <a:lnTo>
                  <a:pt x="25095" y="27642"/>
                </a:lnTo>
                <a:lnTo>
                  <a:pt x="23525" y="27642"/>
                </a:lnTo>
                <a:lnTo>
                  <a:pt x="22060" y="24151"/>
                </a:lnTo>
                <a:lnTo>
                  <a:pt x="25095" y="25422"/>
                </a:lnTo>
                <a:lnTo>
                  <a:pt x="25095" y="25290"/>
                </a:lnTo>
                <a:lnTo>
                  <a:pt x="21998" y="23991"/>
                </a:lnTo>
                <a:lnTo>
                  <a:pt x="22699" y="22281"/>
                </a:lnTo>
                <a:lnTo>
                  <a:pt x="25095" y="22281"/>
                </a:lnTo>
                <a:lnTo>
                  <a:pt x="25095" y="22173"/>
                </a:lnTo>
                <a:lnTo>
                  <a:pt x="22743" y="22173"/>
                </a:lnTo>
                <a:lnTo>
                  <a:pt x="23417" y="20524"/>
                </a:lnTo>
                <a:lnTo>
                  <a:pt x="25095" y="19836"/>
                </a:lnTo>
                <a:lnTo>
                  <a:pt x="25095" y="19676"/>
                </a:lnTo>
                <a:lnTo>
                  <a:pt x="23495" y="20333"/>
                </a:lnTo>
                <a:lnTo>
                  <a:pt x="24472" y="17947"/>
                </a:lnTo>
                <a:lnTo>
                  <a:pt x="25095" y="18209"/>
                </a:lnTo>
                <a:lnTo>
                  <a:pt x="25095" y="18081"/>
                </a:lnTo>
                <a:lnTo>
                  <a:pt x="24516" y="17838"/>
                </a:lnTo>
                <a:lnTo>
                  <a:pt x="25095" y="16423"/>
                </a:lnTo>
                <a:lnTo>
                  <a:pt x="25095" y="16052"/>
                </a:lnTo>
                <a:lnTo>
                  <a:pt x="24387" y="17784"/>
                </a:lnTo>
                <a:lnTo>
                  <a:pt x="18360" y="15252"/>
                </a:lnTo>
                <a:lnTo>
                  <a:pt x="18363" y="15245"/>
                </a:lnTo>
                <a:lnTo>
                  <a:pt x="24462" y="12703"/>
                </a:lnTo>
                <a:lnTo>
                  <a:pt x="25095" y="14253"/>
                </a:lnTo>
                <a:lnTo>
                  <a:pt x="25095" y="13897"/>
                </a:lnTo>
                <a:lnTo>
                  <a:pt x="24587" y="12652"/>
                </a:lnTo>
                <a:lnTo>
                  <a:pt x="25095" y="12440"/>
                </a:lnTo>
                <a:lnTo>
                  <a:pt x="25095" y="12312"/>
                </a:lnTo>
                <a:lnTo>
                  <a:pt x="24542" y="12543"/>
                </a:lnTo>
                <a:lnTo>
                  <a:pt x="23496" y="9980"/>
                </a:lnTo>
                <a:lnTo>
                  <a:pt x="25095" y="10658"/>
                </a:lnTo>
                <a:lnTo>
                  <a:pt x="25095" y="10531"/>
                </a:lnTo>
                <a:lnTo>
                  <a:pt x="23435" y="9830"/>
                </a:lnTo>
                <a:lnTo>
                  <a:pt x="22861" y="8426"/>
                </a:lnTo>
                <a:lnTo>
                  <a:pt x="25095" y="8426"/>
                </a:lnTo>
                <a:lnTo>
                  <a:pt x="25095" y="8273"/>
                </a:lnTo>
                <a:lnTo>
                  <a:pt x="22799" y="8273"/>
                </a:lnTo>
                <a:lnTo>
                  <a:pt x="22051" y="6438"/>
                </a:lnTo>
                <a:lnTo>
                  <a:pt x="22232" y="6007"/>
                </a:lnTo>
                <a:lnTo>
                  <a:pt x="25095" y="4839"/>
                </a:lnTo>
                <a:lnTo>
                  <a:pt x="25095" y="4726"/>
                </a:lnTo>
                <a:lnTo>
                  <a:pt x="22289" y="5869"/>
                </a:lnTo>
                <a:lnTo>
                  <a:pt x="23677" y="2553"/>
                </a:lnTo>
                <a:lnTo>
                  <a:pt x="25095" y="2553"/>
                </a:lnTo>
                <a:lnTo>
                  <a:pt x="25095" y="2444"/>
                </a:lnTo>
                <a:lnTo>
                  <a:pt x="23723" y="2444"/>
                </a:lnTo>
                <a:lnTo>
                  <a:pt x="24746" y="0"/>
                </a:lnTo>
                <a:lnTo>
                  <a:pt x="24629" y="0"/>
                </a:lnTo>
                <a:lnTo>
                  <a:pt x="23601" y="2444"/>
                </a:lnTo>
                <a:lnTo>
                  <a:pt x="20419" y="2444"/>
                </a:lnTo>
                <a:lnTo>
                  <a:pt x="19422" y="0"/>
                </a:lnTo>
                <a:lnTo>
                  <a:pt x="19273" y="0"/>
                </a:lnTo>
                <a:lnTo>
                  <a:pt x="20271" y="2444"/>
                </a:lnTo>
                <a:lnTo>
                  <a:pt x="16124" y="2444"/>
                </a:lnTo>
                <a:lnTo>
                  <a:pt x="17119" y="0"/>
                </a:lnTo>
                <a:lnTo>
                  <a:pt x="16975" y="0"/>
                </a:lnTo>
                <a:lnTo>
                  <a:pt x="15979" y="2444"/>
                </a:lnTo>
                <a:lnTo>
                  <a:pt x="12960" y="2444"/>
                </a:lnTo>
                <a:lnTo>
                  <a:pt x="11936" y="0"/>
                </a:lnTo>
                <a:lnTo>
                  <a:pt x="11778" y="0"/>
                </a:lnTo>
                <a:lnTo>
                  <a:pt x="12804" y="2444"/>
                </a:lnTo>
                <a:lnTo>
                  <a:pt x="11411" y="2444"/>
                </a:lnTo>
                <a:lnTo>
                  <a:pt x="11411" y="0"/>
                </a:lnTo>
                <a:lnTo>
                  <a:pt x="11257" y="0"/>
                </a:lnTo>
                <a:lnTo>
                  <a:pt x="11257" y="2444"/>
                </a:lnTo>
                <a:lnTo>
                  <a:pt x="6030" y="2444"/>
                </a:lnTo>
                <a:lnTo>
                  <a:pt x="6030" y="2366"/>
                </a:lnTo>
                <a:lnTo>
                  <a:pt x="5933" y="2317"/>
                </a:lnTo>
                <a:lnTo>
                  <a:pt x="5884" y="2220"/>
                </a:lnTo>
                <a:lnTo>
                  <a:pt x="5620" y="2220"/>
                </a:lnTo>
                <a:lnTo>
                  <a:pt x="5571" y="2317"/>
                </a:lnTo>
                <a:lnTo>
                  <a:pt x="5473" y="2366"/>
                </a:lnTo>
                <a:lnTo>
                  <a:pt x="5473" y="2624"/>
                </a:lnTo>
                <a:lnTo>
                  <a:pt x="5626" y="2777"/>
                </a:lnTo>
                <a:lnTo>
                  <a:pt x="5818" y="2777"/>
                </a:lnTo>
                <a:lnTo>
                  <a:pt x="8062" y="8273"/>
                </a:lnTo>
                <a:lnTo>
                  <a:pt x="1961" y="8273"/>
                </a:lnTo>
                <a:lnTo>
                  <a:pt x="1898" y="8146"/>
                </a:lnTo>
                <a:lnTo>
                  <a:pt x="1792" y="8093"/>
                </a:lnTo>
                <a:lnTo>
                  <a:pt x="1598" y="8093"/>
                </a:lnTo>
                <a:lnTo>
                  <a:pt x="1491" y="8146"/>
                </a:lnTo>
                <a:lnTo>
                  <a:pt x="1438" y="8253"/>
                </a:lnTo>
                <a:lnTo>
                  <a:pt x="1438" y="8498"/>
                </a:lnTo>
                <a:lnTo>
                  <a:pt x="1591" y="8650"/>
                </a:lnTo>
                <a:lnTo>
                  <a:pt x="1707" y="8650"/>
                </a:lnTo>
                <a:lnTo>
                  <a:pt x="1707" y="14253"/>
                </a:lnTo>
                <a:lnTo>
                  <a:pt x="509" y="14742"/>
                </a:lnTo>
                <a:lnTo>
                  <a:pt x="507" y="14737"/>
                </a:lnTo>
                <a:lnTo>
                  <a:pt x="305" y="14636"/>
                </a:lnTo>
                <a:lnTo>
                  <a:pt x="101" y="14737"/>
                </a:lnTo>
                <a:lnTo>
                  <a:pt x="0" y="14941"/>
                </a:lnTo>
                <a:lnTo>
                  <a:pt x="101" y="15144"/>
                </a:lnTo>
                <a:lnTo>
                  <a:pt x="207" y="15197"/>
                </a:lnTo>
                <a:lnTo>
                  <a:pt x="402" y="15197"/>
                </a:lnTo>
                <a:lnTo>
                  <a:pt x="507" y="15144"/>
                </a:lnTo>
                <a:lnTo>
                  <a:pt x="519" y="15121"/>
                </a:lnTo>
                <a:lnTo>
                  <a:pt x="1707" y="15620"/>
                </a:lnTo>
                <a:lnTo>
                  <a:pt x="1707" y="21906"/>
                </a:lnTo>
                <a:lnTo>
                  <a:pt x="1694" y="21900"/>
                </a:lnTo>
                <a:lnTo>
                  <a:pt x="1491" y="22001"/>
                </a:lnTo>
                <a:lnTo>
                  <a:pt x="1389" y="22204"/>
                </a:lnTo>
                <a:lnTo>
                  <a:pt x="1491" y="22408"/>
                </a:lnTo>
                <a:lnTo>
                  <a:pt x="1598" y="22460"/>
                </a:lnTo>
                <a:lnTo>
                  <a:pt x="1792" y="22460"/>
                </a:lnTo>
                <a:lnTo>
                  <a:pt x="1898" y="22408"/>
                </a:lnTo>
                <a:lnTo>
                  <a:pt x="1951" y="22302"/>
                </a:lnTo>
                <a:lnTo>
                  <a:pt x="1951" y="22281"/>
                </a:lnTo>
                <a:lnTo>
                  <a:pt x="7894" y="22281"/>
                </a:lnTo>
                <a:lnTo>
                  <a:pt x="5796" y="27425"/>
                </a:lnTo>
                <a:lnTo>
                  <a:pt x="5777" y="27415"/>
                </a:lnTo>
                <a:lnTo>
                  <a:pt x="5623" y="27467"/>
                </a:lnTo>
                <a:lnTo>
                  <a:pt x="5473" y="27616"/>
                </a:lnTo>
                <a:lnTo>
                  <a:pt x="5473" y="27822"/>
                </a:lnTo>
                <a:lnTo>
                  <a:pt x="5626" y="27976"/>
                </a:lnTo>
                <a:lnTo>
                  <a:pt x="5878" y="27976"/>
                </a:lnTo>
                <a:lnTo>
                  <a:pt x="6030" y="27822"/>
                </a:lnTo>
                <a:lnTo>
                  <a:pt x="6030" y="27751"/>
                </a:lnTo>
                <a:lnTo>
                  <a:pt x="11257" y="27751"/>
                </a:lnTo>
                <a:lnTo>
                  <a:pt x="11257" y="30240"/>
                </a:lnTo>
                <a:lnTo>
                  <a:pt x="11411" y="30240"/>
                </a:lnTo>
                <a:lnTo>
                  <a:pt x="11411" y="27751"/>
                </a:lnTo>
                <a:lnTo>
                  <a:pt x="12957" y="27751"/>
                </a:lnTo>
                <a:lnTo>
                  <a:pt x="11910" y="30240"/>
                </a:lnTo>
                <a:lnTo>
                  <a:pt x="12085" y="30240"/>
                </a:lnTo>
                <a:lnTo>
                  <a:pt x="13127" y="27751"/>
                </a:lnTo>
                <a:lnTo>
                  <a:pt x="16013" y="27751"/>
                </a:lnTo>
                <a:lnTo>
                  <a:pt x="17028" y="30240"/>
                </a:lnTo>
                <a:lnTo>
                  <a:pt x="17178" y="30240"/>
                </a:lnTo>
                <a:lnTo>
                  <a:pt x="16161" y="27751"/>
                </a:lnTo>
                <a:lnTo>
                  <a:pt x="20315" y="27751"/>
                </a:lnTo>
                <a:lnTo>
                  <a:pt x="19299" y="30240"/>
                </a:lnTo>
                <a:lnTo>
                  <a:pt x="19443" y="30240"/>
                </a:lnTo>
                <a:lnTo>
                  <a:pt x="20461" y="27751"/>
                </a:lnTo>
                <a:lnTo>
                  <a:pt x="23435" y="27751"/>
                </a:lnTo>
                <a:lnTo>
                  <a:pt x="24479" y="30240"/>
                </a:lnTo>
                <a:lnTo>
                  <a:pt x="24614" y="30240"/>
                </a:lnTo>
                <a:lnTo>
                  <a:pt x="23570" y="27751"/>
                </a:lnTo>
                <a:lnTo>
                  <a:pt x="25095" y="27751"/>
                </a:lnTo>
                <a:close/>
                <a:moveTo>
                  <a:pt x="1707" y="15486"/>
                </a:moveTo>
                <a:lnTo>
                  <a:pt x="560" y="15006"/>
                </a:lnTo>
                <a:lnTo>
                  <a:pt x="560" y="14844"/>
                </a:lnTo>
                <a:lnTo>
                  <a:pt x="557" y="14836"/>
                </a:lnTo>
                <a:lnTo>
                  <a:pt x="1707" y="14367"/>
                </a:lnTo>
                <a:lnTo>
                  <a:pt x="1707" y="15486"/>
                </a:lnTo>
                <a:close/>
                <a:moveTo>
                  <a:pt x="8124" y="8426"/>
                </a:moveTo>
                <a:lnTo>
                  <a:pt x="9248" y="11181"/>
                </a:lnTo>
                <a:lnTo>
                  <a:pt x="8955" y="11302"/>
                </a:lnTo>
                <a:lnTo>
                  <a:pt x="2111" y="8426"/>
                </a:lnTo>
                <a:lnTo>
                  <a:pt x="8124" y="8426"/>
                </a:lnTo>
                <a:close/>
                <a:moveTo>
                  <a:pt x="9288" y="11279"/>
                </a:moveTo>
                <a:lnTo>
                  <a:pt x="9369" y="11475"/>
                </a:lnTo>
                <a:lnTo>
                  <a:pt x="9092" y="11359"/>
                </a:lnTo>
                <a:lnTo>
                  <a:pt x="9288" y="11279"/>
                </a:lnTo>
                <a:close/>
                <a:moveTo>
                  <a:pt x="1816" y="8632"/>
                </a:moveTo>
                <a:lnTo>
                  <a:pt x="1947" y="8502"/>
                </a:lnTo>
                <a:lnTo>
                  <a:pt x="1955" y="8475"/>
                </a:lnTo>
                <a:lnTo>
                  <a:pt x="8812" y="11359"/>
                </a:lnTo>
                <a:lnTo>
                  <a:pt x="1816" y="14210"/>
                </a:lnTo>
                <a:lnTo>
                  <a:pt x="1816" y="8632"/>
                </a:lnTo>
                <a:close/>
                <a:moveTo>
                  <a:pt x="1816" y="14323"/>
                </a:moveTo>
                <a:lnTo>
                  <a:pt x="8949" y="11417"/>
                </a:lnTo>
                <a:lnTo>
                  <a:pt x="9427" y="11618"/>
                </a:lnTo>
                <a:lnTo>
                  <a:pt x="10834" y="15066"/>
                </a:lnTo>
                <a:lnTo>
                  <a:pt x="9356" y="18692"/>
                </a:lnTo>
                <a:lnTo>
                  <a:pt x="1816" y="15532"/>
                </a:lnTo>
                <a:lnTo>
                  <a:pt x="1816" y="14323"/>
                </a:lnTo>
                <a:close/>
                <a:moveTo>
                  <a:pt x="1887" y="21996"/>
                </a:moveTo>
                <a:lnTo>
                  <a:pt x="1816" y="21960"/>
                </a:lnTo>
                <a:lnTo>
                  <a:pt x="1816" y="15665"/>
                </a:lnTo>
                <a:lnTo>
                  <a:pt x="9310" y="18806"/>
                </a:lnTo>
                <a:lnTo>
                  <a:pt x="9265" y="18918"/>
                </a:lnTo>
                <a:lnTo>
                  <a:pt x="1887" y="21996"/>
                </a:lnTo>
                <a:close/>
                <a:moveTo>
                  <a:pt x="1951" y="22173"/>
                </a:moveTo>
                <a:lnTo>
                  <a:pt x="1951" y="22107"/>
                </a:lnTo>
                <a:lnTo>
                  <a:pt x="1941" y="22087"/>
                </a:lnTo>
                <a:lnTo>
                  <a:pt x="9206" y="19060"/>
                </a:lnTo>
                <a:lnTo>
                  <a:pt x="7938" y="22173"/>
                </a:lnTo>
                <a:lnTo>
                  <a:pt x="1951" y="22173"/>
                </a:lnTo>
                <a:close/>
                <a:moveTo>
                  <a:pt x="11257" y="27642"/>
                </a:moveTo>
                <a:lnTo>
                  <a:pt x="6046" y="27642"/>
                </a:lnTo>
                <a:lnTo>
                  <a:pt x="11257" y="25507"/>
                </a:lnTo>
                <a:lnTo>
                  <a:pt x="11257" y="27642"/>
                </a:lnTo>
                <a:close/>
                <a:moveTo>
                  <a:pt x="11257" y="25367"/>
                </a:moveTo>
                <a:lnTo>
                  <a:pt x="5960" y="27545"/>
                </a:lnTo>
                <a:lnTo>
                  <a:pt x="5922" y="27508"/>
                </a:lnTo>
                <a:lnTo>
                  <a:pt x="8050" y="22281"/>
                </a:lnTo>
                <a:lnTo>
                  <a:pt x="11257" y="22281"/>
                </a:lnTo>
                <a:lnTo>
                  <a:pt x="11257" y="25367"/>
                </a:lnTo>
                <a:close/>
                <a:moveTo>
                  <a:pt x="11257" y="22173"/>
                </a:moveTo>
                <a:lnTo>
                  <a:pt x="8093" y="22173"/>
                </a:lnTo>
                <a:lnTo>
                  <a:pt x="9391" y="18983"/>
                </a:lnTo>
                <a:lnTo>
                  <a:pt x="9563" y="18911"/>
                </a:lnTo>
                <a:lnTo>
                  <a:pt x="11257" y="19622"/>
                </a:lnTo>
                <a:lnTo>
                  <a:pt x="11257" y="22173"/>
                </a:lnTo>
                <a:close/>
                <a:moveTo>
                  <a:pt x="11257" y="19489"/>
                </a:moveTo>
                <a:lnTo>
                  <a:pt x="9721" y="18845"/>
                </a:lnTo>
                <a:lnTo>
                  <a:pt x="11257" y="18206"/>
                </a:lnTo>
                <a:lnTo>
                  <a:pt x="11257" y="19489"/>
                </a:lnTo>
                <a:close/>
                <a:moveTo>
                  <a:pt x="11257" y="18087"/>
                </a:moveTo>
                <a:lnTo>
                  <a:pt x="9579" y="18786"/>
                </a:lnTo>
                <a:lnTo>
                  <a:pt x="9488" y="18748"/>
                </a:lnTo>
                <a:lnTo>
                  <a:pt x="10910" y="15252"/>
                </a:lnTo>
                <a:lnTo>
                  <a:pt x="11257" y="16102"/>
                </a:lnTo>
                <a:lnTo>
                  <a:pt x="11257" y="18087"/>
                </a:lnTo>
                <a:close/>
                <a:moveTo>
                  <a:pt x="11257" y="15746"/>
                </a:moveTo>
                <a:lnTo>
                  <a:pt x="10982" y="15074"/>
                </a:lnTo>
                <a:lnTo>
                  <a:pt x="11257" y="14400"/>
                </a:lnTo>
                <a:lnTo>
                  <a:pt x="11257" y="15746"/>
                </a:lnTo>
                <a:close/>
                <a:moveTo>
                  <a:pt x="11257" y="14029"/>
                </a:moveTo>
                <a:lnTo>
                  <a:pt x="10907" y="14889"/>
                </a:lnTo>
                <a:lnTo>
                  <a:pt x="9601" y="11691"/>
                </a:lnTo>
                <a:lnTo>
                  <a:pt x="11257" y="12388"/>
                </a:lnTo>
                <a:lnTo>
                  <a:pt x="11257" y="14029"/>
                </a:lnTo>
                <a:close/>
                <a:moveTo>
                  <a:pt x="11257" y="12268"/>
                </a:moveTo>
                <a:lnTo>
                  <a:pt x="9542" y="11548"/>
                </a:lnTo>
                <a:lnTo>
                  <a:pt x="9411" y="11229"/>
                </a:lnTo>
                <a:lnTo>
                  <a:pt x="11257" y="10477"/>
                </a:lnTo>
                <a:lnTo>
                  <a:pt x="11257" y="12268"/>
                </a:lnTo>
                <a:close/>
                <a:moveTo>
                  <a:pt x="11257" y="10363"/>
                </a:moveTo>
                <a:lnTo>
                  <a:pt x="9372" y="11131"/>
                </a:lnTo>
                <a:lnTo>
                  <a:pt x="8266" y="8426"/>
                </a:lnTo>
                <a:lnTo>
                  <a:pt x="11257" y="8426"/>
                </a:lnTo>
                <a:lnTo>
                  <a:pt x="11257" y="10363"/>
                </a:lnTo>
                <a:close/>
                <a:moveTo>
                  <a:pt x="11257" y="8273"/>
                </a:moveTo>
                <a:lnTo>
                  <a:pt x="8204" y="8273"/>
                </a:lnTo>
                <a:lnTo>
                  <a:pt x="5935" y="2719"/>
                </a:lnTo>
                <a:lnTo>
                  <a:pt x="6030" y="2624"/>
                </a:lnTo>
                <a:lnTo>
                  <a:pt x="6030" y="2588"/>
                </a:lnTo>
                <a:lnTo>
                  <a:pt x="11257" y="4800"/>
                </a:lnTo>
                <a:lnTo>
                  <a:pt x="11257" y="8273"/>
                </a:lnTo>
                <a:close/>
                <a:moveTo>
                  <a:pt x="11257" y="4682"/>
                </a:moveTo>
                <a:lnTo>
                  <a:pt x="6218" y="2553"/>
                </a:lnTo>
                <a:lnTo>
                  <a:pt x="11257" y="2553"/>
                </a:lnTo>
                <a:lnTo>
                  <a:pt x="11257" y="4682"/>
                </a:lnTo>
                <a:close/>
                <a:moveTo>
                  <a:pt x="21922" y="23819"/>
                </a:moveTo>
                <a:lnTo>
                  <a:pt x="21277" y="22281"/>
                </a:lnTo>
                <a:lnTo>
                  <a:pt x="22550" y="22281"/>
                </a:lnTo>
                <a:lnTo>
                  <a:pt x="21922" y="23819"/>
                </a:lnTo>
                <a:close/>
                <a:moveTo>
                  <a:pt x="19752" y="8273"/>
                </a:moveTo>
                <a:lnTo>
                  <a:pt x="18238" y="7633"/>
                </a:lnTo>
                <a:lnTo>
                  <a:pt x="21798" y="6182"/>
                </a:lnTo>
                <a:lnTo>
                  <a:pt x="21912" y="6461"/>
                </a:lnTo>
                <a:lnTo>
                  <a:pt x="21150" y="8273"/>
                </a:lnTo>
                <a:lnTo>
                  <a:pt x="19752" y="8273"/>
                </a:lnTo>
                <a:close/>
                <a:moveTo>
                  <a:pt x="21085" y="8426"/>
                </a:moveTo>
                <a:lnTo>
                  <a:pt x="20939" y="8775"/>
                </a:lnTo>
                <a:lnTo>
                  <a:pt x="20115" y="8426"/>
                </a:lnTo>
                <a:lnTo>
                  <a:pt x="21085" y="8426"/>
                </a:lnTo>
                <a:close/>
                <a:moveTo>
                  <a:pt x="19461" y="8273"/>
                </a:moveTo>
                <a:lnTo>
                  <a:pt x="16667" y="8273"/>
                </a:lnTo>
                <a:lnTo>
                  <a:pt x="18091" y="7693"/>
                </a:lnTo>
                <a:lnTo>
                  <a:pt x="19461" y="8273"/>
                </a:lnTo>
                <a:close/>
                <a:moveTo>
                  <a:pt x="16389" y="8273"/>
                </a:moveTo>
                <a:lnTo>
                  <a:pt x="15404" y="8273"/>
                </a:lnTo>
                <a:lnTo>
                  <a:pt x="14566" y="6272"/>
                </a:lnTo>
                <a:lnTo>
                  <a:pt x="14591" y="6212"/>
                </a:lnTo>
                <a:lnTo>
                  <a:pt x="17954" y="7635"/>
                </a:lnTo>
                <a:lnTo>
                  <a:pt x="16389" y="8273"/>
                </a:lnTo>
                <a:close/>
                <a:moveTo>
                  <a:pt x="16011" y="8426"/>
                </a:moveTo>
                <a:lnTo>
                  <a:pt x="15548" y="8616"/>
                </a:lnTo>
                <a:lnTo>
                  <a:pt x="15468" y="8426"/>
                </a:lnTo>
                <a:lnTo>
                  <a:pt x="16011" y="8426"/>
                </a:lnTo>
                <a:close/>
                <a:moveTo>
                  <a:pt x="15253" y="8273"/>
                </a:moveTo>
                <a:lnTo>
                  <a:pt x="13752" y="8273"/>
                </a:lnTo>
                <a:lnTo>
                  <a:pt x="14490" y="6458"/>
                </a:lnTo>
                <a:lnTo>
                  <a:pt x="15253" y="8273"/>
                </a:lnTo>
                <a:close/>
                <a:moveTo>
                  <a:pt x="15317" y="8426"/>
                </a:moveTo>
                <a:lnTo>
                  <a:pt x="15419" y="8668"/>
                </a:lnTo>
                <a:lnTo>
                  <a:pt x="13227" y="9561"/>
                </a:lnTo>
                <a:lnTo>
                  <a:pt x="13689" y="8426"/>
                </a:lnTo>
                <a:lnTo>
                  <a:pt x="15317" y="8426"/>
                </a:lnTo>
                <a:close/>
                <a:moveTo>
                  <a:pt x="15460" y="8765"/>
                </a:moveTo>
                <a:lnTo>
                  <a:pt x="18147" y="15162"/>
                </a:lnTo>
                <a:lnTo>
                  <a:pt x="11998" y="12579"/>
                </a:lnTo>
                <a:lnTo>
                  <a:pt x="13172" y="9697"/>
                </a:lnTo>
                <a:lnTo>
                  <a:pt x="15460" y="8765"/>
                </a:lnTo>
                <a:close/>
                <a:moveTo>
                  <a:pt x="15657" y="21334"/>
                </a:moveTo>
                <a:lnTo>
                  <a:pt x="13102" y="20263"/>
                </a:lnTo>
                <a:lnTo>
                  <a:pt x="12115" y="17848"/>
                </a:lnTo>
                <a:lnTo>
                  <a:pt x="18187" y="15318"/>
                </a:lnTo>
                <a:lnTo>
                  <a:pt x="15657" y="21334"/>
                </a:lnTo>
                <a:close/>
                <a:moveTo>
                  <a:pt x="15744" y="21503"/>
                </a:moveTo>
                <a:lnTo>
                  <a:pt x="17341" y="22173"/>
                </a:lnTo>
                <a:lnTo>
                  <a:pt x="15463" y="22173"/>
                </a:lnTo>
                <a:lnTo>
                  <a:pt x="15744" y="21503"/>
                </a:lnTo>
                <a:close/>
                <a:moveTo>
                  <a:pt x="15609" y="21447"/>
                </a:moveTo>
                <a:lnTo>
                  <a:pt x="15304" y="22173"/>
                </a:lnTo>
                <a:lnTo>
                  <a:pt x="13882" y="22173"/>
                </a:lnTo>
                <a:lnTo>
                  <a:pt x="13167" y="20423"/>
                </a:lnTo>
                <a:lnTo>
                  <a:pt x="15609" y="21447"/>
                </a:lnTo>
                <a:close/>
                <a:moveTo>
                  <a:pt x="15258" y="22281"/>
                </a:moveTo>
                <a:lnTo>
                  <a:pt x="14583" y="23886"/>
                </a:lnTo>
                <a:lnTo>
                  <a:pt x="13926" y="22281"/>
                </a:lnTo>
                <a:lnTo>
                  <a:pt x="15258" y="22281"/>
                </a:lnTo>
                <a:close/>
                <a:moveTo>
                  <a:pt x="15417" y="22281"/>
                </a:moveTo>
                <a:lnTo>
                  <a:pt x="17600" y="22281"/>
                </a:lnTo>
                <a:lnTo>
                  <a:pt x="18175" y="22522"/>
                </a:lnTo>
                <a:lnTo>
                  <a:pt x="14722" y="23942"/>
                </a:lnTo>
                <a:lnTo>
                  <a:pt x="15417" y="22281"/>
                </a:lnTo>
                <a:close/>
                <a:moveTo>
                  <a:pt x="17918" y="22281"/>
                </a:moveTo>
                <a:lnTo>
                  <a:pt x="18760" y="22281"/>
                </a:lnTo>
                <a:lnTo>
                  <a:pt x="18335" y="22456"/>
                </a:lnTo>
                <a:lnTo>
                  <a:pt x="17918" y="22281"/>
                </a:lnTo>
                <a:close/>
                <a:moveTo>
                  <a:pt x="19130" y="22281"/>
                </a:moveTo>
                <a:lnTo>
                  <a:pt x="21137" y="22281"/>
                </a:lnTo>
                <a:lnTo>
                  <a:pt x="21824" y="23919"/>
                </a:lnTo>
                <a:lnTo>
                  <a:pt x="18517" y="22533"/>
                </a:lnTo>
                <a:lnTo>
                  <a:pt x="19130" y="22281"/>
                </a:lnTo>
                <a:close/>
                <a:moveTo>
                  <a:pt x="19395" y="22173"/>
                </a:moveTo>
                <a:lnTo>
                  <a:pt x="20842" y="21580"/>
                </a:lnTo>
                <a:lnTo>
                  <a:pt x="21091" y="22173"/>
                </a:lnTo>
                <a:lnTo>
                  <a:pt x="19395" y="22173"/>
                </a:lnTo>
                <a:close/>
                <a:moveTo>
                  <a:pt x="22595" y="22173"/>
                </a:moveTo>
                <a:lnTo>
                  <a:pt x="21231" y="22173"/>
                </a:lnTo>
                <a:lnTo>
                  <a:pt x="20962" y="21530"/>
                </a:lnTo>
                <a:lnTo>
                  <a:pt x="23238" y="20597"/>
                </a:lnTo>
                <a:lnTo>
                  <a:pt x="22595" y="22173"/>
                </a:lnTo>
                <a:close/>
                <a:moveTo>
                  <a:pt x="24344" y="17893"/>
                </a:moveTo>
                <a:lnTo>
                  <a:pt x="23316" y="20407"/>
                </a:lnTo>
                <a:lnTo>
                  <a:pt x="20907" y="21398"/>
                </a:lnTo>
                <a:lnTo>
                  <a:pt x="18386" y="15387"/>
                </a:lnTo>
                <a:lnTo>
                  <a:pt x="24344" y="17893"/>
                </a:lnTo>
                <a:close/>
                <a:moveTo>
                  <a:pt x="20787" y="21448"/>
                </a:moveTo>
                <a:lnTo>
                  <a:pt x="19024" y="22173"/>
                </a:lnTo>
                <a:lnTo>
                  <a:pt x="17658" y="22173"/>
                </a:lnTo>
                <a:lnTo>
                  <a:pt x="15790" y="21389"/>
                </a:lnTo>
                <a:lnTo>
                  <a:pt x="18272" y="15463"/>
                </a:lnTo>
                <a:lnTo>
                  <a:pt x="20787" y="21448"/>
                </a:lnTo>
                <a:close/>
                <a:moveTo>
                  <a:pt x="18272" y="15115"/>
                </a:moveTo>
                <a:lnTo>
                  <a:pt x="15589" y="8712"/>
                </a:lnTo>
                <a:lnTo>
                  <a:pt x="16290" y="8426"/>
                </a:lnTo>
                <a:lnTo>
                  <a:pt x="19824" y="8426"/>
                </a:lnTo>
                <a:lnTo>
                  <a:pt x="20895" y="8879"/>
                </a:lnTo>
                <a:lnTo>
                  <a:pt x="18272" y="15115"/>
                </a:lnTo>
                <a:close/>
                <a:moveTo>
                  <a:pt x="24418" y="12595"/>
                </a:moveTo>
                <a:lnTo>
                  <a:pt x="18426" y="15095"/>
                </a:lnTo>
                <a:lnTo>
                  <a:pt x="21008" y="8928"/>
                </a:lnTo>
                <a:lnTo>
                  <a:pt x="23320" y="9905"/>
                </a:lnTo>
                <a:lnTo>
                  <a:pt x="24418" y="12595"/>
                </a:lnTo>
                <a:close/>
                <a:moveTo>
                  <a:pt x="23258" y="9755"/>
                </a:moveTo>
                <a:lnTo>
                  <a:pt x="21052" y="8823"/>
                </a:lnTo>
                <a:lnTo>
                  <a:pt x="21218" y="8426"/>
                </a:lnTo>
                <a:lnTo>
                  <a:pt x="22715" y="8426"/>
                </a:lnTo>
                <a:lnTo>
                  <a:pt x="23258" y="9755"/>
                </a:lnTo>
                <a:close/>
                <a:moveTo>
                  <a:pt x="22652" y="8273"/>
                </a:moveTo>
                <a:lnTo>
                  <a:pt x="21282" y="8273"/>
                </a:lnTo>
                <a:lnTo>
                  <a:pt x="21976" y="6617"/>
                </a:lnTo>
                <a:lnTo>
                  <a:pt x="22652" y="8273"/>
                </a:lnTo>
                <a:close/>
                <a:moveTo>
                  <a:pt x="21987" y="6283"/>
                </a:moveTo>
                <a:lnTo>
                  <a:pt x="21925" y="6131"/>
                </a:lnTo>
                <a:lnTo>
                  <a:pt x="22077" y="6070"/>
                </a:lnTo>
                <a:lnTo>
                  <a:pt x="21987" y="6283"/>
                </a:lnTo>
                <a:close/>
                <a:moveTo>
                  <a:pt x="23556" y="2553"/>
                </a:moveTo>
                <a:lnTo>
                  <a:pt x="22134" y="5932"/>
                </a:lnTo>
                <a:lnTo>
                  <a:pt x="21885" y="6034"/>
                </a:lnTo>
                <a:lnTo>
                  <a:pt x="20464" y="2553"/>
                </a:lnTo>
                <a:lnTo>
                  <a:pt x="23556" y="2553"/>
                </a:lnTo>
                <a:close/>
                <a:moveTo>
                  <a:pt x="16080" y="2553"/>
                </a:moveTo>
                <a:lnTo>
                  <a:pt x="20315" y="2553"/>
                </a:lnTo>
                <a:lnTo>
                  <a:pt x="21759" y="6085"/>
                </a:lnTo>
                <a:lnTo>
                  <a:pt x="18101" y="7575"/>
                </a:lnTo>
                <a:lnTo>
                  <a:pt x="14632" y="6109"/>
                </a:lnTo>
                <a:lnTo>
                  <a:pt x="16080" y="2553"/>
                </a:lnTo>
                <a:close/>
                <a:moveTo>
                  <a:pt x="15934" y="2553"/>
                </a:moveTo>
                <a:lnTo>
                  <a:pt x="14507" y="6057"/>
                </a:lnTo>
                <a:lnTo>
                  <a:pt x="14468" y="6039"/>
                </a:lnTo>
                <a:lnTo>
                  <a:pt x="13006" y="2553"/>
                </a:lnTo>
                <a:lnTo>
                  <a:pt x="15934" y="2553"/>
                </a:lnTo>
                <a:close/>
                <a:moveTo>
                  <a:pt x="11411" y="2553"/>
                </a:moveTo>
                <a:lnTo>
                  <a:pt x="12850" y="2553"/>
                </a:lnTo>
                <a:lnTo>
                  <a:pt x="14282" y="5961"/>
                </a:lnTo>
                <a:lnTo>
                  <a:pt x="11411" y="4747"/>
                </a:lnTo>
                <a:lnTo>
                  <a:pt x="11411" y="2553"/>
                </a:lnTo>
                <a:close/>
                <a:moveTo>
                  <a:pt x="11411" y="4865"/>
                </a:moveTo>
                <a:lnTo>
                  <a:pt x="14342" y="6107"/>
                </a:lnTo>
                <a:lnTo>
                  <a:pt x="14416" y="6280"/>
                </a:lnTo>
                <a:lnTo>
                  <a:pt x="13603" y="8273"/>
                </a:lnTo>
                <a:lnTo>
                  <a:pt x="11411" y="8273"/>
                </a:lnTo>
                <a:lnTo>
                  <a:pt x="11411" y="4865"/>
                </a:lnTo>
                <a:close/>
                <a:moveTo>
                  <a:pt x="11411" y="8426"/>
                </a:moveTo>
                <a:lnTo>
                  <a:pt x="13540" y="8426"/>
                </a:lnTo>
                <a:lnTo>
                  <a:pt x="13048" y="9633"/>
                </a:lnTo>
                <a:lnTo>
                  <a:pt x="11411" y="10300"/>
                </a:lnTo>
                <a:lnTo>
                  <a:pt x="11411" y="8426"/>
                </a:lnTo>
                <a:close/>
                <a:moveTo>
                  <a:pt x="11411" y="10414"/>
                </a:moveTo>
                <a:lnTo>
                  <a:pt x="12993" y="9770"/>
                </a:lnTo>
                <a:lnTo>
                  <a:pt x="11870" y="12525"/>
                </a:lnTo>
                <a:lnTo>
                  <a:pt x="11411" y="12332"/>
                </a:lnTo>
                <a:lnTo>
                  <a:pt x="11411" y="10414"/>
                </a:lnTo>
                <a:close/>
                <a:moveTo>
                  <a:pt x="11411" y="12453"/>
                </a:moveTo>
                <a:lnTo>
                  <a:pt x="11828" y="12628"/>
                </a:lnTo>
                <a:lnTo>
                  <a:pt x="11411" y="13651"/>
                </a:lnTo>
                <a:lnTo>
                  <a:pt x="11411" y="12453"/>
                </a:lnTo>
                <a:close/>
                <a:moveTo>
                  <a:pt x="11411" y="14023"/>
                </a:moveTo>
                <a:lnTo>
                  <a:pt x="11957" y="12682"/>
                </a:lnTo>
                <a:lnTo>
                  <a:pt x="18058" y="15249"/>
                </a:lnTo>
                <a:lnTo>
                  <a:pt x="12074" y="17745"/>
                </a:lnTo>
                <a:lnTo>
                  <a:pt x="11411" y="16123"/>
                </a:lnTo>
                <a:lnTo>
                  <a:pt x="11411" y="14023"/>
                </a:lnTo>
                <a:close/>
                <a:moveTo>
                  <a:pt x="11411" y="16478"/>
                </a:moveTo>
                <a:lnTo>
                  <a:pt x="11949" y="17797"/>
                </a:lnTo>
                <a:lnTo>
                  <a:pt x="11411" y="18022"/>
                </a:lnTo>
                <a:lnTo>
                  <a:pt x="11411" y="16478"/>
                </a:lnTo>
                <a:close/>
                <a:moveTo>
                  <a:pt x="11411" y="18142"/>
                </a:moveTo>
                <a:lnTo>
                  <a:pt x="11991" y="17900"/>
                </a:lnTo>
                <a:lnTo>
                  <a:pt x="12926" y="20188"/>
                </a:lnTo>
                <a:lnTo>
                  <a:pt x="11411" y="19554"/>
                </a:lnTo>
                <a:lnTo>
                  <a:pt x="11411" y="18142"/>
                </a:lnTo>
                <a:close/>
                <a:moveTo>
                  <a:pt x="11411" y="19686"/>
                </a:moveTo>
                <a:lnTo>
                  <a:pt x="12991" y="20349"/>
                </a:lnTo>
                <a:lnTo>
                  <a:pt x="13735" y="22173"/>
                </a:lnTo>
                <a:lnTo>
                  <a:pt x="11411" y="22173"/>
                </a:lnTo>
                <a:lnTo>
                  <a:pt x="11411" y="19686"/>
                </a:lnTo>
                <a:close/>
                <a:moveTo>
                  <a:pt x="11411" y="22281"/>
                </a:moveTo>
                <a:lnTo>
                  <a:pt x="13780" y="22281"/>
                </a:lnTo>
                <a:lnTo>
                  <a:pt x="14495" y="24035"/>
                </a:lnTo>
                <a:lnTo>
                  <a:pt x="11411" y="25303"/>
                </a:lnTo>
                <a:lnTo>
                  <a:pt x="11411" y="22281"/>
                </a:lnTo>
                <a:close/>
                <a:moveTo>
                  <a:pt x="13003" y="27642"/>
                </a:moveTo>
                <a:lnTo>
                  <a:pt x="11411" y="27642"/>
                </a:lnTo>
                <a:lnTo>
                  <a:pt x="11411" y="25444"/>
                </a:lnTo>
                <a:lnTo>
                  <a:pt x="14452" y="24199"/>
                </a:lnTo>
                <a:lnTo>
                  <a:pt x="13003" y="27642"/>
                </a:lnTo>
                <a:close/>
                <a:moveTo>
                  <a:pt x="13173" y="27642"/>
                </a:moveTo>
                <a:lnTo>
                  <a:pt x="14588" y="24261"/>
                </a:lnTo>
                <a:lnTo>
                  <a:pt x="15968" y="27642"/>
                </a:lnTo>
                <a:lnTo>
                  <a:pt x="13173" y="27642"/>
                </a:lnTo>
                <a:close/>
                <a:moveTo>
                  <a:pt x="20360" y="27642"/>
                </a:moveTo>
                <a:lnTo>
                  <a:pt x="16117" y="27642"/>
                </a:lnTo>
                <a:lnTo>
                  <a:pt x="14673" y="24107"/>
                </a:lnTo>
                <a:lnTo>
                  <a:pt x="18357" y="22598"/>
                </a:lnTo>
                <a:lnTo>
                  <a:pt x="21827" y="24052"/>
                </a:lnTo>
                <a:lnTo>
                  <a:pt x="20360" y="27642"/>
                </a:lnTo>
                <a:close/>
                <a:moveTo>
                  <a:pt x="20505" y="27642"/>
                </a:moveTo>
                <a:lnTo>
                  <a:pt x="21928" y="24165"/>
                </a:lnTo>
                <a:lnTo>
                  <a:pt x="23388" y="27642"/>
                </a:lnTo>
                <a:lnTo>
                  <a:pt x="20505" y="27642"/>
                </a:lnTo>
                <a:close/>
              </a:path>
            </a:pathLst>
          </a:custGeom>
          <a:gradFill>
            <a:gsLst>
              <a:gs pos="0">
                <a:schemeClr val="bg1"/>
              </a:gs>
              <a:gs pos="100000">
                <a:schemeClr val="bg1">
                  <a:lumMod val="95000"/>
                </a:schemeClr>
              </a:gs>
            </a:gsLst>
            <a:lin ang="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49C8C45-8E6B-09DA-B0FA-68E5BB22D063}"/>
              </a:ext>
            </a:extLst>
          </p:cNvPr>
          <p:cNvSpPr>
            <a:spLocks noGrp="1"/>
          </p:cNvSpPr>
          <p:nvPr>
            <p:ph type="title"/>
          </p:nvPr>
        </p:nvSpPr>
        <p:spPr>
          <a:xfrm>
            <a:off x="912850" y="454052"/>
            <a:ext cx="3488151" cy="4874695"/>
          </a:xfrm>
        </p:spPr>
        <p:txBody>
          <a:bodyPr/>
          <a:lstStyle/>
          <a:p>
            <a:br>
              <a:rPr lang="en-US" sz="2800" dirty="0"/>
            </a:br>
            <a:r>
              <a:rPr lang="en-US" sz="4000" b="1" dirty="0"/>
              <a:t>Modular monolith:</a:t>
            </a:r>
            <a:br>
              <a:rPr lang="en-US" sz="4000" b="1" dirty="0"/>
            </a:br>
            <a:r>
              <a:rPr lang="en-US" sz="4000" b="1" dirty="0">
                <a:solidFill>
                  <a:srgbClr val="FF0000"/>
                </a:solidFill>
              </a:rPr>
              <a:t>cons</a:t>
            </a:r>
            <a:br>
              <a:rPr lang="en-US" sz="4000" b="1" dirty="0"/>
            </a:br>
            <a:br>
              <a:rPr lang="en-US" sz="4000" dirty="0"/>
            </a:br>
            <a:endParaRPr lang="en-US" sz="4000" dirty="0"/>
          </a:p>
        </p:txBody>
      </p:sp>
      <p:sp>
        <p:nvSpPr>
          <p:cNvPr id="27" name="Text Placeholder 2">
            <a:extLst>
              <a:ext uri="{FF2B5EF4-FFF2-40B4-BE49-F238E27FC236}">
                <a16:creationId xmlns:a16="http://schemas.microsoft.com/office/drawing/2014/main" id="{65640DF5-0AF9-8E99-52C1-7A4DD35F748A}"/>
              </a:ext>
            </a:extLst>
          </p:cNvPr>
          <p:cNvSpPr txBox="1">
            <a:spLocks/>
          </p:cNvSpPr>
          <p:nvPr/>
        </p:nvSpPr>
        <p:spPr>
          <a:xfrm>
            <a:off x="4711788" y="1788093"/>
            <a:ext cx="1920240" cy="475488"/>
          </a:xfrm>
          <a:prstGeom prst="rect">
            <a:avLst/>
          </a:prstGeom>
        </p:spPr>
        <p:txBody>
          <a:bodyPr vert="horz" lIns="0" tIns="0" rIns="0" bIns="0" rtlCol="0">
            <a:noAutofit/>
          </a:bodyPr>
          <a:lstStyle>
            <a:defPPr>
              <a:defRPr lang="en-US"/>
            </a:defPPr>
            <a:lvl1pPr indent="0">
              <a:lnSpc>
                <a:spcPct val="100000"/>
              </a:lnSpc>
              <a:spcBef>
                <a:spcPts val="1000"/>
              </a:spcBef>
              <a:buClr>
                <a:schemeClr val="accent5"/>
              </a:buClr>
              <a:buSzPct val="75000"/>
              <a:buFont typeface="Arial" panose="020B0604020202020204" pitchFamily="34" charset="0"/>
              <a:buNone/>
              <a:defRPr sz="1000" spc="-30">
                <a:ea typeface="Open Sans" charset="0"/>
                <a:cs typeface="Open Sans" charset="0"/>
              </a:defRPr>
            </a:lvl1pPr>
            <a:lvl2pPr marL="685800" indent="-228600">
              <a:lnSpc>
                <a:spcPct val="100000"/>
              </a:lnSpc>
              <a:spcBef>
                <a:spcPts val="500"/>
              </a:spcBef>
              <a:buClr>
                <a:schemeClr val="accent5"/>
              </a:buClr>
              <a:buSzPct val="75000"/>
              <a:buFont typeface="Arial" panose="020B0604020202020204" pitchFamily="34" charset="0"/>
              <a:buChar char="•"/>
              <a:defRPr spc="-30">
                <a:ea typeface="Open Sans" charset="0"/>
                <a:cs typeface="Open Sans" charset="0"/>
              </a:defRPr>
            </a:lvl2pPr>
            <a:lvl3pPr marL="1143000" indent="-228600">
              <a:lnSpc>
                <a:spcPct val="100000"/>
              </a:lnSpc>
              <a:spcBef>
                <a:spcPts val="500"/>
              </a:spcBef>
              <a:buClr>
                <a:schemeClr val="accent5"/>
              </a:buClr>
              <a:buSzPct val="75000"/>
              <a:buFont typeface="Arial" panose="020B0604020202020204" pitchFamily="34" charset="0"/>
              <a:buChar char="•"/>
              <a:defRPr sz="1600" spc="-30">
                <a:ea typeface="Open Sans" charset="0"/>
                <a:cs typeface="Open Sans" charset="0"/>
              </a:defRPr>
            </a:lvl3pPr>
            <a:lvl4pPr marL="1600200" indent="-228600">
              <a:lnSpc>
                <a:spcPct val="100000"/>
              </a:lnSpc>
              <a:spcBef>
                <a:spcPts val="500"/>
              </a:spcBef>
              <a:buClr>
                <a:schemeClr val="accent5"/>
              </a:buClr>
              <a:buSzPct val="75000"/>
              <a:buFont typeface="Arial" panose="020B0604020202020204" pitchFamily="34" charset="0"/>
              <a:buChar char="•"/>
              <a:defRPr sz="1400" spc="-30">
                <a:ea typeface="Open Sans" charset="0"/>
                <a:cs typeface="Open Sans" charset="0"/>
              </a:defRPr>
            </a:lvl4pPr>
            <a:lvl5pPr marL="2057400" indent="-228600">
              <a:lnSpc>
                <a:spcPct val="100000"/>
              </a:lnSpc>
              <a:spcBef>
                <a:spcPts val="500"/>
              </a:spcBef>
              <a:buClr>
                <a:schemeClr val="accent5"/>
              </a:buClr>
              <a:buSzPct val="75000"/>
              <a:buFont typeface="Arial" panose="020B0604020202020204" pitchFamily="34" charset="0"/>
              <a:buChar char="•"/>
              <a:defRPr sz="1400" spc="-30">
                <a:ea typeface="Open Sans" charset="0"/>
                <a:cs typeface="Open Sans"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GB" dirty="0"/>
              <a:t>All modules share the same runtime environment, so if one module crashes or misbehaves (e.g., memory leak, infinite loop), it can take down the entire application, affecting unrelated business functionality and overall system uptime.</a:t>
            </a:r>
          </a:p>
        </p:txBody>
      </p:sp>
      <p:sp>
        <p:nvSpPr>
          <p:cNvPr id="29" name="Rectangle 28">
            <a:extLst>
              <a:ext uri="{FF2B5EF4-FFF2-40B4-BE49-F238E27FC236}">
                <a16:creationId xmlns:a16="http://schemas.microsoft.com/office/drawing/2014/main" id="{E182E462-1FE7-1914-8468-B11724FF7F76}"/>
              </a:ext>
            </a:extLst>
          </p:cNvPr>
          <p:cNvSpPr/>
          <p:nvPr/>
        </p:nvSpPr>
        <p:spPr>
          <a:xfrm>
            <a:off x="4711787" y="1134346"/>
            <a:ext cx="2004324" cy="215444"/>
          </a:xfrm>
          <a:prstGeom prst="rect">
            <a:avLst/>
          </a:prstGeom>
        </p:spPr>
        <p:txBody>
          <a:bodyPr wrap="square" lIns="0" tIns="0" rIns="0" bIns="0" anchor="t" anchorCtr="0">
            <a:noAutofit/>
          </a:bodyPr>
          <a:lstStyle/>
          <a:p>
            <a:r>
              <a:rPr lang="en-GB" sz="1400" b="1" dirty="0"/>
              <a:t>Single Point of Failure</a:t>
            </a:r>
            <a:endParaRPr lang="en-US" sz="1400" b="1" dirty="0"/>
          </a:p>
        </p:txBody>
      </p:sp>
      <p:sp>
        <p:nvSpPr>
          <p:cNvPr id="30" name="Rectangle 29">
            <a:extLst>
              <a:ext uri="{FF2B5EF4-FFF2-40B4-BE49-F238E27FC236}">
                <a16:creationId xmlns:a16="http://schemas.microsoft.com/office/drawing/2014/main" id="{28366EB7-A0D2-65C6-F0CA-DC9FAE5026B2}"/>
              </a:ext>
            </a:extLst>
          </p:cNvPr>
          <p:cNvSpPr/>
          <p:nvPr/>
        </p:nvSpPr>
        <p:spPr>
          <a:xfrm>
            <a:off x="7028901" y="1134346"/>
            <a:ext cx="1920240" cy="430887"/>
          </a:xfrm>
          <a:prstGeom prst="rect">
            <a:avLst/>
          </a:prstGeom>
        </p:spPr>
        <p:txBody>
          <a:bodyPr wrap="square" lIns="0" tIns="0" rIns="0" bIns="0" anchor="t" anchorCtr="0">
            <a:noAutofit/>
          </a:bodyPr>
          <a:lstStyle/>
          <a:p>
            <a:r>
              <a:rPr lang="en-GB" sz="1400" b="1" dirty="0"/>
              <a:t>Limited Scalability</a:t>
            </a:r>
            <a:endParaRPr lang="en-US" sz="1400" b="1" dirty="0"/>
          </a:p>
        </p:txBody>
      </p:sp>
      <p:sp>
        <p:nvSpPr>
          <p:cNvPr id="31" name="Rectangle 30">
            <a:extLst>
              <a:ext uri="{FF2B5EF4-FFF2-40B4-BE49-F238E27FC236}">
                <a16:creationId xmlns:a16="http://schemas.microsoft.com/office/drawing/2014/main" id="{9620A067-4201-8BBB-36CE-7E89090C5052}"/>
              </a:ext>
            </a:extLst>
          </p:cNvPr>
          <p:cNvSpPr/>
          <p:nvPr/>
        </p:nvSpPr>
        <p:spPr>
          <a:xfrm>
            <a:off x="9346015" y="1134346"/>
            <a:ext cx="2061913" cy="430887"/>
          </a:xfrm>
          <a:prstGeom prst="rect">
            <a:avLst/>
          </a:prstGeom>
        </p:spPr>
        <p:txBody>
          <a:bodyPr wrap="square" lIns="0" tIns="0" rIns="0" bIns="0" anchor="t" anchorCtr="0">
            <a:noAutofit/>
          </a:bodyPr>
          <a:lstStyle/>
          <a:p>
            <a:r>
              <a:rPr lang="en-GB" sz="1400" b="1" dirty="0"/>
              <a:t>Risk of Spaghetti Code</a:t>
            </a:r>
            <a:br>
              <a:rPr lang="en-GB" sz="1400" dirty="0"/>
            </a:br>
            <a:endParaRPr lang="en-US" sz="1400" b="1" dirty="0"/>
          </a:p>
        </p:txBody>
      </p:sp>
      <p:cxnSp>
        <p:nvCxnSpPr>
          <p:cNvPr id="32" name="Straight Connector 31">
            <a:extLst>
              <a:ext uri="{FF2B5EF4-FFF2-40B4-BE49-F238E27FC236}">
                <a16:creationId xmlns:a16="http://schemas.microsoft.com/office/drawing/2014/main" id="{BF1E1463-706B-7D78-559B-831BAD0C2D32}"/>
              </a:ext>
            </a:extLst>
          </p:cNvPr>
          <p:cNvCxnSpPr/>
          <p:nvPr/>
        </p:nvCxnSpPr>
        <p:spPr>
          <a:xfrm>
            <a:off x="4711788" y="935858"/>
            <a:ext cx="192024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64D2467-AE17-F5EA-FCD8-CA5B5198DD4E}"/>
              </a:ext>
            </a:extLst>
          </p:cNvPr>
          <p:cNvCxnSpPr>
            <a:cxnSpLocks/>
          </p:cNvCxnSpPr>
          <p:nvPr/>
        </p:nvCxnSpPr>
        <p:spPr>
          <a:xfrm>
            <a:off x="7028902" y="935858"/>
            <a:ext cx="192024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7143982-6012-A74C-F360-3EB1390D9AFB}"/>
              </a:ext>
            </a:extLst>
          </p:cNvPr>
          <p:cNvCxnSpPr>
            <a:cxnSpLocks/>
          </p:cNvCxnSpPr>
          <p:nvPr/>
        </p:nvCxnSpPr>
        <p:spPr>
          <a:xfrm>
            <a:off x="9346016" y="935858"/>
            <a:ext cx="192024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Text Placeholder 2">
            <a:extLst>
              <a:ext uri="{FF2B5EF4-FFF2-40B4-BE49-F238E27FC236}">
                <a16:creationId xmlns:a16="http://schemas.microsoft.com/office/drawing/2014/main" id="{353E855A-C100-2DFF-B693-E8689C0CBEA0}"/>
              </a:ext>
            </a:extLst>
          </p:cNvPr>
          <p:cNvSpPr txBox="1">
            <a:spLocks/>
          </p:cNvSpPr>
          <p:nvPr/>
        </p:nvSpPr>
        <p:spPr>
          <a:xfrm>
            <a:off x="7028902" y="1788093"/>
            <a:ext cx="1853052" cy="475488"/>
          </a:xfrm>
          <a:prstGeom prst="rect">
            <a:avLst/>
          </a:prstGeom>
        </p:spPr>
        <p:txBody>
          <a:bodyPr vert="horz" lIns="0" tIns="0" rIns="0" bIns="0" rtlCol="0">
            <a:noAutofit/>
          </a:bodyPr>
          <a:lstStyle>
            <a:defPPr>
              <a:defRPr lang="en-US"/>
            </a:defPPr>
            <a:lvl1pPr indent="0">
              <a:lnSpc>
                <a:spcPct val="100000"/>
              </a:lnSpc>
              <a:spcBef>
                <a:spcPts val="1000"/>
              </a:spcBef>
              <a:buClr>
                <a:schemeClr val="accent5"/>
              </a:buClr>
              <a:buSzPct val="75000"/>
              <a:buFont typeface="Arial" panose="020B0604020202020204" pitchFamily="34" charset="0"/>
              <a:buNone/>
              <a:defRPr sz="1000" spc="-30">
                <a:ea typeface="Open Sans" charset="0"/>
                <a:cs typeface="Open Sans" charset="0"/>
              </a:defRPr>
            </a:lvl1pPr>
            <a:lvl2pPr marL="685800" indent="-228600">
              <a:lnSpc>
                <a:spcPct val="100000"/>
              </a:lnSpc>
              <a:spcBef>
                <a:spcPts val="500"/>
              </a:spcBef>
              <a:buClr>
                <a:schemeClr val="accent5"/>
              </a:buClr>
              <a:buSzPct val="75000"/>
              <a:buFont typeface="Arial" panose="020B0604020202020204" pitchFamily="34" charset="0"/>
              <a:buChar char="•"/>
              <a:defRPr spc="-30">
                <a:ea typeface="Open Sans" charset="0"/>
                <a:cs typeface="Open Sans" charset="0"/>
              </a:defRPr>
            </a:lvl2pPr>
            <a:lvl3pPr marL="1143000" indent="-228600">
              <a:lnSpc>
                <a:spcPct val="100000"/>
              </a:lnSpc>
              <a:spcBef>
                <a:spcPts val="500"/>
              </a:spcBef>
              <a:buClr>
                <a:schemeClr val="accent5"/>
              </a:buClr>
              <a:buSzPct val="75000"/>
              <a:buFont typeface="Arial" panose="020B0604020202020204" pitchFamily="34" charset="0"/>
              <a:buChar char="•"/>
              <a:defRPr sz="1600" spc="-30">
                <a:ea typeface="Open Sans" charset="0"/>
                <a:cs typeface="Open Sans" charset="0"/>
              </a:defRPr>
            </a:lvl3pPr>
            <a:lvl4pPr marL="1600200" indent="-228600">
              <a:lnSpc>
                <a:spcPct val="100000"/>
              </a:lnSpc>
              <a:spcBef>
                <a:spcPts val="500"/>
              </a:spcBef>
              <a:buClr>
                <a:schemeClr val="accent5"/>
              </a:buClr>
              <a:buSzPct val="75000"/>
              <a:buFont typeface="Arial" panose="020B0604020202020204" pitchFamily="34" charset="0"/>
              <a:buChar char="•"/>
              <a:defRPr sz="1400" spc="-30">
                <a:ea typeface="Open Sans" charset="0"/>
                <a:cs typeface="Open Sans" charset="0"/>
              </a:defRPr>
            </a:lvl4pPr>
            <a:lvl5pPr marL="2057400" indent="-228600">
              <a:lnSpc>
                <a:spcPct val="100000"/>
              </a:lnSpc>
              <a:spcBef>
                <a:spcPts val="500"/>
              </a:spcBef>
              <a:buClr>
                <a:schemeClr val="accent5"/>
              </a:buClr>
              <a:buSzPct val="75000"/>
              <a:buFont typeface="Arial" panose="020B0604020202020204" pitchFamily="34" charset="0"/>
              <a:buChar char="•"/>
              <a:defRPr sz="1400" spc="-30">
                <a:ea typeface="Open Sans" charset="0"/>
                <a:cs typeface="Open Sans"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GB" dirty="0"/>
              <a:t>Unlike microservices, you can’t scale individual modules independently. If one part of the app gets heavy traffic, you must scale the entire application, wasting resources and making fine-grained performance tuning difficult.</a:t>
            </a:r>
            <a:endParaRPr lang="en-US" dirty="0"/>
          </a:p>
        </p:txBody>
      </p:sp>
      <p:sp>
        <p:nvSpPr>
          <p:cNvPr id="36" name="Text Placeholder 2">
            <a:extLst>
              <a:ext uri="{FF2B5EF4-FFF2-40B4-BE49-F238E27FC236}">
                <a16:creationId xmlns:a16="http://schemas.microsoft.com/office/drawing/2014/main" id="{F45A55E5-4F14-01CA-AAF5-96AA5D2E564D}"/>
              </a:ext>
            </a:extLst>
          </p:cNvPr>
          <p:cNvSpPr txBox="1">
            <a:spLocks/>
          </p:cNvSpPr>
          <p:nvPr/>
        </p:nvSpPr>
        <p:spPr>
          <a:xfrm>
            <a:off x="9346016" y="1788093"/>
            <a:ext cx="1995172" cy="475488"/>
          </a:xfrm>
          <a:prstGeom prst="rect">
            <a:avLst/>
          </a:prstGeom>
        </p:spPr>
        <p:txBody>
          <a:bodyPr vert="horz" lIns="0" tIns="0" rIns="0" bIns="0" rtlCol="0">
            <a:noAutofit/>
          </a:bodyPr>
          <a:lstStyle>
            <a:defPPr>
              <a:defRPr lang="en-US"/>
            </a:defPPr>
            <a:lvl1pPr indent="0">
              <a:lnSpc>
                <a:spcPct val="100000"/>
              </a:lnSpc>
              <a:spcBef>
                <a:spcPts val="1000"/>
              </a:spcBef>
              <a:buClr>
                <a:schemeClr val="accent5"/>
              </a:buClr>
              <a:buSzPct val="75000"/>
              <a:buFont typeface="Arial" panose="020B0604020202020204" pitchFamily="34" charset="0"/>
              <a:buNone/>
              <a:defRPr sz="1000" spc="-30">
                <a:ea typeface="Open Sans" charset="0"/>
                <a:cs typeface="Open Sans" charset="0"/>
              </a:defRPr>
            </a:lvl1pPr>
            <a:lvl2pPr marL="685800" indent="-228600">
              <a:lnSpc>
                <a:spcPct val="100000"/>
              </a:lnSpc>
              <a:spcBef>
                <a:spcPts val="500"/>
              </a:spcBef>
              <a:buClr>
                <a:schemeClr val="accent5"/>
              </a:buClr>
              <a:buSzPct val="75000"/>
              <a:buFont typeface="Arial" panose="020B0604020202020204" pitchFamily="34" charset="0"/>
              <a:buChar char="•"/>
              <a:defRPr spc="-30">
                <a:ea typeface="Open Sans" charset="0"/>
                <a:cs typeface="Open Sans" charset="0"/>
              </a:defRPr>
            </a:lvl2pPr>
            <a:lvl3pPr marL="1143000" indent="-228600">
              <a:lnSpc>
                <a:spcPct val="100000"/>
              </a:lnSpc>
              <a:spcBef>
                <a:spcPts val="500"/>
              </a:spcBef>
              <a:buClr>
                <a:schemeClr val="accent5"/>
              </a:buClr>
              <a:buSzPct val="75000"/>
              <a:buFont typeface="Arial" panose="020B0604020202020204" pitchFamily="34" charset="0"/>
              <a:buChar char="•"/>
              <a:defRPr sz="1600" spc="-30">
                <a:ea typeface="Open Sans" charset="0"/>
                <a:cs typeface="Open Sans" charset="0"/>
              </a:defRPr>
            </a:lvl3pPr>
            <a:lvl4pPr marL="1600200" indent="-228600">
              <a:lnSpc>
                <a:spcPct val="100000"/>
              </a:lnSpc>
              <a:spcBef>
                <a:spcPts val="500"/>
              </a:spcBef>
              <a:buClr>
                <a:schemeClr val="accent5"/>
              </a:buClr>
              <a:buSzPct val="75000"/>
              <a:buFont typeface="Arial" panose="020B0604020202020204" pitchFamily="34" charset="0"/>
              <a:buChar char="•"/>
              <a:defRPr sz="1400" spc="-30">
                <a:ea typeface="Open Sans" charset="0"/>
                <a:cs typeface="Open Sans" charset="0"/>
              </a:defRPr>
            </a:lvl4pPr>
            <a:lvl5pPr marL="2057400" indent="-228600">
              <a:lnSpc>
                <a:spcPct val="100000"/>
              </a:lnSpc>
              <a:spcBef>
                <a:spcPts val="500"/>
              </a:spcBef>
              <a:buClr>
                <a:schemeClr val="accent5"/>
              </a:buClr>
              <a:buSzPct val="75000"/>
              <a:buFont typeface="Arial" panose="020B0604020202020204" pitchFamily="34" charset="0"/>
              <a:buChar char="•"/>
              <a:defRPr sz="1400" spc="-30">
                <a:ea typeface="Open Sans" charset="0"/>
                <a:cs typeface="Open Sans"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GB" dirty="0"/>
              <a:t>Without discipline and clear boundaries, module interdependencies can grow unchecked. Teams might shortcut proper design, creating tight coupling between modules that leads to a messy, entangled codebase — the classic “big ball of mud.”</a:t>
            </a:r>
          </a:p>
        </p:txBody>
      </p:sp>
      <p:sp>
        <p:nvSpPr>
          <p:cNvPr id="5" name="Text Placeholder 9">
            <a:extLst>
              <a:ext uri="{FF2B5EF4-FFF2-40B4-BE49-F238E27FC236}">
                <a16:creationId xmlns:a16="http://schemas.microsoft.com/office/drawing/2014/main" id="{CC3E63FF-DCB6-8F64-8734-1EFDBED49F42}"/>
              </a:ext>
            </a:extLst>
          </p:cNvPr>
          <p:cNvSpPr>
            <a:spLocks noGrp="1"/>
          </p:cNvSpPr>
          <p:nvPr>
            <p:ph type="body" sz="quarter" idx="16"/>
          </p:nvPr>
        </p:nvSpPr>
        <p:spPr>
          <a:xfrm>
            <a:off x="901788" y="2579238"/>
            <a:ext cx="3355975" cy="1169988"/>
          </a:xfrm>
        </p:spPr>
        <p:txBody>
          <a:bodyPr/>
          <a:lstStyle/>
          <a:p>
            <a:r>
              <a:rPr lang="en-GB" dirty="0"/>
              <a:t>This slide outlines some of the key limitations and challenges that teams may face when adopting this approach, especially as systems evolve and scale.</a:t>
            </a:r>
            <a:endParaRPr lang="en-US" dirty="0"/>
          </a:p>
        </p:txBody>
      </p:sp>
    </p:spTree>
    <p:extLst>
      <p:ext uri="{BB962C8B-B14F-4D97-AF65-F5344CB8AC3E}">
        <p14:creationId xmlns:p14="http://schemas.microsoft.com/office/powerpoint/2010/main" val="3360245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reeform 5">
            <a:extLst>
              <a:ext uri="{FF2B5EF4-FFF2-40B4-BE49-F238E27FC236}">
                <a16:creationId xmlns:a16="http://schemas.microsoft.com/office/drawing/2014/main" id="{A8CC1CA0-DC20-44EB-8DC1-7F96DA4123B9}"/>
              </a:ext>
            </a:extLst>
          </p:cNvPr>
          <p:cNvSpPr>
            <a:spLocks noEditPoints="1"/>
          </p:cNvSpPr>
          <p:nvPr/>
        </p:nvSpPr>
        <p:spPr bwMode="auto">
          <a:xfrm>
            <a:off x="6500813" y="0"/>
            <a:ext cx="5691187" cy="6858000"/>
          </a:xfrm>
          <a:custGeom>
            <a:avLst/>
            <a:gdLst>
              <a:gd name="T0" fmla="*/ 21998 w 25095"/>
              <a:gd name="T1" fmla="*/ 23991 h 30240"/>
              <a:gd name="T2" fmla="*/ 25095 w 25095"/>
              <a:gd name="T3" fmla="*/ 19676 h 30240"/>
              <a:gd name="T4" fmla="*/ 25095 w 25095"/>
              <a:gd name="T5" fmla="*/ 16052 h 30240"/>
              <a:gd name="T6" fmla="*/ 24587 w 25095"/>
              <a:gd name="T7" fmla="*/ 12652 h 30240"/>
              <a:gd name="T8" fmla="*/ 23435 w 25095"/>
              <a:gd name="T9" fmla="*/ 9830 h 30240"/>
              <a:gd name="T10" fmla="*/ 25095 w 25095"/>
              <a:gd name="T11" fmla="*/ 4839 h 30240"/>
              <a:gd name="T12" fmla="*/ 24746 w 25095"/>
              <a:gd name="T13" fmla="*/ 0 h 30240"/>
              <a:gd name="T14" fmla="*/ 16124 w 25095"/>
              <a:gd name="T15" fmla="*/ 2444 h 30240"/>
              <a:gd name="T16" fmla="*/ 12804 w 25095"/>
              <a:gd name="T17" fmla="*/ 2444 h 30240"/>
              <a:gd name="T18" fmla="*/ 5933 w 25095"/>
              <a:gd name="T19" fmla="*/ 2317 h 30240"/>
              <a:gd name="T20" fmla="*/ 5818 w 25095"/>
              <a:gd name="T21" fmla="*/ 2777 h 30240"/>
              <a:gd name="T22" fmla="*/ 1438 w 25095"/>
              <a:gd name="T23" fmla="*/ 8253 h 30240"/>
              <a:gd name="T24" fmla="*/ 305 w 25095"/>
              <a:gd name="T25" fmla="*/ 14636 h 30240"/>
              <a:gd name="T26" fmla="*/ 519 w 25095"/>
              <a:gd name="T27" fmla="*/ 15121 h 30240"/>
              <a:gd name="T28" fmla="*/ 1598 w 25095"/>
              <a:gd name="T29" fmla="*/ 22460 h 30240"/>
              <a:gd name="T30" fmla="*/ 5777 w 25095"/>
              <a:gd name="T31" fmla="*/ 27415 h 30240"/>
              <a:gd name="T32" fmla="*/ 6030 w 25095"/>
              <a:gd name="T33" fmla="*/ 27751 h 30240"/>
              <a:gd name="T34" fmla="*/ 12085 w 25095"/>
              <a:gd name="T35" fmla="*/ 30240 h 30240"/>
              <a:gd name="T36" fmla="*/ 19299 w 25095"/>
              <a:gd name="T37" fmla="*/ 30240 h 30240"/>
              <a:gd name="T38" fmla="*/ 25095 w 25095"/>
              <a:gd name="T39" fmla="*/ 27751 h 30240"/>
              <a:gd name="T40" fmla="*/ 8124 w 25095"/>
              <a:gd name="T41" fmla="*/ 8426 h 30240"/>
              <a:gd name="T42" fmla="*/ 9092 w 25095"/>
              <a:gd name="T43" fmla="*/ 11359 h 30240"/>
              <a:gd name="T44" fmla="*/ 1816 w 25095"/>
              <a:gd name="T45" fmla="*/ 8632 h 30240"/>
              <a:gd name="T46" fmla="*/ 1816 w 25095"/>
              <a:gd name="T47" fmla="*/ 14323 h 30240"/>
              <a:gd name="T48" fmla="*/ 1951 w 25095"/>
              <a:gd name="T49" fmla="*/ 22173 h 30240"/>
              <a:gd name="T50" fmla="*/ 6046 w 25095"/>
              <a:gd name="T51" fmla="*/ 27642 h 30240"/>
              <a:gd name="T52" fmla="*/ 11257 w 25095"/>
              <a:gd name="T53" fmla="*/ 22281 h 30240"/>
              <a:gd name="T54" fmla="*/ 11257 w 25095"/>
              <a:gd name="T55" fmla="*/ 22173 h 30240"/>
              <a:gd name="T56" fmla="*/ 9488 w 25095"/>
              <a:gd name="T57" fmla="*/ 18748 h 30240"/>
              <a:gd name="T58" fmla="*/ 11257 w 25095"/>
              <a:gd name="T59" fmla="*/ 15746 h 30240"/>
              <a:gd name="T60" fmla="*/ 9542 w 25095"/>
              <a:gd name="T61" fmla="*/ 11548 h 30240"/>
              <a:gd name="T62" fmla="*/ 11257 w 25095"/>
              <a:gd name="T63" fmla="*/ 8426 h 30240"/>
              <a:gd name="T64" fmla="*/ 11257 w 25095"/>
              <a:gd name="T65" fmla="*/ 4800 h 30240"/>
              <a:gd name="T66" fmla="*/ 21277 w 25095"/>
              <a:gd name="T67" fmla="*/ 22281 h 30240"/>
              <a:gd name="T68" fmla="*/ 21150 w 25095"/>
              <a:gd name="T69" fmla="*/ 8273 h 30240"/>
              <a:gd name="T70" fmla="*/ 16667 w 25095"/>
              <a:gd name="T71" fmla="*/ 8273 h 30240"/>
              <a:gd name="T72" fmla="*/ 17954 w 25095"/>
              <a:gd name="T73" fmla="*/ 7635 h 30240"/>
              <a:gd name="T74" fmla="*/ 13752 w 25095"/>
              <a:gd name="T75" fmla="*/ 8273 h 30240"/>
              <a:gd name="T76" fmla="*/ 15317 w 25095"/>
              <a:gd name="T77" fmla="*/ 8426 h 30240"/>
              <a:gd name="T78" fmla="*/ 13102 w 25095"/>
              <a:gd name="T79" fmla="*/ 20263 h 30240"/>
              <a:gd name="T80" fmla="*/ 15744 w 25095"/>
              <a:gd name="T81" fmla="*/ 21503 h 30240"/>
              <a:gd name="T82" fmla="*/ 14583 w 25095"/>
              <a:gd name="T83" fmla="*/ 23886 h 30240"/>
              <a:gd name="T84" fmla="*/ 15417 w 25095"/>
              <a:gd name="T85" fmla="*/ 22281 h 30240"/>
              <a:gd name="T86" fmla="*/ 21824 w 25095"/>
              <a:gd name="T87" fmla="*/ 23919 h 30240"/>
              <a:gd name="T88" fmla="*/ 22595 w 25095"/>
              <a:gd name="T89" fmla="*/ 22173 h 30240"/>
              <a:gd name="T90" fmla="*/ 20907 w 25095"/>
              <a:gd name="T91" fmla="*/ 21398 h 30240"/>
              <a:gd name="T92" fmla="*/ 18272 w 25095"/>
              <a:gd name="T93" fmla="*/ 15463 h 30240"/>
              <a:gd name="T94" fmla="*/ 18272 w 25095"/>
              <a:gd name="T95" fmla="*/ 15115 h 30240"/>
              <a:gd name="T96" fmla="*/ 21052 w 25095"/>
              <a:gd name="T97" fmla="*/ 8823 h 30240"/>
              <a:gd name="T98" fmla="*/ 22652 w 25095"/>
              <a:gd name="T99" fmla="*/ 8273 h 30240"/>
              <a:gd name="T100" fmla="*/ 21885 w 25095"/>
              <a:gd name="T101" fmla="*/ 6034 h 30240"/>
              <a:gd name="T102" fmla="*/ 14632 w 25095"/>
              <a:gd name="T103" fmla="*/ 6109 h 30240"/>
              <a:gd name="T104" fmla="*/ 11411 w 25095"/>
              <a:gd name="T105" fmla="*/ 2553 h 30240"/>
              <a:gd name="T106" fmla="*/ 14416 w 25095"/>
              <a:gd name="T107" fmla="*/ 6280 h 30240"/>
              <a:gd name="T108" fmla="*/ 11411 w 25095"/>
              <a:gd name="T109" fmla="*/ 10300 h 30240"/>
              <a:gd name="T110" fmla="*/ 11411 w 25095"/>
              <a:gd name="T111" fmla="*/ 12453 h 30240"/>
              <a:gd name="T112" fmla="*/ 12074 w 25095"/>
              <a:gd name="T113" fmla="*/ 17745 h 30240"/>
              <a:gd name="T114" fmla="*/ 11411 w 25095"/>
              <a:gd name="T115" fmla="*/ 18142 h 30240"/>
              <a:gd name="T116" fmla="*/ 13735 w 25095"/>
              <a:gd name="T117" fmla="*/ 22173 h 30240"/>
              <a:gd name="T118" fmla="*/ 11411 w 25095"/>
              <a:gd name="T119" fmla="*/ 22281 h 30240"/>
              <a:gd name="T120" fmla="*/ 14588 w 25095"/>
              <a:gd name="T121" fmla="*/ 24261 h 30240"/>
              <a:gd name="T122" fmla="*/ 21827 w 25095"/>
              <a:gd name="T123" fmla="*/ 24052 h 30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5095" h="30240">
                <a:moveTo>
                  <a:pt x="25095" y="27751"/>
                </a:moveTo>
                <a:lnTo>
                  <a:pt x="25095" y="27642"/>
                </a:lnTo>
                <a:lnTo>
                  <a:pt x="23525" y="27642"/>
                </a:lnTo>
                <a:lnTo>
                  <a:pt x="22060" y="24151"/>
                </a:lnTo>
                <a:lnTo>
                  <a:pt x="25095" y="25422"/>
                </a:lnTo>
                <a:lnTo>
                  <a:pt x="25095" y="25290"/>
                </a:lnTo>
                <a:lnTo>
                  <a:pt x="21998" y="23991"/>
                </a:lnTo>
                <a:lnTo>
                  <a:pt x="22699" y="22281"/>
                </a:lnTo>
                <a:lnTo>
                  <a:pt x="25095" y="22281"/>
                </a:lnTo>
                <a:lnTo>
                  <a:pt x="25095" y="22173"/>
                </a:lnTo>
                <a:lnTo>
                  <a:pt x="22743" y="22173"/>
                </a:lnTo>
                <a:lnTo>
                  <a:pt x="23417" y="20524"/>
                </a:lnTo>
                <a:lnTo>
                  <a:pt x="25095" y="19836"/>
                </a:lnTo>
                <a:lnTo>
                  <a:pt x="25095" y="19676"/>
                </a:lnTo>
                <a:lnTo>
                  <a:pt x="23495" y="20333"/>
                </a:lnTo>
                <a:lnTo>
                  <a:pt x="24472" y="17947"/>
                </a:lnTo>
                <a:lnTo>
                  <a:pt x="25095" y="18209"/>
                </a:lnTo>
                <a:lnTo>
                  <a:pt x="25095" y="18081"/>
                </a:lnTo>
                <a:lnTo>
                  <a:pt x="24516" y="17838"/>
                </a:lnTo>
                <a:lnTo>
                  <a:pt x="25095" y="16423"/>
                </a:lnTo>
                <a:lnTo>
                  <a:pt x="25095" y="16052"/>
                </a:lnTo>
                <a:lnTo>
                  <a:pt x="24387" y="17784"/>
                </a:lnTo>
                <a:lnTo>
                  <a:pt x="18360" y="15252"/>
                </a:lnTo>
                <a:lnTo>
                  <a:pt x="18363" y="15245"/>
                </a:lnTo>
                <a:lnTo>
                  <a:pt x="24462" y="12703"/>
                </a:lnTo>
                <a:lnTo>
                  <a:pt x="25095" y="14253"/>
                </a:lnTo>
                <a:lnTo>
                  <a:pt x="25095" y="13897"/>
                </a:lnTo>
                <a:lnTo>
                  <a:pt x="24587" y="12652"/>
                </a:lnTo>
                <a:lnTo>
                  <a:pt x="25095" y="12440"/>
                </a:lnTo>
                <a:lnTo>
                  <a:pt x="25095" y="12312"/>
                </a:lnTo>
                <a:lnTo>
                  <a:pt x="24542" y="12543"/>
                </a:lnTo>
                <a:lnTo>
                  <a:pt x="23496" y="9980"/>
                </a:lnTo>
                <a:lnTo>
                  <a:pt x="25095" y="10658"/>
                </a:lnTo>
                <a:lnTo>
                  <a:pt x="25095" y="10531"/>
                </a:lnTo>
                <a:lnTo>
                  <a:pt x="23435" y="9830"/>
                </a:lnTo>
                <a:lnTo>
                  <a:pt x="22861" y="8426"/>
                </a:lnTo>
                <a:lnTo>
                  <a:pt x="25095" y="8426"/>
                </a:lnTo>
                <a:lnTo>
                  <a:pt x="25095" y="8273"/>
                </a:lnTo>
                <a:lnTo>
                  <a:pt x="22799" y="8273"/>
                </a:lnTo>
                <a:lnTo>
                  <a:pt x="22051" y="6438"/>
                </a:lnTo>
                <a:lnTo>
                  <a:pt x="22232" y="6007"/>
                </a:lnTo>
                <a:lnTo>
                  <a:pt x="25095" y="4839"/>
                </a:lnTo>
                <a:lnTo>
                  <a:pt x="25095" y="4726"/>
                </a:lnTo>
                <a:lnTo>
                  <a:pt x="22289" y="5869"/>
                </a:lnTo>
                <a:lnTo>
                  <a:pt x="23677" y="2553"/>
                </a:lnTo>
                <a:lnTo>
                  <a:pt x="25095" y="2553"/>
                </a:lnTo>
                <a:lnTo>
                  <a:pt x="25095" y="2444"/>
                </a:lnTo>
                <a:lnTo>
                  <a:pt x="23723" y="2444"/>
                </a:lnTo>
                <a:lnTo>
                  <a:pt x="24746" y="0"/>
                </a:lnTo>
                <a:lnTo>
                  <a:pt x="24629" y="0"/>
                </a:lnTo>
                <a:lnTo>
                  <a:pt x="23601" y="2444"/>
                </a:lnTo>
                <a:lnTo>
                  <a:pt x="20419" y="2444"/>
                </a:lnTo>
                <a:lnTo>
                  <a:pt x="19422" y="0"/>
                </a:lnTo>
                <a:lnTo>
                  <a:pt x="19273" y="0"/>
                </a:lnTo>
                <a:lnTo>
                  <a:pt x="20271" y="2444"/>
                </a:lnTo>
                <a:lnTo>
                  <a:pt x="16124" y="2444"/>
                </a:lnTo>
                <a:lnTo>
                  <a:pt x="17119" y="0"/>
                </a:lnTo>
                <a:lnTo>
                  <a:pt x="16975" y="0"/>
                </a:lnTo>
                <a:lnTo>
                  <a:pt x="15979" y="2444"/>
                </a:lnTo>
                <a:lnTo>
                  <a:pt x="12960" y="2444"/>
                </a:lnTo>
                <a:lnTo>
                  <a:pt x="11936" y="0"/>
                </a:lnTo>
                <a:lnTo>
                  <a:pt x="11778" y="0"/>
                </a:lnTo>
                <a:lnTo>
                  <a:pt x="12804" y="2444"/>
                </a:lnTo>
                <a:lnTo>
                  <a:pt x="11411" y="2444"/>
                </a:lnTo>
                <a:lnTo>
                  <a:pt x="11411" y="0"/>
                </a:lnTo>
                <a:lnTo>
                  <a:pt x="11257" y="0"/>
                </a:lnTo>
                <a:lnTo>
                  <a:pt x="11257" y="2444"/>
                </a:lnTo>
                <a:lnTo>
                  <a:pt x="6030" y="2444"/>
                </a:lnTo>
                <a:lnTo>
                  <a:pt x="6030" y="2366"/>
                </a:lnTo>
                <a:lnTo>
                  <a:pt x="5933" y="2317"/>
                </a:lnTo>
                <a:lnTo>
                  <a:pt x="5884" y="2220"/>
                </a:lnTo>
                <a:lnTo>
                  <a:pt x="5620" y="2220"/>
                </a:lnTo>
                <a:lnTo>
                  <a:pt x="5571" y="2317"/>
                </a:lnTo>
                <a:lnTo>
                  <a:pt x="5473" y="2366"/>
                </a:lnTo>
                <a:lnTo>
                  <a:pt x="5473" y="2624"/>
                </a:lnTo>
                <a:lnTo>
                  <a:pt x="5626" y="2777"/>
                </a:lnTo>
                <a:lnTo>
                  <a:pt x="5818" y="2777"/>
                </a:lnTo>
                <a:lnTo>
                  <a:pt x="8062" y="8273"/>
                </a:lnTo>
                <a:lnTo>
                  <a:pt x="1961" y="8273"/>
                </a:lnTo>
                <a:lnTo>
                  <a:pt x="1898" y="8146"/>
                </a:lnTo>
                <a:lnTo>
                  <a:pt x="1792" y="8093"/>
                </a:lnTo>
                <a:lnTo>
                  <a:pt x="1598" y="8093"/>
                </a:lnTo>
                <a:lnTo>
                  <a:pt x="1491" y="8146"/>
                </a:lnTo>
                <a:lnTo>
                  <a:pt x="1438" y="8253"/>
                </a:lnTo>
                <a:lnTo>
                  <a:pt x="1438" y="8498"/>
                </a:lnTo>
                <a:lnTo>
                  <a:pt x="1591" y="8650"/>
                </a:lnTo>
                <a:lnTo>
                  <a:pt x="1707" y="8650"/>
                </a:lnTo>
                <a:lnTo>
                  <a:pt x="1707" y="14253"/>
                </a:lnTo>
                <a:lnTo>
                  <a:pt x="509" y="14742"/>
                </a:lnTo>
                <a:lnTo>
                  <a:pt x="507" y="14737"/>
                </a:lnTo>
                <a:lnTo>
                  <a:pt x="305" y="14636"/>
                </a:lnTo>
                <a:lnTo>
                  <a:pt x="101" y="14737"/>
                </a:lnTo>
                <a:lnTo>
                  <a:pt x="0" y="14941"/>
                </a:lnTo>
                <a:lnTo>
                  <a:pt x="101" y="15144"/>
                </a:lnTo>
                <a:lnTo>
                  <a:pt x="207" y="15197"/>
                </a:lnTo>
                <a:lnTo>
                  <a:pt x="402" y="15197"/>
                </a:lnTo>
                <a:lnTo>
                  <a:pt x="507" y="15144"/>
                </a:lnTo>
                <a:lnTo>
                  <a:pt x="519" y="15121"/>
                </a:lnTo>
                <a:lnTo>
                  <a:pt x="1707" y="15620"/>
                </a:lnTo>
                <a:lnTo>
                  <a:pt x="1707" y="21906"/>
                </a:lnTo>
                <a:lnTo>
                  <a:pt x="1694" y="21900"/>
                </a:lnTo>
                <a:lnTo>
                  <a:pt x="1491" y="22001"/>
                </a:lnTo>
                <a:lnTo>
                  <a:pt x="1389" y="22204"/>
                </a:lnTo>
                <a:lnTo>
                  <a:pt x="1491" y="22408"/>
                </a:lnTo>
                <a:lnTo>
                  <a:pt x="1598" y="22460"/>
                </a:lnTo>
                <a:lnTo>
                  <a:pt x="1792" y="22460"/>
                </a:lnTo>
                <a:lnTo>
                  <a:pt x="1898" y="22408"/>
                </a:lnTo>
                <a:lnTo>
                  <a:pt x="1951" y="22302"/>
                </a:lnTo>
                <a:lnTo>
                  <a:pt x="1951" y="22281"/>
                </a:lnTo>
                <a:lnTo>
                  <a:pt x="7894" y="22281"/>
                </a:lnTo>
                <a:lnTo>
                  <a:pt x="5796" y="27425"/>
                </a:lnTo>
                <a:lnTo>
                  <a:pt x="5777" y="27415"/>
                </a:lnTo>
                <a:lnTo>
                  <a:pt x="5623" y="27467"/>
                </a:lnTo>
                <a:lnTo>
                  <a:pt x="5473" y="27616"/>
                </a:lnTo>
                <a:lnTo>
                  <a:pt x="5473" y="27822"/>
                </a:lnTo>
                <a:lnTo>
                  <a:pt x="5626" y="27976"/>
                </a:lnTo>
                <a:lnTo>
                  <a:pt x="5878" y="27976"/>
                </a:lnTo>
                <a:lnTo>
                  <a:pt x="6030" y="27822"/>
                </a:lnTo>
                <a:lnTo>
                  <a:pt x="6030" y="27751"/>
                </a:lnTo>
                <a:lnTo>
                  <a:pt x="11257" y="27751"/>
                </a:lnTo>
                <a:lnTo>
                  <a:pt x="11257" y="30240"/>
                </a:lnTo>
                <a:lnTo>
                  <a:pt x="11411" y="30240"/>
                </a:lnTo>
                <a:lnTo>
                  <a:pt x="11411" y="27751"/>
                </a:lnTo>
                <a:lnTo>
                  <a:pt x="12957" y="27751"/>
                </a:lnTo>
                <a:lnTo>
                  <a:pt x="11910" y="30240"/>
                </a:lnTo>
                <a:lnTo>
                  <a:pt x="12085" y="30240"/>
                </a:lnTo>
                <a:lnTo>
                  <a:pt x="13127" y="27751"/>
                </a:lnTo>
                <a:lnTo>
                  <a:pt x="16013" y="27751"/>
                </a:lnTo>
                <a:lnTo>
                  <a:pt x="17028" y="30240"/>
                </a:lnTo>
                <a:lnTo>
                  <a:pt x="17178" y="30240"/>
                </a:lnTo>
                <a:lnTo>
                  <a:pt x="16161" y="27751"/>
                </a:lnTo>
                <a:lnTo>
                  <a:pt x="20315" y="27751"/>
                </a:lnTo>
                <a:lnTo>
                  <a:pt x="19299" y="30240"/>
                </a:lnTo>
                <a:lnTo>
                  <a:pt x="19443" y="30240"/>
                </a:lnTo>
                <a:lnTo>
                  <a:pt x="20461" y="27751"/>
                </a:lnTo>
                <a:lnTo>
                  <a:pt x="23435" y="27751"/>
                </a:lnTo>
                <a:lnTo>
                  <a:pt x="24479" y="30240"/>
                </a:lnTo>
                <a:lnTo>
                  <a:pt x="24614" y="30240"/>
                </a:lnTo>
                <a:lnTo>
                  <a:pt x="23570" y="27751"/>
                </a:lnTo>
                <a:lnTo>
                  <a:pt x="25095" y="27751"/>
                </a:lnTo>
                <a:close/>
                <a:moveTo>
                  <a:pt x="1707" y="15486"/>
                </a:moveTo>
                <a:lnTo>
                  <a:pt x="560" y="15006"/>
                </a:lnTo>
                <a:lnTo>
                  <a:pt x="560" y="14844"/>
                </a:lnTo>
                <a:lnTo>
                  <a:pt x="557" y="14836"/>
                </a:lnTo>
                <a:lnTo>
                  <a:pt x="1707" y="14367"/>
                </a:lnTo>
                <a:lnTo>
                  <a:pt x="1707" y="15486"/>
                </a:lnTo>
                <a:close/>
                <a:moveTo>
                  <a:pt x="8124" y="8426"/>
                </a:moveTo>
                <a:lnTo>
                  <a:pt x="9248" y="11181"/>
                </a:lnTo>
                <a:lnTo>
                  <a:pt x="8955" y="11302"/>
                </a:lnTo>
                <a:lnTo>
                  <a:pt x="2111" y="8426"/>
                </a:lnTo>
                <a:lnTo>
                  <a:pt x="8124" y="8426"/>
                </a:lnTo>
                <a:close/>
                <a:moveTo>
                  <a:pt x="9288" y="11279"/>
                </a:moveTo>
                <a:lnTo>
                  <a:pt x="9369" y="11475"/>
                </a:lnTo>
                <a:lnTo>
                  <a:pt x="9092" y="11359"/>
                </a:lnTo>
                <a:lnTo>
                  <a:pt x="9288" y="11279"/>
                </a:lnTo>
                <a:close/>
                <a:moveTo>
                  <a:pt x="1816" y="8632"/>
                </a:moveTo>
                <a:lnTo>
                  <a:pt x="1947" y="8502"/>
                </a:lnTo>
                <a:lnTo>
                  <a:pt x="1955" y="8475"/>
                </a:lnTo>
                <a:lnTo>
                  <a:pt x="8812" y="11359"/>
                </a:lnTo>
                <a:lnTo>
                  <a:pt x="1816" y="14210"/>
                </a:lnTo>
                <a:lnTo>
                  <a:pt x="1816" y="8632"/>
                </a:lnTo>
                <a:close/>
                <a:moveTo>
                  <a:pt x="1816" y="14323"/>
                </a:moveTo>
                <a:lnTo>
                  <a:pt x="8949" y="11417"/>
                </a:lnTo>
                <a:lnTo>
                  <a:pt x="9427" y="11618"/>
                </a:lnTo>
                <a:lnTo>
                  <a:pt x="10834" y="15066"/>
                </a:lnTo>
                <a:lnTo>
                  <a:pt x="9356" y="18692"/>
                </a:lnTo>
                <a:lnTo>
                  <a:pt x="1816" y="15532"/>
                </a:lnTo>
                <a:lnTo>
                  <a:pt x="1816" y="14323"/>
                </a:lnTo>
                <a:close/>
                <a:moveTo>
                  <a:pt x="1887" y="21996"/>
                </a:moveTo>
                <a:lnTo>
                  <a:pt x="1816" y="21960"/>
                </a:lnTo>
                <a:lnTo>
                  <a:pt x="1816" y="15665"/>
                </a:lnTo>
                <a:lnTo>
                  <a:pt x="9310" y="18806"/>
                </a:lnTo>
                <a:lnTo>
                  <a:pt x="9265" y="18918"/>
                </a:lnTo>
                <a:lnTo>
                  <a:pt x="1887" y="21996"/>
                </a:lnTo>
                <a:close/>
                <a:moveTo>
                  <a:pt x="1951" y="22173"/>
                </a:moveTo>
                <a:lnTo>
                  <a:pt x="1951" y="22107"/>
                </a:lnTo>
                <a:lnTo>
                  <a:pt x="1941" y="22087"/>
                </a:lnTo>
                <a:lnTo>
                  <a:pt x="9206" y="19060"/>
                </a:lnTo>
                <a:lnTo>
                  <a:pt x="7938" y="22173"/>
                </a:lnTo>
                <a:lnTo>
                  <a:pt x="1951" y="22173"/>
                </a:lnTo>
                <a:close/>
                <a:moveTo>
                  <a:pt x="11257" y="27642"/>
                </a:moveTo>
                <a:lnTo>
                  <a:pt x="6046" y="27642"/>
                </a:lnTo>
                <a:lnTo>
                  <a:pt x="11257" y="25507"/>
                </a:lnTo>
                <a:lnTo>
                  <a:pt x="11257" y="27642"/>
                </a:lnTo>
                <a:close/>
                <a:moveTo>
                  <a:pt x="11257" y="25367"/>
                </a:moveTo>
                <a:lnTo>
                  <a:pt x="5960" y="27545"/>
                </a:lnTo>
                <a:lnTo>
                  <a:pt x="5922" y="27508"/>
                </a:lnTo>
                <a:lnTo>
                  <a:pt x="8050" y="22281"/>
                </a:lnTo>
                <a:lnTo>
                  <a:pt x="11257" y="22281"/>
                </a:lnTo>
                <a:lnTo>
                  <a:pt x="11257" y="25367"/>
                </a:lnTo>
                <a:close/>
                <a:moveTo>
                  <a:pt x="11257" y="22173"/>
                </a:moveTo>
                <a:lnTo>
                  <a:pt x="8093" y="22173"/>
                </a:lnTo>
                <a:lnTo>
                  <a:pt x="9391" y="18983"/>
                </a:lnTo>
                <a:lnTo>
                  <a:pt x="9563" y="18911"/>
                </a:lnTo>
                <a:lnTo>
                  <a:pt x="11257" y="19622"/>
                </a:lnTo>
                <a:lnTo>
                  <a:pt x="11257" y="22173"/>
                </a:lnTo>
                <a:close/>
                <a:moveTo>
                  <a:pt x="11257" y="19489"/>
                </a:moveTo>
                <a:lnTo>
                  <a:pt x="9721" y="18845"/>
                </a:lnTo>
                <a:lnTo>
                  <a:pt x="11257" y="18206"/>
                </a:lnTo>
                <a:lnTo>
                  <a:pt x="11257" y="19489"/>
                </a:lnTo>
                <a:close/>
                <a:moveTo>
                  <a:pt x="11257" y="18087"/>
                </a:moveTo>
                <a:lnTo>
                  <a:pt x="9579" y="18786"/>
                </a:lnTo>
                <a:lnTo>
                  <a:pt x="9488" y="18748"/>
                </a:lnTo>
                <a:lnTo>
                  <a:pt x="10910" y="15252"/>
                </a:lnTo>
                <a:lnTo>
                  <a:pt x="11257" y="16102"/>
                </a:lnTo>
                <a:lnTo>
                  <a:pt x="11257" y="18087"/>
                </a:lnTo>
                <a:close/>
                <a:moveTo>
                  <a:pt x="11257" y="15746"/>
                </a:moveTo>
                <a:lnTo>
                  <a:pt x="10982" y="15074"/>
                </a:lnTo>
                <a:lnTo>
                  <a:pt x="11257" y="14400"/>
                </a:lnTo>
                <a:lnTo>
                  <a:pt x="11257" y="15746"/>
                </a:lnTo>
                <a:close/>
                <a:moveTo>
                  <a:pt x="11257" y="14029"/>
                </a:moveTo>
                <a:lnTo>
                  <a:pt x="10907" y="14889"/>
                </a:lnTo>
                <a:lnTo>
                  <a:pt x="9601" y="11691"/>
                </a:lnTo>
                <a:lnTo>
                  <a:pt x="11257" y="12388"/>
                </a:lnTo>
                <a:lnTo>
                  <a:pt x="11257" y="14029"/>
                </a:lnTo>
                <a:close/>
                <a:moveTo>
                  <a:pt x="11257" y="12268"/>
                </a:moveTo>
                <a:lnTo>
                  <a:pt x="9542" y="11548"/>
                </a:lnTo>
                <a:lnTo>
                  <a:pt x="9411" y="11229"/>
                </a:lnTo>
                <a:lnTo>
                  <a:pt x="11257" y="10477"/>
                </a:lnTo>
                <a:lnTo>
                  <a:pt x="11257" y="12268"/>
                </a:lnTo>
                <a:close/>
                <a:moveTo>
                  <a:pt x="11257" y="10363"/>
                </a:moveTo>
                <a:lnTo>
                  <a:pt x="9372" y="11131"/>
                </a:lnTo>
                <a:lnTo>
                  <a:pt x="8266" y="8426"/>
                </a:lnTo>
                <a:lnTo>
                  <a:pt x="11257" y="8426"/>
                </a:lnTo>
                <a:lnTo>
                  <a:pt x="11257" y="10363"/>
                </a:lnTo>
                <a:close/>
                <a:moveTo>
                  <a:pt x="11257" y="8273"/>
                </a:moveTo>
                <a:lnTo>
                  <a:pt x="8204" y="8273"/>
                </a:lnTo>
                <a:lnTo>
                  <a:pt x="5935" y="2719"/>
                </a:lnTo>
                <a:lnTo>
                  <a:pt x="6030" y="2624"/>
                </a:lnTo>
                <a:lnTo>
                  <a:pt x="6030" y="2588"/>
                </a:lnTo>
                <a:lnTo>
                  <a:pt x="11257" y="4800"/>
                </a:lnTo>
                <a:lnTo>
                  <a:pt x="11257" y="8273"/>
                </a:lnTo>
                <a:close/>
                <a:moveTo>
                  <a:pt x="11257" y="4682"/>
                </a:moveTo>
                <a:lnTo>
                  <a:pt x="6218" y="2553"/>
                </a:lnTo>
                <a:lnTo>
                  <a:pt x="11257" y="2553"/>
                </a:lnTo>
                <a:lnTo>
                  <a:pt x="11257" y="4682"/>
                </a:lnTo>
                <a:close/>
                <a:moveTo>
                  <a:pt x="21922" y="23819"/>
                </a:moveTo>
                <a:lnTo>
                  <a:pt x="21277" y="22281"/>
                </a:lnTo>
                <a:lnTo>
                  <a:pt x="22550" y="22281"/>
                </a:lnTo>
                <a:lnTo>
                  <a:pt x="21922" y="23819"/>
                </a:lnTo>
                <a:close/>
                <a:moveTo>
                  <a:pt x="19752" y="8273"/>
                </a:moveTo>
                <a:lnTo>
                  <a:pt x="18238" y="7633"/>
                </a:lnTo>
                <a:lnTo>
                  <a:pt x="21798" y="6182"/>
                </a:lnTo>
                <a:lnTo>
                  <a:pt x="21912" y="6461"/>
                </a:lnTo>
                <a:lnTo>
                  <a:pt x="21150" y="8273"/>
                </a:lnTo>
                <a:lnTo>
                  <a:pt x="19752" y="8273"/>
                </a:lnTo>
                <a:close/>
                <a:moveTo>
                  <a:pt x="21085" y="8426"/>
                </a:moveTo>
                <a:lnTo>
                  <a:pt x="20939" y="8775"/>
                </a:lnTo>
                <a:lnTo>
                  <a:pt x="20115" y="8426"/>
                </a:lnTo>
                <a:lnTo>
                  <a:pt x="21085" y="8426"/>
                </a:lnTo>
                <a:close/>
                <a:moveTo>
                  <a:pt x="19461" y="8273"/>
                </a:moveTo>
                <a:lnTo>
                  <a:pt x="16667" y="8273"/>
                </a:lnTo>
                <a:lnTo>
                  <a:pt x="18091" y="7693"/>
                </a:lnTo>
                <a:lnTo>
                  <a:pt x="19461" y="8273"/>
                </a:lnTo>
                <a:close/>
                <a:moveTo>
                  <a:pt x="16389" y="8273"/>
                </a:moveTo>
                <a:lnTo>
                  <a:pt x="15404" y="8273"/>
                </a:lnTo>
                <a:lnTo>
                  <a:pt x="14566" y="6272"/>
                </a:lnTo>
                <a:lnTo>
                  <a:pt x="14591" y="6212"/>
                </a:lnTo>
                <a:lnTo>
                  <a:pt x="17954" y="7635"/>
                </a:lnTo>
                <a:lnTo>
                  <a:pt x="16389" y="8273"/>
                </a:lnTo>
                <a:close/>
                <a:moveTo>
                  <a:pt x="16011" y="8426"/>
                </a:moveTo>
                <a:lnTo>
                  <a:pt x="15548" y="8616"/>
                </a:lnTo>
                <a:lnTo>
                  <a:pt x="15468" y="8426"/>
                </a:lnTo>
                <a:lnTo>
                  <a:pt x="16011" y="8426"/>
                </a:lnTo>
                <a:close/>
                <a:moveTo>
                  <a:pt x="15253" y="8273"/>
                </a:moveTo>
                <a:lnTo>
                  <a:pt x="13752" y="8273"/>
                </a:lnTo>
                <a:lnTo>
                  <a:pt x="14490" y="6458"/>
                </a:lnTo>
                <a:lnTo>
                  <a:pt x="15253" y="8273"/>
                </a:lnTo>
                <a:close/>
                <a:moveTo>
                  <a:pt x="15317" y="8426"/>
                </a:moveTo>
                <a:lnTo>
                  <a:pt x="15419" y="8668"/>
                </a:lnTo>
                <a:lnTo>
                  <a:pt x="13227" y="9561"/>
                </a:lnTo>
                <a:lnTo>
                  <a:pt x="13689" y="8426"/>
                </a:lnTo>
                <a:lnTo>
                  <a:pt x="15317" y="8426"/>
                </a:lnTo>
                <a:close/>
                <a:moveTo>
                  <a:pt x="15460" y="8765"/>
                </a:moveTo>
                <a:lnTo>
                  <a:pt x="18147" y="15162"/>
                </a:lnTo>
                <a:lnTo>
                  <a:pt x="11998" y="12579"/>
                </a:lnTo>
                <a:lnTo>
                  <a:pt x="13172" y="9697"/>
                </a:lnTo>
                <a:lnTo>
                  <a:pt x="15460" y="8765"/>
                </a:lnTo>
                <a:close/>
                <a:moveTo>
                  <a:pt x="15657" y="21334"/>
                </a:moveTo>
                <a:lnTo>
                  <a:pt x="13102" y="20263"/>
                </a:lnTo>
                <a:lnTo>
                  <a:pt x="12115" y="17848"/>
                </a:lnTo>
                <a:lnTo>
                  <a:pt x="18187" y="15318"/>
                </a:lnTo>
                <a:lnTo>
                  <a:pt x="15657" y="21334"/>
                </a:lnTo>
                <a:close/>
                <a:moveTo>
                  <a:pt x="15744" y="21503"/>
                </a:moveTo>
                <a:lnTo>
                  <a:pt x="17341" y="22173"/>
                </a:lnTo>
                <a:lnTo>
                  <a:pt x="15463" y="22173"/>
                </a:lnTo>
                <a:lnTo>
                  <a:pt x="15744" y="21503"/>
                </a:lnTo>
                <a:close/>
                <a:moveTo>
                  <a:pt x="15609" y="21447"/>
                </a:moveTo>
                <a:lnTo>
                  <a:pt x="15304" y="22173"/>
                </a:lnTo>
                <a:lnTo>
                  <a:pt x="13882" y="22173"/>
                </a:lnTo>
                <a:lnTo>
                  <a:pt x="13167" y="20423"/>
                </a:lnTo>
                <a:lnTo>
                  <a:pt x="15609" y="21447"/>
                </a:lnTo>
                <a:close/>
                <a:moveTo>
                  <a:pt x="15258" y="22281"/>
                </a:moveTo>
                <a:lnTo>
                  <a:pt x="14583" y="23886"/>
                </a:lnTo>
                <a:lnTo>
                  <a:pt x="13926" y="22281"/>
                </a:lnTo>
                <a:lnTo>
                  <a:pt x="15258" y="22281"/>
                </a:lnTo>
                <a:close/>
                <a:moveTo>
                  <a:pt x="15417" y="22281"/>
                </a:moveTo>
                <a:lnTo>
                  <a:pt x="17600" y="22281"/>
                </a:lnTo>
                <a:lnTo>
                  <a:pt x="18175" y="22522"/>
                </a:lnTo>
                <a:lnTo>
                  <a:pt x="14722" y="23942"/>
                </a:lnTo>
                <a:lnTo>
                  <a:pt x="15417" y="22281"/>
                </a:lnTo>
                <a:close/>
                <a:moveTo>
                  <a:pt x="17918" y="22281"/>
                </a:moveTo>
                <a:lnTo>
                  <a:pt x="18760" y="22281"/>
                </a:lnTo>
                <a:lnTo>
                  <a:pt x="18335" y="22456"/>
                </a:lnTo>
                <a:lnTo>
                  <a:pt x="17918" y="22281"/>
                </a:lnTo>
                <a:close/>
                <a:moveTo>
                  <a:pt x="19130" y="22281"/>
                </a:moveTo>
                <a:lnTo>
                  <a:pt x="21137" y="22281"/>
                </a:lnTo>
                <a:lnTo>
                  <a:pt x="21824" y="23919"/>
                </a:lnTo>
                <a:lnTo>
                  <a:pt x="18517" y="22533"/>
                </a:lnTo>
                <a:lnTo>
                  <a:pt x="19130" y="22281"/>
                </a:lnTo>
                <a:close/>
                <a:moveTo>
                  <a:pt x="19395" y="22173"/>
                </a:moveTo>
                <a:lnTo>
                  <a:pt x="20842" y="21580"/>
                </a:lnTo>
                <a:lnTo>
                  <a:pt x="21091" y="22173"/>
                </a:lnTo>
                <a:lnTo>
                  <a:pt x="19395" y="22173"/>
                </a:lnTo>
                <a:close/>
                <a:moveTo>
                  <a:pt x="22595" y="22173"/>
                </a:moveTo>
                <a:lnTo>
                  <a:pt x="21231" y="22173"/>
                </a:lnTo>
                <a:lnTo>
                  <a:pt x="20962" y="21530"/>
                </a:lnTo>
                <a:lnTo>
                  <a:pt x="23238" y="20597"/>
                </a:lnTo>
                <a:lnTo>
                  <a:pt x="22595" y="22173"/>
                </a:lnTo>
                <a:close/>
                <a:moveTo>
                  <a:pt x="24344" y="17893"/>
                </a:moveTo>
                <a:lnTo>
                  <a:pt x="23316" y="20407"/>
                </a:lnTo>
                <a:lnTo>
                  <a:pt x="20907" y="21398"/>
                </a:lnTo>
                <a:lnTo>
                  <a:pt x="18386" y="15387"/>
                </a:lnTo>
                <a:lnTo>
                  <a:pt x="24344" y="17893"/>
                </a:lnTo>
                <a:close/>
                <a:moveTo>
                  <a:pt x="20787" y="21448"/>
                </a:moveTo>
                <a:lnTo>
                  <a:pt x="19024" y="22173"/>
                </a:lnTo>
                <a:lnTo>
                  <a:pt x="17658" y="22173"/>
                </a:lnTo>
                <a:lnTo>
                  <a:pt x="15790" y="21389"/>
                </a:lnTo>
                <a:lnTo>
                  <a:pt x="18272" y="15463"/>
                </a:lnTo>
                <a:lnTo>
                  <a:pt x="20787" y="21448"/>
                </a:lnTo>
                <a:close/>
                <a:moveTo>
                  <a:pt x="18272" y="15115"/>
                </a:moveTo>
                <a:lnTo>
                  <a:pt x="15589" y="8712"/>
                </a:lnTo>
                <a:lnTo>
                  <a:pt x="16290" y="8426"/>
                </a:lnTo>
                <a:lnTo>
                  <a:pt x="19824" y="8426"/>
                </a:lnTo>
                <a:lnTo>
                  <a:pt x="20895" y="8879"/>
                </a:lnTo>
                <a:lnTo>
                  <a:pt x="18272" y="15115"/>
                </a:lnTo>
                <a:close/>
                <a:moveTo>
                  <a:pt x="24418" y="12595"/>
                </a:moveTo>
                <a:lnTo>
                  <a:pt x="18426" y="15095"/>
                </a:lnTo>
                <a:lnTo>
                  <a:pt x="21008" y="8928"/>
                </a:lnTo>
                <a:lnTo>
                  <a:pt x="23320" y="9905"/>
                </a:lnTo>
                <a:lnTo>
                  <a:pt x="24418" y="12595"/>
                </a:lnTo>
                <a:close/>
                <a:moveTo>
                  <a:pt x="23258" y="9755"/>
                </a:moveTo>
                <a:lnTo>
                  <a:pt x="21052" y="8823"/>
                </a:lnTo>
                <a:lnTo>
                  <a:pt x="21218" y="8426"/>
                </a:lnTo>
                <a:lnTo>
                  <a:pt x="22715" y="8426"/>
                </a:lnTo>
                <a:lnTo>
                  <a:pt x="23258" y="9755"/>
                </a:lnTo>
                <a:close/>
                <a:moveTo>
                  <a:pt x="22652" y="8273"/>
                </a:moveTo>
                <a:lnTo>
                  <a:pt x="21282" y="8273"/>
                </a:lnTo>
                <a:lnTo>
                  <a:pt x="21976" y="6617"/>
                </a:lnTo>
                <a:lnTo>
                  <a:pt x="22652" y="8273"/>
                </a:lnTo>
                <a:close/>
                <a:moveTo>
                  <a:pt x="21987" y="6283"/>
                </a:moveTo>
                <a:lnTo>
                  <a:pt x="21925" y="6131"/>
                </a:lnTo>
                <a:lnTo>
                  <a:pt x="22077" y="6070"/>
                </a:lnTo>
                <a:lnTo>
                  <a:pt x="21987" y="6283"/>
                </a:lnTo>
                <a:close/>
                <a:moveTo>
                  <a:pt x="23556" y="2553"/>
                </a:moveTo>
                <a:lnTo>
                  <a:pt x="22134" y="5932"/>
                </a:lnTo>
                <a:lnTo>
                  <a:pt x="21885" y="6034"/>
                </a:lnTo>
                <a:lnTo>
                  <a:pt x="20464" y="2553"/>
                </a:lnTo>
                <a:lnTo>
                  <a:pt x="23556" y="2553"/>
                </a:lnTo>
                <a:close/>
                <a:moveTo>
                  <a:pt x="16080" y="2553"/>
                </a:moveTo>
                <a:lnTo>
                  <a:pt x="20315" y="2553"/>
                </a:lnTo>
                <a:lnTo>
                  <a:pt x="21759" y="6085"/>
                </a:lnTo>
                <a:lnTo>
                  <a:pt x="18101" y="7575"/>
                </a:lnTo>
                <a:lnTo>
                  <a:pt x="14632" y="6109"/>
                </a:lnTo>
                <a:lnTo>
                  <a:pt x="16080" y="2553"/>
                </a:lnTo>
                <a:close/>
                <a:moveTo>
                  <a:pt x="15934" y="2553"/>
                </a:moveTo>
                <a:lnTo>
                  <a:pt x="14507" y="6057"/>
                </a:lnTo>
                <a:lnTo>
                  <a:pt x="14468" y="6039"/>
                </a:lnTo>
                <a:lnTo>
                  <a:pt x="13006" y="2553"/>
                </a:lnTo>
                <a:lnTo>
                  <a:pt x="15934" y="2553"/>
                </a:lnTo>
                <a:close/>
                <a:moveTo>
                  <a:pt x="11411" y="2553"/>
                </a:moveTo>
                <a:lnTo>
                  <a:pt x="12850" y="2553"/>
                </a:lnTo>
                <a:lnTo>
                  <a:pt x="14282" y="5961"/>
                </a:lnTo>
                <a:lnTo>
                  <a:pt x="11411" y="4747"/>
                </a:lnTo>
                <a:lnTo>
                  <a:pt x="11411" y="2553"/>
                </a:lnTo>
                <a:close/>
                <a:moveTo>
                  <a:pt x="11411" y="4865"/>
                </a:moveTo>
                <a:lnTo>
                  <a:pt x="14342" y="6107"/>
                </a:lnTo>
                <a:lnTo>
                  <a:pt x="14416" y="6280"/>
                </a:lnTo>
                <a:lnTo>
                  <a:pt x="13603" y="8273"/>
                </a:lnTo>
                <a:lnTo>
                  <a:pt x="11411" y="8273"/>
                </a:lnTo>
                <a:lnTo>
                  <a:pt x="11411" y="4865"/>
                </a:lnTo>
                <a:close/>
                <a:moveTo>
                  <a:pt x="11411" y="8426"/>
                </a:moveTo>
                <a:lnTo>
                  <a:pt x="13540" y="8426"/>
                </a:lnTo>
                <a:lnTo>
                  <a:pt x="13048" y="9633"/>
                </a:lnTo>
                <a:lnTo>
                  <a:pt x="11411" y="10300"/>
                </a:lnTo>
                <a:lnTo>
                  <a:pt x="11411" y="8426"/>
                </a:lnTo>
                <a:close/>
                <a:moveTo>
                  <a:pt x="11411" y="10414"/>
                </a:moveTo>
                <a:lnTo>
                  <a:pt x="12993" y="9770"/>
                </a:lnTo>
                <a:lnTo>
                  <a:pt x="11870" y="12525"/>
                </a:lnTo>
                <a:lnTo>
                  <a:pt x="11411" y="12332"/>
                </a:lnTo>
                <a:lnTo>
                  <a:pt x="11411" y="10414"/>
                </a:lnTo>
                <a:close/>
                <a:moveTo>
                  <a:pt x="11411" y="12453"/>
                </a:moveTo>
                <a:lnTo>
                  <a:pt x="11828" y="12628"/>
                </a:lnTo>
                <a:lnTo>
                  <a:pt x="11411" y="13651"/>
                </a:lnTo>
                <a:lnTo>
                  <a:pt x="11411" y="12453"/>
                </a:lnTo>
                <a:close/>
                <a:moveTo>
                  <a:pt x="11411" y="14023"/>
                </a:moveTo>
                <a:lnTo>
                  <a:pt x="11957" y="12682"/>
                </a:lnTo>
                <a:lnTo>
                  <a:pt x="18058" y="15249"/>
                </a:lnTo>
                <a:lnTo>
                  <a:pt x="12074" y="17745"/>
                </a:lnTo>
                <a:lnTo>
                  <a:pt x="11411" y="16123"/>
                </a:lnTo>
                <a:lnTo>
                  <a:pt x="11411" y="14023"/>
                </a:lnTo>
                <a:close/>
                <a:moveTo>
                  <a:pt x="11411" y="16478"/>
                </a:moveTo>
                <a:lnTo>
                  <a:pt x="11949" y="17797"/>
                </a:lnTo>
                <a:lnTo>
                  <a:pt x="11411" y="18022"/>
                </a:lnTo>
                <a:lnTo>
                  <a:pt x="11411" y="16478"/>
                </a:lnTo>
                <a:close/>
                <a:moveTo>
                  <a:pt x="11411" y="18142"/>
                </a:moveTo>
                <a:lnTo>
                  <a:pt x="11991" y="17900"/>
                </a:lnTo>
                <a:lnTo>
                  <a:pt x="12926" y="20188"/>
                </a:lnTo>
                <a:lnTo>
                  <a:pt x="11411" y="19554"/>
                </a:lnTo>
                <a:lnTo>
                  <a:pt x="11411" y="18142"/>
                </a:lnTo>
                <a:close/>
                <a:moveTo>
                  <a:pt x="11411" y="19686"/>
                </a:moveTo>
                <a:lnTo>
                  <a:pt x="12991" y="20349"/>
                </a:lnTo>
                <a:lnTo>
                  <a:pt x="13735" y="22173"/>
                </a:lnTo>
                <a:lnTo>
                  <a:pt x="11411" y="22173"/>
                </a:lnTo>
                <a:lnTo>
                  <a:pt x="11411" y="19686"/>
                </a:lnTo>
                <a:close/>
                <a:moveTo>
                  <a:pt x="11411" y="22281"/>
                </a:moveTo>
                <a:lnTo>
                  <a:pt x="13780" y="22281"/>
                </a:lnTo>
                <a:lnTo>
                  <a:pt x="14495" y="24035"/>
                </a:lnTo>
                <a:lnTo>
                  <a:pt x="11411" y="25303"/>
                </a:lnTo>
                <a:lnTo>
                  <a:pt x="11411" y="22281"/>
                </a:lnTo>
                <a:close/>
                <a:moveTo>
                  <a:pt x="13003" y="27642"/>
                </a:moveTo>
                <a:lnTo>
                  <a:pt x="11411" y="27642"/>
                </a:lnTo>
                <a:lnTo>
                  <a:pt x="11411" y="25444"/>
                </a:lnTo>
                <a:lnTo>
                  <a:pt x="14452" y="24199"/>
                </a:lnTo>
                <a:lnTo>
                  <a:pt x="13003" y="27642"/>
                </a:lnTo>
                <a:close/>
                <a:moveTo>
                  <a:pt x="13173" y="27642"/>
                </a:moveTo>
                <a:lnTo>
                  <a:pt x="14588" y="24261"/>
                </a:lnTo>
                <a:lnTo>
                  <a:pt x="15968" y="27642"/>
                </a:lnTo>
                <a:lnTo>
                  <a:pt x="13173" y="27642"/>
                </a:lnTo>
                <a:close/>
                <a:moveTo>
                  <a:pt x="20360" y="27642"/>
                </a:moveTo>
                <a:lnTo>
                  <a:pt x="16117" y="27642"/>
                </a:lnTo>
                <a:lnTo>
                  <a:pt x="14673" y="24107"/>
                </a:lnTo>
                <a:lnTo>
                  <a:pt x="18357" y="22598"/>
                </a:lnTo>
                <a:lnTo>
                  <a:pt x="21827" y="24052"/>
                </a:lnTo>
                <a:lnTo>
                  <a:pt x="20360" y="27642"/>
                </a:lnTo>
                <a:close/>
                <a:moveTo>
                  <a:pt x="20505" y="27642"/>
                </a:moveTo>
                <a:lnTo>
                  <a:pt x="21928" y="24165"/>
                </a:lnTo>
                <a:lnTo>
                  <a:pt x="23388" y="27642"/>
                </a:lnTo>
                <a:lnTo>
                  <a:pt x="20505" y="27642"/>
                </a:lnTo>
                <a:close/>
              </a:path>
            </a:pathLst>
          </a:custGeom>
          <a:gradFill>
            <a:gsLst>
              <a:gs pos="0">
                <a:schemeClr val="bg1"/>
              </a:gs>
              <a:gs pos="100000">
                <a:schemeClr val="bg1">
                  <a:lumMod val="95000"/>
                </a:schemeClr>
              </a:gs>
            </a:gsLst>
            <a:lin ang="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838200" y="1367061"/>
            <a:ext cx="3413126" cy="1169988"/>
          </a:xfrm>
        </p:spPr>
        <p:txBody>
          <a:bodyPr/>
          <a:lstStyle/>
          <a:p>
            <a:r>
              <a:rPr lang="en-GB" sz="4000" b="1" dirty="0"/>
              <a:t>Why modular monolith is back</a:t>
            </a:r>
            <a:endParaRPr lang="en-GB" sz="4000" dirty="0"/>
          </a:p>
        </p:txBody>
      </p:sp>
      <p:sp>
        <p:nvSpPr>
          <p:cNvPr id="3" name="Text Placeholder 2"/>
          <p:cNvSpPr>
            <a:spLocks noGrp="1"/>
          </p:cNvSpPr>
          <p:nvPr>
            <p:ph type="body" sz="quarter" idx="16"/>
          </p:nvPr>
        </p:nvSpPr>
        <p:spPr>
          <a:xfrm>
            <a:off x="838200" y="2775237"/>
            <a:ext cx="3136740" cy="1169988"/>
          </a:xfrm>
        </p:spPr>
        <p:txBody>
          <a:bodyPr/>
          <a:lstStyle/>
          <a:p>
            <a:r>
              <a:rPr lang="en-GB" dirty="0"/>
              <a:t>As microservices hit scaling and complexity limits, teams are rediscovering the power of modular monoliths — offering structure without the overhead of distributed systems.</a:t>
            </a:r>
            <a:endParaRPr lang="en-US" dirty="0"/>
          </a:p>
        </p:txBody>
      </p:sp>
      <p:sp>
        <p:nvSpPr>
          <p:cNvPr id="27" name="Text Placeholder 2">
            <a:extLst>
              <a:ext uri="{FF2B5EF4-FFF2-40B4-BE49-F238E27FC236}">
                <a16:creationId xmlns:a16="http://schemas.microsoft.com/office/drawing/2014/main" id="{70E9F4FF-E580-4153-970A-3D4EA57CED78}"/>
              </a:ext>
            </a:extLst>
          </p:cNvPr>
          <p:cNvSpPr txBox="1">
            <a:spLocks/>
          </p:cNvSpPr>
          <p:nvPr/>
        </p:nvSpPr>
        <p:spPr>
          <a:xfrm>
            <a:off x="4724400" y="1952055"/>
            <a:ext cx="1920240" cy="475488"/>
          </a:xfrm>
          <a:prstGeom prst="rect">
            <a:avLst/>
          </a:prstGeom>
        </p:spPr>
        <p:txBody>
          <a:bodyPr vert="horz" lIns="0" tIns="0" rIns="0" bIns="0" rtlCol="0">
            <a:noAutofit/>
          </a:bodyPr>
          <a:lstStyle>
            <a:defPPr>
              <a:defRPr lang="en-US"/>
            </a:defPPr>
            <a:lvl1pPr indent="0">
              <a:lnSpc>
                <a:spcPct val="100000"/>
              </a:lnSpc>
              <a:spcBef>
                <a:spcPts val="1000"/>
              </a:spcBef>
              <a:buClr>
                <a:schemeClr val="accent5"/>
              </a:buClr>
              <a:buSzPct val="75000"/>
              <a:buFont typeface="Arial" panose="020B0604020202020204" pitchFamily="34" charset="0"/>
              <a:buNone/>
              <a:defRPr sz="1000" spc="-30">
                <a:ea typeface="Open Sans" charset="0"/>
                <a:cs typeface="Open Sans" charset="0"/>
              </a:defRPr>
            </a:lvl1pPr>
            <a:lvl2pPr marL="685800" indent="-228600">
              <a:lnSpc>
                <a:spcPct val="100000"/>
              </a:lnSpc>
              <a:spcBef>
                <a:spcPts val="500"/>
              </a:spcBef>
              <a:buClr>
                <a:schemeClr val="accent5"/>
              </a:buClr>
              <a:buSzPct val="75000"/>
              <a:buFont typeface="Arial" panose="020B0604020202020204" pitchFamily="34" charset="0"/>
              <a:buChar char="•"/>
              <a:defRPr spc="-30">
                <a:ea typeface="Open Sans" charset="0"/>
                <a:cs typeface="Open Sans" charset="0"/>
              </a:defRPr>
            </a:lvl2pPr>
            <a:lvl3pPr marL="1143000" indent="-228600">
              <a:lnSpc>
                <a:spcPct val="100000"/>
              </a:lnSpc>
              <a:spcBef>
                <a:spcPts val="500"/>
              </a:spcBef>
              <a:buClr>
                <a:schemeClr val="accent5"/>
              </a:buClr>
              <a:buSzPct val="75000"/>
              <a:buFont typeface="Arial" panose="020B0604020202020204" pitchFamily="34" charset="0"/>
              <a:buChar char="•"/>
              <a:defRPr sz="1600" spc="-30">
                <a:ea typeface="Open Sans" charset="0"/>
                <a:cs typeface="Open Sans" charset="0"/>
              </a:defRPr>
            </a:lvl3pPr>
            <a:lvl4pPr marL="1600200" indent="-228600">
              <a:lnSpc>
                <a:spcPct val="100000"/>
              </a:lnSpc>
              <a:spcBef>
                <a:spcPts val="500"/>
              </a:spcBef>
              <a:buClr>
                <a:schemeClr val="accent5"/>
              </a:buClr>
              <a:buSzPct val="75000"/>
              <a:buFont typeface="Arial" panose="020B0604020202020204" pitchFamily="34" charset="0"/>
              <a:buChar char="•"/>
              <a:defRPr sz="1400" spc="-30">
                <a:ea typeface="Open Sans" charset="0"/>
                <a:cs typeface="Open Sans" charset="0"/>
              </a:defRPr>
            </a:lvl4pPr>
            <a:lvl5pPr marL="2057400" indent="-228600">
              <a:lnSpc>
                <a:spcPct val="100000"/>
              </a:lnSpc>
              <a:spcBef>
                <a:spcPts val="500"/>
              </a:spcBef>
              <a:buClr>
                <a:schemeClr val="accent5"/>
              </a:buClr>
              <a:buSzPct val="75000"/>
              <a:buFont typeface="Arial" panose="020B0604020202020204" pitchFamily="34" charset="0"/>
              <a:buChar char="•"/>
              <a:defRPr sz="1400" spc="-30">
                <a:ea typeface="Open Sans" charset="0"/>
                <a:cs typeface="Open Sans"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GB" dirty="0"/>
              <a:t>Teams face growing complexity with microservices: deployment overhead, boilerplate code, and communication issues. Many are realizing the trade-offs aren't always worth it, especially at smaller scales.</a:t>
            </a:r>
            <a:endParaRPr lang="en-US" dirty="0"/>
          </a:p>
        </p:txBody>
      </p:sp>
      <p:sp>
        <p:nvSpPr>
          <p:cNvPr id="29" name="Rectangle 28">
            <a:extLst>
              <a:ext uri="{FF2B5EF4-FFF2-40B4-BE49-F238E27FC236}">
                <a16:creationId xmlns:a16="http://schemas.microsoft.com/office/drawing/2014/main" id="{F1F447BE-7CCC-4125-9E78-5E2B3F6C9D88}"/>
              </a:ext>
            </a:extLst>
          </p:cNvPr>
          <p:cNvSpPr/>
          <p:nvPr/>
        </p:nvSpPr>
        <p:spPr>
          <a:xfrm>
            <a:off x="4724401" y="1298308"/>
            <a:ext cx="1222352" cy="215444"/>
          </a:xfrm>
          <a:prstGeom prst="rect">
            <a:avLst/>
          </a:prstGeom>
        </p:spPr>
        <p:txBody>
          <a:bodyPr wrap="square" lIns="0" tIns="0" rIns="0" bIns="0" anchor="t" anchorCtr="0">
            <a:noAutofit/>
          </a:bodyPr>
          <a:lstStyle/>
          <a:p>
            <a:r>
              <a:rPr lang="en-GB" sz="1400" b="1" dirty="0"/>
              <a:t>Microservice fatigue</a:t>
            </a:r>
            <a:endParaRPr lang="en-US" sz="1400" b="1" dirty="0"/>
          </a:p>
        </p:txBody>
      </p:sp>
      <p:sp>
        <p:nvSpPr>
          <p:cNvPr id="30" name="Rectangle 29">
            <a:extLst>
              <a:ext uri="{FF2B5EF4-FFF2-40B4-BE49-F238E27FC236}">
                <a16:creationId xmlns:a16="http://schemas.microsoft.com/office/drawing/2014/main" id="{34524ACF-8B6E-4D3E-B7CA-91FB2C9A1485}"/>
              </a:ext>
            </a:extLst>
          </p:cNvPr>
          <p:cNvSpPr/>
          <p:nvPr/>
        </p:nvSpPr>
        <p:spPr>
          <a:xfrm>
            <a:off x="7041514" y="1298308"/>
            <a:ext cx="993862" cy="430887"/>
          </a:xfrm>
          <a:prstGeom prst="rect">
            <a:avLst/>
          </a:prstGeom>
        </p:spPr>
        <p:txBody>
          <a:bodyPr wrap="square" lIns="0" tIns="0" rIns="0" bIns="0" anchor="t" anchorCtr="0">
            <a:noAutofit/>
          </a:bodyPr>
          <a:lstStyle/>
          <a:p>
            <a:r>
              <a:rPr lang="en-GB" sz="1400" b="1" dirty="0"/>
              <a:t>Simpler dev &amp; ops</a:t>
            </a:r>
            <a:endParaRPr lang="en-US" sz="1400" b="1" dirty="0"/>
          </a:p>
        </p:txBody>
      </p:sp>
      <p:sp>
        <p:nvSpPr>
          <p:cNvPr id="31" name="Rectangle 30">
            <a:extLst>
              <a:ext uri="{FF2B5EF4-FFF2-40B4-BE49-F238E27FC236}">
                <a16:creationId xmlns:a16="http://schemas.microsoft.com/office/drawing/2014/main" id="{2E0EAAA7-51AB-4394-A195-3C6654AEA90A}"/>
              </a:ext>
            </a:extLst>
          </p:cNvPr>
          <p:cNvSpPr/>
          <p:nvPr/>
        </p:nvSpPr>
        <p:spPr>
          <a:xfrm>
            <a:off x="9358627" y="1298308"/>
            <a:ext cx="1645703" cy="430887"/>
          </a:xfrm>
          <a:prstGeom prst="rect">
            <a:avLst/>
          </a:prstGeom>
        </p:spPr>
        <p:txBody>
          <a:bodyPr wrap="square" lIns="0" tIns="0" rIns="0" bIns="0" anchor="t" anchorCtr="0">
            <a:noAutofit/>
          </a:bodyPr>
          <a:lstStyle/>
          <a:p>
            <a:r>
              <a:rPr lang="en-GB" sz="1400" b="1" dirty="0"/>
              <a:t>Clean boundaries still possible</a:t>
            </a:r>
            <a:endParaRPr lang="en-US" sz="1400" b="1" dirty="0"/>
          </a:p>
        </p:txBody>
      </p:sp>
      <p:cxnSp>
        <p:nvCxnSpPr>
          <p:cNvPr id="32" name="Straight Connector 31">
            <a:extLst>
              <a:ext uri="{FF2B5EF4-FFF2-40B4-BE49-F238E27FC236}">
                <a16:creationId xmlns:a16="http://schemas.microsoft.com/office/drawing/2014/main" id="{7056CACE-AC6C-463F-981A-F0BF3BFA425F}"/>
              </a:ext>
            </a:extLst>
          </p:cNvPr>
          <p:cNvCxnSpPr/>
          <p:nvPr/>
        </p:nvCxnSpPr>
        <p:spPr>
          <a:xfrm>
            <a:off x="4724400" y="1099820"/>
            <a:ext cx="1920240"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FA768BA-BBF3-40C7-BF27-4DEAEF5B6512}"/>
              </a:ext>
            </a:extLst>
          </p:cNvPr>
          <p:cNvCxnSpPr>
            <a:cxnSpLocks/>
          </p:cNvCxnSpPr>
          <p:nvPr/>
        </p:nvCxnSpPr>
        <p:spPr>
          <a:xfrm>
            <a:off x="7041514" y="1099820"/>
            <a:ext cx="1920240"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F989D70-7DF5-4838-B859-E94EF7262EE0}"/>
              </a:ext>
            </a:extLst>
          </p:cNvPr>
          <p:cNvCxnSpPr>
            <a:cxnSpLocks/>
          </p:cNvCxnSpPr>
          <p:nvPr/>
        </p:nvCxnSpPr>
        <p:spPr>
          <a:xfrm>
            <a:off x="9358628" y="1099820"/>
            <a:ext cx="1920240"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5" name="Text Placeholder 2">
            <a:extLst>
              <a:ext uri="{FF2B5EF4-FFF2-40B4-BE49-F238E27FC236}">
                <a16:creationId xmlns:a16="http://schemas.microsoft.com/office/drawing/2014/main" id="{59C6BD07-BA44-4A5E-A02A-524FD1B297C1}"/>
              </a:ext>
            </a:extLst>
          </p:cNvPr>
          <p:cNvSpPr txBox="1">
            <a:spLocks/>
          </p:cNvSpPr>
          <p:nvPr/>
        </p:nvSpPr>
        <p:spPr>
          <a:xfrm>
            <a:off x="7041514" y="1952055"/>
            <a:ext cx="1853052" cy="475488"/>
          </a:xfrm>
          <a:prstGeom prst="rect">
            <a:avLst/>
          </a:prstGeom>
        </p:spPr>
        <p:txBody>
          <a:bodyPr vert="horz" lIns="0" tIns="0" rIns="0" bIns="0" rtlCol="0">
            <a:noAutofit/>
          </a:bodyPr>
          <a:lstStyle>
            <a:defPPr>
              <a:defRPr lang="en-US"/>
            </a:defPPr>
            <a:lvl1pPr indent="0">
              <a:lnSpc>
                <a:spcPct val="100000"/>
              </a:lnSpc>
              <a:spcBef>
                <a:spcPts val="1000"/>
              </a:spcBef>
              <a:buClr>
                <a:schemeClr val="accent5"/>
              </a:buClr>
              <a:buSzPct val="75000"/>
              <a:buFont typeface="Arial" panose="020B0604020202020204" pitchFamily="34" charset="0"/>
              <a:buNone/>
              <a:defRPr sz="1000" spc="-30">
                <a:ea typeface="Open Sans" charset="0"/>
                <a:cs typeface="Open Sans" charset="0"/>
              </a:defRPr>
            </a:lvl1pPr>
            <a:lvl2pPr marL="685800" indent="-228600">
              <a:lnSpc>
                <a:spcPct val="100000"/>
              </a:lnSpc>
              <a:spcBef>
                <a:spcPts val="500"/>
              </a:spcBef>
              <a:buClr>
                <a:schemeClr val="accent5"/>
              </a:buClr>
              <a:buSzPct val="75000"/>
              <a:buFont typeface="Arial" panose="020B0604020202020204" pitchFamily="34" charset="0"/>
              <a:buChar char="•"/>
              <a:defRPr spc="-30">
                <a:ea typeface="Open Sans" charset="0"/>
                <a:cs typeface="Open Sans" charset="0"/>
              </a:defRPr>
            </a:lvl2pPr>
            <a:lvl3pPr marL="1143000" indent="-228600">
              <a:lnSpc>
                <a:spcPct val="100000"/>
              </a:lnSpc>
              <a:spcBef>
                <a:spcPts val="500"/>
              </a:spcBef>
              <a:buClr>
                <a:schemeClr val="accent5"/>
              </a:buClr>
              <a:buSzPct val="75000"/>
              <a:buFont typeface="Arial" panose="020B0604020202020204" pitchFamily="34" charset="0"/>
              <a:buChar char="•"/>
              <a:defRPr sz="1600" spc="-30">
                <a:ea typeface="Open Sans" charset="0"/>
                <a:cs typeface="Open Sans" charset="0"/>
              </a:defRPr>
            </a:lvl3pPr>
            <a:lvl4pPr marL="1600200" indent="-228600">
              <a:lnSpc>
                <a:spcPct val="100000"/>
              </a:lnSpc>
              <a:spcBef>
                <a:spcPts val="500"/>
              </a:spcBef>
              <a:buClr>
                <a:schemeClr val="accent5"/>
              </a:buClr>
              <a:buSzPct val="75000"/>
              <a:buFont typeface="Arial" panose="020B0604020202020204" pitchFamily="34" charset="0"/>
              <a:buChar char="•"/>
              <a:defRPr sz="1400" spc="-30">
                <a:ea typeface="Open Sans" charset="0"/>
                <a:cs typeface="Open Sans" charset="0"/>
              </a:defRPr>
            </a:lvl4pPr>
            <a:lvl5pPr marL="2057400" indent="-228600">
              <a:lnSpc>
                <a:spcPct val="100000"/>
              </a:lnSpc>
              <a:spcBef>
                <a:spcPts val="500"/>
              </a:spcBef>
              <a:buClr>
                <a:schemeClr val="accent5"/>
              </a:buClr>
              <a:buSzPct val="75000"/>
              <a:buFont typeface="Arial" panose="020B0604020202020204" pitchFamily="34" charset="0"/>
              <a:buChar char="•"/>
              <a:defRPr sz="1400" spc="-30">
                <a:ea typeface="Open Sans" charset="0"/>
                <a:cs typeface="Open Sans"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GB" dirty="0"/>
              <a:t>A single repo and deployment pipeline make development, testing, and debugging easier. Perfect for lean teams that need speed without managing a fleet of services and infrastructure.</a:t>
            </a:r>
            <a:endParaRPr lang="en-US" dirty="0"/>
          </a:p>
        </p:txBody>
      </p:sp>
      <p:sp>
        <p:nvSpPr>
          <p:cNvPr id="36" name="Text Placeholder 2">
            <a:extLst>
              <a:ext uri="{FF2B5EF4-FFF2-40B4-BE49-F238E27FC236}">
                <a16:creationId xmlns:a16="http://schemas.microsoft.com/office/drawing/2014/main" id="{C0981E74-6574-4F15-93E9-2B6F2586B471}"/>
              </a:ext>
            </a:extLst>
          </p:cNvPr>
          <p:cNvSpPr txBox="1">
            <a:spLocks/>
          </p:cNvSpPr>
          <p:nvPr/>
        </p:nvSpPr>
        <p:spPr>
          <a:xfrm>
            <a:off x="9358628" y="1952055"/>
            <a:ext cx="1995172" cy="475488"/>
          </a:xfrm>
          <a:prstGeom prst="rect">
            <a:avLst/>
          </a:prstGeom>
        </p:spPr>
        <p:txBody>
          <a:bodyPr vert="horz" lIns="0" tIns="0" rIns="0" bIns="0" rtlCol="0">
            <a:noAutofit/>
          </a:bodyPr>
          <a:lstStyle>
            <a:defPPr>
              <a:defRPr lang="en-US"/>
            </a:defPPr>
            <a:lvl1pPr indent="0">
              <a:lnSpc>
                <a:spcPct val="100000"/>
              </a:lnSpc>
              <a:spcBef>
                <a:spcPts val="1000"/>
              </a:spcBef>
              <a:buClr>
                <a:schemeClr val="accent5"/>
              </a:buClr>
              <a:buSzPct val="75000"/>
              <a:buFont typeface="Arial" panose="020B0604020202020204" pitchFamily="34" charset="0"/>
              <a:buNone/>
              <a:defRPr sz="1000" spc="-30">
                <a:ea typeface="Open Sans" charset="0"/>
                <a:cs typeface="Open Sans" charset="0"/>
              </a:defRPr>
            </a:lvl1pPr>
            <a:lvl2pPr marL="685800" indent="-228600">
              <a:lnSpc>
                <a:spcPct val="100000"/>
              </a:lnSpc>
              <a:spcBef>
                <a:spcPts val="500"/>
              </a:spcBef>
              <a:buClr>
                <a:schemeClr val="accent5"/>
              </a:buClr>
              <a:buSzPct val="75000"/>
              <a:buFont typeface="Arial" panose="020B0604020202020204" pitchFamily="34" charset="0"/>
              <a:buChar char="•"/>
              <a:defRPr spc="-30">
                <a:ea typeface="Open Sans" charset="0"/>
                <a:cs typeface="Open Sans" charset="0"/>
              </a:defRPr>
            </a:lvl2pPr>
            <a:lvl3pPr marL="1143000" indent="-228600">
              <a:lnSpc>
                <a:spcPct val="100000"/>
              </a:lnSpc>
              <a:spcBef>
                <a:spcPts val="500"/>
              </a:spcBef>
              <a:buClr>
                <a:schemeClr val="accent5"/>
              </a:buClr>
              <a:buSzPct val="75000"/>
              <a:buFont typeface="Arial" panose="020B0604020202020204" pitchFamily="34" charset="0"/>
              <a:buChar char="•"/>
              <a:defRPr sz="1600" spc="-30">
                <a:ea typeface="Open Sans" charset="0"/>
                <a:cs typeface="Open Sans" charset="0"/>
              </a:defRPr>
            </a:lvl3pPr>
            <a:lvl4pPr marL="1600200" indent="-228600">
              <a:lnSpc>
                <a:spcPct val="100000"/>
              </a:lnSpc>
              <a:spcBef>
                <a:spcPts val="500"/>
              </a:spcBef>
              <a:buClr>
                <a:schemeClr val="accent5"/>
              </a:buClr>
              <a:buSzPct val="75000"/>
              <a:buFont typeface="Arial" panose="020B0604020202020204" pitchFamily="34" charset="0"/>
              <a:buChar char="•"/>
              <a:defRPr sz="1400" spc="-30">
                <a:ea typeface="Open Sans" charset="0"/>
                <a:cs typeface="Open Sans" charset="0"/>
              </a:defRPr>
            </a:lvl4pPr>
            <a:lvl5pPr marL="2057400" indent="-228600">
              <a:lnSpc>
                <a:spcPct val="100000"/>
              </a:lnSpc>
              <a:spcBef>
                <a:spcPts val="500"/>
              </a:spcBef>
              <a:buClr>
                <a:schemeClr val="accent5"/>
              </a:buClr>
              <a:buSzPct val="75000"/>
              <a:buFont typeface="Arial" panose="020B0604020202020204" pitchFamily="34" charset="0"/>
              <a:buChar char="•"/>
              <a:defRPr sz="1400" spc="-30">
                <a:ea typeface="Open Sans" charset="0"/>
                <a:cs typeface="Open Sans"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GB" dirty="0"/>
              <a:t>Modern frameworks support strong internal separation. You can follow DDD, modularity, and clear domain ownership — without splitting code into fully independent services.</a:t>
            </a:r>
            <a:endParaRPr lang="en-US" dirty="0"/>
          </a:p>
        </p:txBody>
      </p:sp>
      <p:sp>
        <p:nvSpPr>
          <p:cNvPr id="37" name="Text Placeholder 2">
            <a:extLst>
              <a:ext uri="{FF2B5EF4-FFF2-40B4-BE49-F238E27FC236}">
                <a16:creationId xmlns:a16="http://schemas.microsoft.com/office/drawing/2014/main" id="{C6CB538C-831A-4EBC-AF29-263B730995B3}"/>
              </a:ext>
            </a:extLst>
          </p:cNvPr>
          <p:cNvSpPr txBox="1">
            <a:spLocks/>
          </p:cNvSpPr>
          <p:nvPr/>
        </p:nvSpPr>
        <p:spPr>
          <a:xfrm>
            <a:off x="4718421" y="4552852"/>
            <a:ext cx="1920240" cy="475488"/>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lang="en-US" sz="1200" kern="1200" spc="-30">
                <a:solidFill>
                  <a:schemeClr val="tx1"/>
                </a:solidFill>
                <a:latin typeface="+mn-lt"/>
                <a:ea typeface="Open Sans" charset="0"/>
                <a:cs typeface="Open Sans"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000" dirty="0"/>
              <a:t>If your domain is still changing, a modular monolith keeps things flexible. It avoids premature service boundaries that are hard to undo later.</a:t>
            </a:r>
            <a:endParaRPr lang="en-US" sz="1000" dirty="0"/>
          </a:p>
        </p:txBody>
      </p:sp>
      <p:sp>
        <p:nvSpPr>
          <p:cNvPr id="38" name="Rectangle 37">
            <a:extLst>
              <a:ext uri="{FF2B5EF4-FFF2-40B4-BE49-F238E27FC236}">
                <a16:creationId xmlns:a16="http://schemas.microsoft.com/office/drawing/2014/main" id="{58DC0729-5465-4F74-96E5-E94CFD74A083}"/>
              </a:ext>
            </a:extLst>
          </p:cNvPr>
          <p:cNvSpPr/>
          <p:nvPr/>
        </p:nvSpPr>
        <p:spPr>
          <a:xfrm>
            <a:off x="4718421" y="4032662"/>
            <a:ext cx="1782392" cy="215444"/>
          </a:xfrm>
          <a:prstGeom prst="rect">
            <a:avLst/>
          </a:prstGeom>
        </p:spPr>
        <p:txBody>
          <a:bodyPr wrap="square" lIns="0" tIns="0" rIns="0" bIns="0" anchor="t" anchorCtr="0">
            <a:noAutofit/>
          </a:bodyPr>
          <a:lstStyle/>
          <a:p>
            <a:r>
              <a:rPr lang="en-GB" sz="1400" b="1" dirty="0"/>
              <a:t>Better for evolving domains</a:t>
            </a:r>
            <a:endParaRPr lang="en-US" sz="1400" b="1" dirty="0"/>
          </a:p>
        </p:txBody>
      </p:sp>
      <p:sp>
        <p:nvSpPr>
          <p:cNvPr id="39" name="Rectangle 38">
            <a:extLst>
              <a:ext uri="{FF2B5EF4-FFF2-40B4-BE49-F238E27FC236}">
                <a16:creationId xmlns:a16="http://schemas.microsoft.com/office/drawing/2014/main" id="{D571F97D-A816-4D3D-9E0D-5B377689FF11}"/>
              </a:ext>
            </a:extLst>
          </p:cNvPr>
          <p:cNvSpPr/>
          <p:nvPr/>
        </p:nvSpPr>
        <p:spPr>
          <a:xfrm>
            <a:off x="7041514" y="4032662"/>
            <a:ext cx="1853052" cy="430887"/>
          </a:xfrm>
          <a:prstGeom prst="rect">
            <a:avLst/>
          </a:prstGeom>
        </p:spPr>
        <p:txBody>
          <a:bodyPr wrap="square" lIns="0" tIns="0" rIns="0" bIns="0" anchor="t" anchorCtr="0">
            <a:noAutofit/>
          </a:bodyPr>
          <a:lstStyle/>
          <a:p>
            <a:r>
              <a:rPr lang="en-GB" sz="1400" b="1" dirty="0"/>
              <a:t>Microservices aren’t free</a:t>
            </a:r>
            <a:endParaRPr lang="en-US" sz="1400" b="1" dirty="0"/>
          </a:p>
        </p:txBody>
      </p:sp>
      <p:cxnSp>
        <p:nvCxnSpPr>
          <p:cNvPr id="41" name="Straight Connector 40">
            <a:extLst>
              <a:ext uri="{FF2B5EF4-FFF2-40B4-BE49-F238E27FC236}">
                <a16:creationId xmlns:a16="http://schemas.microsoft.com/office/drawing/2014/main" id="{0C1F8DBB-009F-4880-BA48-872BF244C37D}"/>
              </a:ext>
            </a:extLst>
          </p:cNvPr>
          <p:cNvCxnSpPr/>
          <p:nvPr/>
        </p:nvCxnSpPr>
        <p:spPr>
          <a:xfrm>
            <a:off x="4718421" y="3834174"/>
            <a:ext cx="1920240"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2F09188-71E0-416C-95E5-0F2F3E4CEDC8}"/>
              </a:ext>
            </a:extLst>
          </p:cNvPr>
          <p:cNvCxnSpPr>
            <a:cxnSpLocks/>
          </p:cNvCxnSpPr>
          <p:nvPr/>
        </p:nvCxnSpPr>
        <p:spPr>
          <a:xfrm>
            <a:off x="7041514" y="3834174"/>
            <a:ext cx="1920240"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4" name="Text Placeholder 2">
            <a:extLst>
              <a:ext uri="{FF2B5EF4-FFF2-40B4-BE49-F238E27FC236}">
                <a16:creationId xmlns:a16="http://schemas.microsoft.com/office/drawing/2014/main" id="{ECB38E64-8931-4615-BDF0-6FBE61F969BB}"/>
              </a:ext>
            </a:extLst>
          </p:cNvPr>
          <p:cNvSpPr txBox="1">
            <a:spLocks/>
          </p:cNvSpPr>
          <p:nvPr/>
        </p:nvSpPr>
        <p:spPr>
          <a:xfrm>
            <a:off x="7041514" y="4552852"/>
            <a:ext cx="2074670" cy="475488"/>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lang="en-US" sz="1200" kern="1200" spc="-30">
                <a:solidFill>
                  <a:schemeClr val="tx1"/>
                </a:solidFill>
                <a:latin typeface="+mn-lt"/>
                <a:ea typeface="Open Sans" charset="0"/>
                <a:cs typeface="Open Sans"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000" dirty="0"/>
              <a:t>Latency, distributed tracing, orchestration, and eventual consistency all add cost. Many teams discover that microservices require significant effort and investment to do well.</a:t>
            </a:r>
            <a:endParaRPr lang="en-US" sz="1000" dirty="0"/>
          </a:p>
        </p:txBody>
      </p:sp>
    </p:spTree>
    <p:extLst>
      <p:ext uri="{BB962C8B-B14F-4D97-AF65-F5344CB8AC3E}">
        <p14:creationId xmlns:p14="http://schemas.microsoft.com/office/powerpoint/2010/main" val="517567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188921-B2EC-34E1-BFBD-A5F6F27C127B}"/>
            </a:ext>
          </a:extLst>
        </p:cNvPr>
        <p:cNvGrpSpPr/>
        <p:nvPr/>
      </p:nvGrpSpPr>
      <p:grpSpPr>
        <a:xfrm>
          <a:off x="0" y="0"/>
          <a:ext cx="0" cy="0"/>
          <a:chOff x="0" y="0"/>
          <a:chExt cx="0" cy="0"/>
        </a:xfrm>
      </p:grpSpPr>
      <p:sp>
        <p:nvSpPr>
          <p:cNvPr id="24" name="Freeform 5">
            <a:extLst>
              <a:ext uri="{FF2B5EF4-FFF2-40B4-BE49-F238E27FC236}">
                <a16:creationId xmlns:a16="http://schemas.microsoft.com/office/drawing/2014/main" id="{89C2D094-98B6-669C-3FAF-7FEC8DDF528C}"/>
              </a:ext>
            </a:extLst>
          </p:cNvPr>
          <p:cNvSpPr>
            <a:spLocks noEditPoints="1"/>
          </p:cNvSpPr>
          <p:nvPr/>
        </p:nvSpPr>
        <p:spPr bwMode="auto">
          <a:xfrm>
            <a:off x="6500813" y="0"/>
            <a:ext cx="5691187" cy="6858000"/>
          </a:xfrm>
          <a:custGeom>
            <a:avLst/>
            <a:gdLst>
              <a:gd name="T0" fmla="*/ 21998 w 25095"/>
              <a:gd name="T1" fmla="*/ 23991 h 30240"/>
              <a:gd name="T2" fmla="*/ 25095 w 25095"/>
              <a:gd name="T3" fmla="*/ 19676 h 30240"/>
              <a:gd name="T4" fmla="*/ 25095 w 25095"/>
              <a:gd name="T5" fmla="*/ 16052 h 30240"/>
              <a:gd name="T6" fmla="*/ 24587 w 25095"/>
              <a:gd name="T7" fmla="*/ 12652 h 30240"/>
              <a:gd name="T8" fmla="*/ 23435 w 25095"/>
              <a:gd name="T9" fmla="*/ 9830 h 30240"/>
              <a:gd name="T10" fmla="*/ 25095 w 25095"/>
              <a:gd name="T11" fmla="*/ 4839 h 30240"/>
              <a:gd name="T12" fmla="*/ 24746 w 25095"/>
              <a:gd name="T13" fmla="*/ 0 h 30240"/>
              <a:gd name="T14" fmla="*/ 16124 w 25095"/>
              <a:gd name="T15" fmla="*/ 2444 h 30240"/>
              <a:gd name="T16" fmla="*/ 12804 w 25095"/>
              <a:gd name="T17" fmla="*/ 2444 h 30240"/>
              <a:gd name="T18" fmla="*/ 5933 w 25095"/>
              <a:gd name="T19" fmla="*/ 2317 h 30240"/>
              <a:gd name="T20" fmla="*/ 5818 w 25095"/>
              <a:gd name="T21" fmla="*/ 2777 h 30240"/>
              <a:gd name="T22" fmla="*/ 1438 w 25095"/>
              <a:gd name="T23" fmla="*/ 8253 h 30240"/>
              <a:gd name="T24" fmla="*/ 305 w 25095"/>
              <a:gd name="T25" fmla="*/ 14636 h 30240"/>
              <a:gd name="T26" fmla="*/ 519 w 25095"/>
              <a:gd name="T27" fmla="*/ 15121 h 30240"/>
              <a:gd name="T28" fmla="*/ 1598 w 25095"/>
              <a:gd name="T29" fmla="*/ 22460 h 30240"/>
              <a:gd name="T30" fmla="*/ 5777 w 25095"/>
              <a:gd name="T31" fmla="*/ 27415 h 30240"/>
              <a:gd name="T32" fmla="*/ 6030 w 25095"/>
              <a:gd name="T33" fmla="*/ 27751 h 30240"/>
              <a:gd name="T34" fmla="*/ 12085 w 25095"/>
              <a:gd name="T35" fmla="*/ 30240 h 30240"/>
              <a:gd name="T36" fmla="*/ 19299 w 25095"/>
              <a:gd name="T37" fmla="*/ 30240 h 30240"/>
              <a:gd name="T38" fmla="*/ 25095 w 25095"/>
              <a:gd name="T39" fmla="*/ 27751 h 30240"/>
              <a:gd name="T40" fmla="*/ 8124 w 25095"/>
              <a:gd name="T41" fmla="*/ 8426 h 30240"/>
              <a:gd name="T42" fmla="*/ 9092 w 25095"/>
              <a:gd name="T43" fmla="*/ 11359 h 30240"/>
              <a:gd name="T44" fmla="*/ 1816 w 25095"/>
              <a:gd name="T45" fmla="*/ 8632 h 30240"/>
              <a:gd name="T46" fmla="*/ 1816 w 25095"/>
              <a:gd name="T47" fmla="*/ 14323 h 30240"/>
              <a:gd name="T48" fmla="*/ 1951 w 25095"/>
              <a:gd name="T49" fmla="*/ 22173 h 30240"/>
              <a:gd name="T50" fmla="*/ 6046 w 25095"/>
              <a:gd name="T51" fmla="*/ 27642 h 30240"/>
              <a:gd name="T52" fmla="*/ 11257 w 25095"/>
              <a:gd name="T53" fmla="*/ 22281 h 30240"/>
              <a:gd name="T54" fmla="*/ 11257 w 25095"/>
              <a:gd name="T55" fmla="*/ 22173 h 30240"/>
              <a:gd name="T56" fmla="*/ 9488 w 25095"/>
              <a:gd name="T57" fmla="*/ 18748 h 30240"/>
              <a:gd name="T58" fmla="*/ 11257 w 25095"/>
              <a:gd name="T59" fmla="*/ 15746 h 30240"/>
              <a:gd name="T60" fmla="*/ 9542 w 25095"/>
              <a:gd name="T61" fmla="*/ 11548 h 30240"/>
              <a:gd name="T62" fmla="*/ 11257 w 25095"/>
              <a:gd name="T63" fmla="*/ 8426 h 30240"/>
              <a:gd name="T64" fmla="*/ 11257 w 25095"/>
              <a:gd name="T65" fmla="*/ 4800 h 30240"/>
              <a:gd name="T66" fmla="*/ 21277 w 25095"/>
              <a:gd name="T67" fmla="*/ 22281 h 30240"/>
              <a:gd name="T68" fmla="*/ 21150 w 25095"/>
              <a:gd name="T69" fmla="*/ 8273 h 30240"/>
              <a:gd name="T70" fmla="*/ 16667 w 25095"/>
              <a:gd name="T71" fmla="*/ 8273 h 30240"/>
              <a:gd name="T72" fmla="*/ 17954 w 25095"/>
              <a:gd name="T73" fmla="*/ 7635 h 30240"/>
              <a:gd name="T74" fmla="*/ 13752 w 25095"/>
              <a:gd name="T75" fmla="*/ 8273 h 30240"/>
              <a:gd name="T76" fmla="*/ 15317 w 25095"/>
              <a:gd name="T77" fmla="*/ 8426 h 30240"/>
              <a:gd name="T78" fmla="*/ 13102 w 25095"/>
              <a:gd name="T79" fmla="*/ 20263 h 30240"/>
              <a:gd name="T80" fmla="*/ 15744 w 25095"/>
              <a:gd name="T81" fmla="*/ 21503 h 30240"/>
              <a:gd name="T82" fmla="*/ 14583 w 25095"/>
              <a:gd name="T83" fmla="*/ 23886 h 30240"/>
              <a:gd name="T84" fmla="*/ 15417 w 25095"/>
              <a:gd name="T85" fmla="*/ 22281 h 30240"/>
              <a:gd name="T86" fmla="*/ 21824 w 25095"/>
              <a:gd name="T87" fmla="*/ 23919 h 30240"/>
              <a:gd name="T88" fmla="*/ 22595 w 25095"/>
              <a:gd name="T89" fmla="*/ 22173 h 30240"/>
              <a:gd name="T90" fmla="*/ 20907 w 25095"/>
              <a:gd name="T91" fmla="*/ 21398 h 30240"/>
              <a:gd name="T92" fmla="*/ 18272 w 25095"/>
              <a:gd name="T93" fmla="*/ 15463 h 30240"/>
              <a:gd name="T94" fmla="*/ 18272 w 25095"/>
              <a:gd name="T95" fmla="*/ 15115 h 30240"/>
              <a:gd name="T96" fmla="*/ 21052 w 25095"/>
              <a:gd name="T97" fmla="*/ 8823 h 30240"/>
              <a:gd name="T98" fmla="*/ 22652 w 25095"/>
              <a:gd name="T99" fmla="*/ 8273 h 30240"/>
              <a:gd name="T100" fmla="*/ 21885 w 25095"/>
              <a:gd name="T101" fmla="*/ 6034 h 30240"/>
              <a:gd name="T102" fmla="*/ 14632 w 25095"/>
              <a:gd name="T103" fmla="*/ 6109 h 30240"/>
              <a:gd name="T104" fmla="*/ 11411 w 25095"/>
              <a:gd name="T105" fmla="*/ 2553 h 30240"/>
              <a:gd name="T106" fmla="*/ 14416 w 25095"/>
              <a:gd name="T107" fmla="*/ 6280 h 30240"/>
              <a:gd name="T108" fmla="*/ 11411 w 25095"/>
              <a:gd name="T109" fmla="*/ 10300 h 30240"/>
              <a:gd name="T110" fmla="*/ 11411 w 25095"/>
              <a:gd name="T111" fmla="*/ 12453 h 30240"/>
              <a:gd name="T112" fmla="*/ 12074 w 25095"/>
              <a:gd name="T113" fmla="*/ 17745 h 30240"/>
              <a:gd name="T114" fmla="*/ 11411 w 25095"/>
              <a:gd name="T115" fmla="*/ 18142 h 30240"/>
              <a:gd name="T116" fmla="*/ 13735 w 25095"/>
              <a:gd name="T117" fmla="*/ 22173 h 30240"/>
              <a:gd name="T118" fmla="*/ 11411 w 25095"/>
              <a:gd name="T119" fmla="*/ 22281 h 30240"/>
              <a:gd name="T120" fmla="*/ 14588 w 25095"/>
              <a:gd name="T121" fmla="*/ 24261 h 30240"/>
              <a:gd name="T122" fmla="*/ 21827 w 25095"/>
              <a:gd name="T123" fmla="*/ 24052 h 30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5095" h="30240">
                <a:moveTo>
                  <a:pt x="25095" y="27751"/>
                </a:moveTo>
                <a:lnTo>
                  <a:pt x="25095" y="27642"/>
                </a:lnTo>
                <a:lnTo>
                  <a:pt x="23525" y="27642"/>
                </a:lnTo>
                <a:lnTo>
                  <a:pt x="22060" y="24151"/>
                </a:lnTo>
                <a:lnTo>
                  <a:pt x="25095" y="25422"/>
                </a:lnTo>
                <a:lnTo>
                  <a:pt x="25095" y="25290"/>
                </a:lnTo>
                <a:lnTo>
                  <a:pt x="21998" y="23991"/>
                </a:lnTo>
                <a:lnTo>
                  <a:pt x="22699" y="22281"/>
                </a:lnTo>
                <a:lnTo>
                  <a:pt x="25095" y="22281"/>
                </a:lnTo>
                <a:lnTo>
                  <a:pt x="25095" y="22173"/>
                </a:lnTo>
                <a:lnTo>
                  <a:pt x="22743" y="22173"/>
                </a:lnTo>
                <a:lnTo>
                  <a:pt x="23417" y="20524"/>
                </a:lnTo>
                <a:lnTo>
                  <a:pt x="25095" y="19836"/>
                </a:lnTo>
                <a:lnTo>
                  <a:pt x="25095" y="19676"/>
                </a:lnTo>
                <a:lnTo>
                  <a:pt x="23495" y="20333"/>
                </a:lnTo>
                <a:lnTo>
                  <a:pt x="24472" y="17947"/>
                </a:lnTo>
                <a:lnTo>
                  <a:pt x="25095" y="18209"/>
                </a:lnTo>
                <a:lnTo>
                  <a:pt x="25095" y="18081"/>
                </a:lnTo>
                <a:lnTo>
                  <a:pt x="24516" y="17838"/>
                </a:lnTo>
                <a:lnTo>
                  <a:pt x="25095" y="16423"/>
                </a:lnTo>
                <a:lnTo>
                  <a:pt x="25095" y="16052"/>
                </a:lnTo>
                <a:lnTo>
                  <a:pt x="24387" y="17784"/>
                </a:lnTo>
                <a:lnTo>
                  <a:pt x="18360" y="15252"/>
                </a:lnTo>
                <a:lnTo>
                  <a:pt x="18363" y="15245"/>
                </a:lnTo>
                <a:lnTo>
                  <a:pt x="24462" y="12703"/>
                </a:lnTo>
                <a:lnTo>
                  <a:pt x="25095" y="14253"/>
                </a:lnTo>
                <a:lnTo>
                  <a:pt x="25095" y="13897"/>
                </a:lnTo>
                <a:lnTo>
                  <a:pt x="24587" y="12652"/>
                </a:lnTo>
                <a:lnTo>
                  <a:pt x="25095" y="12440"/>
                </a:lnTo>
                <a:lnTo>
                  <a:pt x="25095" y="12312"/>
                </a:lnTo>
                <a:lnTo>
                  <a:pt x="24542" y="12543"/>
                </a:lnTo>
                <a:lnTo>
                  <a:pt x="23496" y="9980"/>
                </a:lnTo>
                <a:lnTo>
                  <a:pt x="25095" y="10658"/>
                </a:lnTo>
                <a:lnTo>
                  <a:pt x="25095" y="10531"/>
                </a:lnTo>
                <a:lnTo>
                  <a:pt x="23435" y="9830"/>
                </a:lnTo>
                <a:lnTo>
                  <a:pt x="22861" y="8426"/>
                </a:lnTo>
                <a:lnTo>
                  <a:pt x="25095" y="8426"/>
                </a:lnTo>
                <a:lnTo>
                  <a:pt x="25095" y="8273"/>
                </a:lnTo>
                <a:lnTo>
                  <a:pt x="22799" y="8273"/>
                </a:lnTo>
                <a:lnTo>
                  <a:pt x="22051" y="6438"/>
                </a:lnTo>
                <a:lnTo>
                  <a:pt x="22232" y="6007"/>
                </a:lnTo>
                <a:lnTo>
                  <a:pt x="25095" y="4839"/>
                </a:lnTo>
                <a:lnTo>
                  <a:pt x="25095" y="4726"/>
                </a:lnTo>
                <a:lnTo>
                  <a:pt x="22289" y="5869"/>
                </a:lnTo>
                <a:lnTo>
                  <a:pt x="23677" y="2553"/>
                </a:lnTo>
                <a:lnTo>
                  <a:pt x="25095" y="2553"/>
                </a:lnTo>
                <a:lnTo>
                  <a:pt x="25095" y="2444"/>
                </a:lnTo>
                <a:lnTo>
                  <a:pt x="23723" y="2444"/>
                </a:lnTo>
                <a:lnTo>
                  <a:pt x="24746" y="0"/>
                </a:lnTo>
                <a:lnTo>
                  <a:pt x="24629" y="0"/>
                </a:lnTo>
                <a:lnTo>
                  <a:pt x="23601" y="2444"/>
                </a:lnTo>
                <a:lnTo>
                  <a:pt x="20419" y="2444"/>
                </a:lnTo>
                <a:lnTo>
                  <a:pt x="19422" y="0"/>
                </a:lnTo>
                <a:lnTo>
                  <a:pt x="19273" y="0"/>
                </a:lnTo>
                <a:lnTo>
                  <a:pt x="20271" y="2444"/>
                </a:lnTo>
                <a:lnTo>
                  <a:pt x="16124" y="2444"/>
                </a:lnTo>
                <a:lnTo>
                  <a:pt x="17119" y="0"/>
                </a:lnTo>
                <a:lnTo>
                  <a:pt x="16975" y="0"/>
                </a:lnTo>
                <a:lnTo>
                  <a:pt x="15979" y="2444"/>
                </a:lnTo>
                <a:lnTo>
                  <a:pt x="12960" y="2444"/>
                </a:lnTo>
                <a:lnTo>
                  <a:pt x="11936" y="0"/>
                </a:lnTo>
                <a:lnTo>
                  <a:pt x="11778" y="0"/>
                </a:lnTo>
                <a:lnTo>
                  <a:pt x="12804" y="2444"/>
                </a:lnTo>
                <a:lnTo>
                  <a:pt x="11411" y="2444"/>
                </a:lnTo>
                <a:lnTo>
                  <a:pt x="11411" y="0"/>
                </a:lnTo>
                <a:lnTo>
                  <a:pt x="11257" y="0"/>
                </a:lnTo>
                <a:lnTo>
                  <a:pt x="11257" y="2444"/>
                </a:lnTo>
                <a:lnTo>
                  <a:pt x="6030" y="2444"/>
                </a:lnTo>
                <a:lnTo>
                  <a:pt x="6030" y="2366"/>
                </a:lnTo>
                <a:lnTo>
                  <a:pt x="5933" y="2317"/>
                </a:lnTo>
                <a:lnTo>
                  <a:pt x="5884" y="2220"/>
                </a:lnTo>
                <a:lnTo>
                  <a:pt x="5620" y="2220"/>
                </a:lnTo>
                <a:lnTo>
                  <a:pt x="5571" y="2317"/>
                </a:lnTo>
                <a:lnTo>
                  <a:pt x="5473" y="2366"/>
                </a:lnTo>
                <a:lnTo>
                  <a:pt x="5473" y="2624"/>
                </a:lnTo>
                <a:lnTo>
                  <a:pt x="5626" y="2777"/>
                </a:lnTo>
                <a:lnTo>
                  <a:pt x="5818" y="2777"/>
                </a:lnTo>
                <a:lnTo>
                  <a:pt x="8062" y="8273"/>
                </a:lnTo>
                <a:lnTo>
                  <a:pt x="1961" y="8273"/>
                </a:lnTo>
                <a:lnTo>
                  <a:pt x="1898" y="8146"/>
                </a:lnTo>
                <a:lnTo>
                  <a:pt x="1792" y="8093"/>
                </a:lnTo>
                <a:lnTo>
                  <a:pt x="1598" y="8093"/>
                </a:lnTo>
                <a:lnTo>
                  <a:pt x="1491" y="8146"/>
                </a:lnTo>
                <a:lnTo>
                  <a:pt x="1438" y="8253"/>
                </a:lnTo>
                <a:lnTo>
                  <a:pt x="1438" y="8498"/>
                </a:lnTo>
                <a:lnTo>
                  <a:pt x="1591" y="8650"/>
                </a:lnTo>
                <a:lnTo>
                  <a:pt x="1707" y="8650"/>
                </a:lnTo>
                <a:lnTo>
                  <a:pt x="1707" y="14253"/>
                </a:lnTo>
                <a:lnTo>
                  <a:pt x="509" y="14742"/>
                </a:lnTo>
                <a:lnTo>
                  <a:pt x="507" y="14737"/>
                </a:lnTo>
                <a:lnTo>
                  <a:pt x="305" y="14636"/>
                </a:lnTo>
                <a:lnTo>
                  <a:pt x="101" y="14737"/>
                </a:lnTo>
                <a:lnTo>
                  <a:pt x="0" y="14941"/>
                </a:lnTo>
                <a:lnTo>
                  <a:pt x="101" y="15144"/>
                </a:lnTo>
                <a:lnTo>
                  <a:pt x="207" y="15197"/>
                </a:lnTo>
                <a:lnTo>
                  <a:pt x="402" y="15197"/>
                </a:lnTo>
                <a:lnTo>
                  <a:pt x="507" y="15144"/>
                </a:lnTo>
                <a:lnTo>
                  <a:pt x="519" y="15121"/>
                </a:lnTo>
                <a:lnTo>
                  <a:pt x="1707" y="15620"/>
                </a:lnTo>
                <a:lnTo>
                  <a:pt x="1707" y="21906"/>
                </a:lnTo>
                <a:lnTo>
                  <a:pt x="1694" y="21900"/>
                </a:lnTo>
                <a:lnTo>
                  <a:pt x="1491" y="22001"/>
                </a:lnTo>
                <a:lnTo>
                  <a:pt x="1389" y="22204"/>
                </a:lnTo>
                <a:lnTo>
                  <a:pt x="1491" y="22408"/>
                </a:lnTo>
                <a:lnTo>
                  <a:pt x="1598" y="22460"/>
                </a:lnTo>
                <a:lnTo>
                  <a:pt x="1792" y="22460"/>
                </a:lnTo>
                <a:lnTo>
                  <a:pt x="1898" y="22408"/>
                </a:lnTo>
                <a:lnTo>
                  <a:pt x="1951" y="22302"/>
                </a:lnTo>
                <a:lnTo>
                  <a:pt x="1951" y="22281"/>
                </a:lnTo>
                <a:lnTo>
                  <a:pt x="7894" y="22281"/>
                </a:lnTo>
                <a:lnTo>
                  <a:pt x="5796" y="27425"/>
                </a:lnTo>
                <a:lnTo>
                  <a:pt x="5777" y="27415"/>
                </a:lnTo>
                <a:lnTo>
                  <a:pt x="5623" y="27467"/>
                </a:lnTo>
                <a:lnTo>
                  <a:pt x="5473" y="27616"/>
                </a:lnTo>
                <a:lnTo>
                  <a:pt x="5473" y="27822"/>
                </a:lnTo>
                <a:lnTo>
                  <a:pt x="5626" y="27976"/>
                </a:lnTo>
                <a:lnTo>
                  <a:pt x="5878" y="27976"/>
                </a:lnTo>
                <a:lnTo>
                  <a:pt x="6030" y="27822"/>
                </a:lnTo>
                <a:lnTo>
                  <a:pt x="6030" y="27751"/>
                </a:lnTo>
                <a:lnTo>
                  <a:pt x="11257" y="27751"/>
                </a:lnTo>
                <a:lnTo>
                  <a:pt x="11257" y="30240"/>
                </a:lnTo>
                <a:lnTo>
                  <a:pt x="11411" y="30240"/>
                </a:lnTo>
                <a:lnTo>
                  <a:pt x="11411" y="27751"/>
                </a:lnTo>
                <a:lnTo>
                  <a:pt x="12957" y="27751"/>
                </a:lnTo>
                <a:lnTo>
                  <a:pt x="11910" y="30240"/>
                </a:lnTo>
                <a:lnTo>
                  <a:pt x="12085" y="30240"/>
                </a:lnTo>
                <a:lnTo>
                  <a:pt x="13127" y="27751"/>
                </a:lnTo>
                <a:lnTo>
                  <a:pt x="16013" y="27751"/>
                </a:lnTo>
                <a:lnTo>
                  <a:pt x="17028" y="30240"/>
                </a:lnTo>
                <a:lnTo>
                  <a:pt x="17178" y="30240"/>
                </a:lnTo>
                <a:lnTo>
                  <a:pt x="16161" y="27751"/>
                </a:lnTo>
                <a:lnTo>
                  <a:pt x="20315" y="27751"/>
                </a:lnTo>
                <a:lnTo>
                  <a:pt x="19299" y="30240"/>
                </a:lnTo>
                <a:lnTo>
                  <a:pt x="19443" y="30240"/>
                </a:lnTo>
                <a:lnTo>
                  <a:pt x="20461" y="27751"/>
                </a:lnTo>
                <a:lnTo>
                  <a:pt x="23435" y="27751"/>
                </a:lnTo>
                <a:lnTo>
                  <a:pt x="24479" y="30240"/>
                </a:lnTo>
                <a:lnTo>
                  <a:pt x="24614" y="30240"/>
                </a:lnTo>
                <a:lnTo>
                  <a:pt x="23570" y="27751"/>
                </a:lnTo>
                <a:lnTo>
                  <a:pt x="25095" y="27751"/>
                </a:lnTo>
                <a:close/>
                <a:moveTo>
                  <a:pt x="1707" y="15486"/>
                </a:moveTo>
                <a:lnTo>
                  <a:pt x="560" y="15006"/>
                </a:lnTo>
                <a:lnTo>
                  <a:pt x="560" y="14844"/>
                </a:lnTo>
                <a:lnTo>
                  <a:pt x="557" y="14836"/>
                </a:lnTo>
                <a:lnTo>
                  <a:pt x="1707" y="14367"/>
                </a:lnTo>
                <a:lnTo>
                  <a:pt x="1707" y="15486"/>
                </a:lnTo>
                <a:close/>
                <a:moveTo>
                  <a:pt x="8124" y="8426"/>
                </a:moveTo>
                <a:lnTo>
                  <a:pt x="9248" y="11181"/>
                </a:lnTo>
                <a:lnTo>
                  <a:pt x="8955" y="11302"/>
                </a:lnTo>
                <a:lnTo>
                  <a:pt x="2111" y="8426"/>
                </a:lnTo>
                <a:lnTo>
                  <a:pt x="8124" y="8426"/>
                </a:lnTo>
                <a:close/>
                <a:moveTo>
                  <a:pt x="9288" y="11279"/>
                </a:moveTo>
                <a:lnTo>
                  <a:pt x="9369" y="11475"/>
                </a:lnTo>
                <a:lnTo>
                  <a:pt x="9092" y="11359"/>
                </a:lnTo>
                <a:lnTo>
                  <a:pt x="9288" y="11279"/>
                </a:lnTo>
                <a:close/>
                <a:moveTo>
                  <a:pt x="1816" y="8632"/>
                </a:moveTo>
                <a:lnTo>
                  <a:pt x="1947" y="8502"/>
                </a:lnTo>
                <a:lnTo>
                  <a:pt x="1955" y="8475"/>
                </a:lnTo>
                <a:lnTo>
                  <a:pt x="8812" y="11359"/>
                </a:lnTo>
                <a:lnTo>
                  <a:pt x="1816" y="14210"/>
                </a:lnTo>
                <a:lnTo>
                  <a:pt x="1816" y="8632"/>
                </a:lnTo>
                <a:close/>
                <a:moveTo>
                  <a:pt x="1816" y="14323"/>
                </a:moveTo>
                <a:lnTo>
                  <a:pt x="8949" y="11417"/>
                </a:lnTo>
                <a:lnTo>
                  <a:pt x="9427" y="11618"/>
                </a:lnTo>
                <a:lnTo>
                  <a:pt x="10834" y="15066"/>
                </a:lnTo>
                <a:lnTo>
                  <a:pt x="9356" y="18692"/>
                </a:lnTo>
                <a:lnTo>
                  <a:pt x="1816" y="15532"/>
                </a:lnTo>
                <a:lnTo>
                  <a:pt x="1816" y="14323"/>
                </a:lnTo>
                <a:close/>
                <a:moveTo>
                  <a:pt x="1887" y="21996"/>
                </a:moveTo>
                <a:lnTo>
                  <a:pt x="1816" y="21960"/>
                </a:lnTo>
                <a:lnTo>
                  <a:pt x="1816" y="15665"/>
                </a:lnTo>
                <a:lnTo>
                  <a:pt x="9310" y="18806"/>
                </a:lnTo>
                <a:lnTo>
                  <a:pt x="9265" y="18918"/>
                </a:lnTo>
                <a:lnTo>
                  <a:pt x="1887" y="21996"/>
                </a:lnTo>
                <a:close/>
                <a:moveTo>
                  <a:pt x="1951" y="22173"/>
                </a:moveTo>
                <a:lnTo>
                  <a:pt x="1951" y="22107"/>
                </a:lnTo>
                <a:lnTo>
                  <a:pt x="1941" y="22087"/>
                </a:lnTo>
                <a:lnTo>
                  <a:pt x="9206" y="19060"/>
                </a:lnTo>
                <a:lnTo>
                  <a:pt x="7938" y="22173"/>
                </a:lnTo>
                <a:lnTo>
                  <a:pt x="1951" y="22173"/>
                </a:lnTo>
                <a:close/>
                <a:moveTo>
                  <a:pt x="11257" y="27642"/>
                </a:moveTo>
                <a:lnTo>
                  <a:pt x="6046" y="27642"/>
                </a:lnTo>
                <a:lnTo>
                  <a:pt x="11257" y="25507"/>
                </a:lnTo>
                <a:lnTo>
                  <a:pt x="11257" y="27642"/>
                </a:lnTo>
                <a:close/>
                <a:moveTo>
                  <a:pt x="11257" y="25367"/>
                </a:moveTo>
                <a:lnTo>
                  <a:pt x="5960" y="27545"/>
                </a:lnTo>
                <a:lnTo>
                  <a:pt x="5922" y="27508"/>
                </a:lnTo>
                <a:lnTo>
                  <a:pt x="8050" y="22281"/>
                </a:lnTo>
                <a:lnTo>
                  <a:pt x="11257" y="22281"/>
                </a:lnTo>
                <a:lnTo>
                  <a:pt x="11257" y="25367"/>
                </a:lnTo>
                <a:close/>
                <a:moveTo>
                  <a:pt x="11257" y="22173"/>
                </a:moveTo>
                <a:lnTo>
                  <a:pt x="8093" y="22173"/>
                </a:lnTo>
                <a:lnTo>
                  <a:pt x="9391" y="18983"/>
                </a:lnTo>
                <a:lnTo>
                  <a:pt x="9563" y="18911"/>
                </a:lnTo>
                <a:lnTo>
                  <a:pt x="11257" y="19622"/>
                </a:lnTo>
                <a:lnTo>
                  <a:pt x="11257" y="22173"/>
                </a:lnTo>
                <a:close/>
                <a:moveTo>
                  <a:pt x="11257" y="19489"/>
                </a:moveTo>
                <a:lnTo>
                  <a:pt x="9721" y="18845"/>
                </a:lnTo>
                <a:lnTo>
                  <a:pt x="11257" y="18206"/>
                </a:lnTo>
                <a:lnTo>
                  <a:pt x="11257" y="19489"/>
                </a:lnTo>
                <a:close/>
                <a:moveTo>
                  <a:pt x="11257" y="18087"/>
                </a:moveTo>
                <a:lnTo>
                  <a:pt x="9579" y="18786"/>
                </a:lnTo>
                <a:lnTo>
                  <a:pt x="9488" y="18748"/>
                </a:lnTo>
                <a:lnTo>
                  <a:pt x="10910" y="15252"/>
                </a:lnTo>
                <a:lnTo>
                  <a:pt x="11257" y="16102"/>
                </a:lnTo>
                <a:lnTo>
                  <a:pt x="11257" y="18087"/>
                </a:lnTo>
                <a:close/>
                <a:moveTo>
                  <a:pt x="11257" y="15746"/>
                </a:moveTo>
                <a:lnTo>
                  <a:pt x="10982" y="15074"/>
                </a:lnTo>
                <a:lnTo>
                  <a:pt x="11257" y="14400"/>
                </a:lnTo>
                <a:lnTo>
                  <a:pt x="11257" y="15746"/>
                </a:lnTo>
                <a:close/>
                <a:moveTo>
                  <a:pt x="11257" y="14029"/>
                </a:moveTo>
                <a:lnTo>
                  <a:pt x="10907" y="14889"/>
                </a:lnTo>
                <a:lnTo>
                  <a:pt x="9601" y="11691"/>
                </a:lnTo>
                <a:lnTo>
                  <a:pt x="11257" y="12388"/>
                </a:lnTo>
                <a:lnTo>
                  <a:pt x="11257" y="14029"/>
                </a:lnTo>
                <a:close/>
                <a:moveTo>
                  <a:pt x="11257" y="12268"/>
                </a:moveTo>
                <a:lnTo>
                  <a:pt x="9542" y="11548"/>
                </a:lnTo>
                <a:lnTo>
                  <a:pt x="9411" y="11229"/>
                </a:lnTo>
                <a:lnTo>
                  <a:pt x="11257" y="10477"/>
                </a:lnTo>
                <a:lnTo>
                  <a:pt x="11257" y="12268"/>
                </a:lnTo>
                <a:close/>
                <a:moveTo>
                  <a:pt x="11257" y="10363"/>
                </a:moveTo>
                <a:lnTo>
                  <a:pt x="9372" y="11131"/>
                </a:lnTo>
                <a:lnTo>
                  <a:pt x="8266" y="8426"/>
                </a:lnTo>
                <a:lnTo>
                  <a:pt x="11257" y="8426"/>
                </a:lnTo>
                <a:lnTo>
                  <a:pt x="11257" y="10363"/>
                </a:lnTo>
                <a:close/>
                <a:moveTo>
                  <a:pt x="11257" y="8273"/>
                </a:moveTo>
                <a:lnTo>
                  <a:pt x="8204" y="8273"/>
                </a:lnTo>
                <a:lnTo>
                  <a:pt x="5935" y="2719"/>
                </a:lnTo>
                <a:lnTo>
                  <a:pt x="6030" y="2624"/>
                </a:lnTo>
                <a:lnTo>
                  <a:pt x="6030" y="2588"/>
                </a:lnTo>
                <a:lnTo>
                  <a:pt x="11257" y="4800"/>
                </a:lnTo>
                <a:lnTo>
                  <a:pt x="11257" y="8273"/>
                </a:lnTo>
                <a:close/>
                <a:moveTo>
                  <a:pt x="11257" y="4682"/>
                </a:moveTo>
                <a:lnTo>
                  <a:pt x="6218" y="2553"/>
                </a:lnTo>
                <a:lnTo>
                  <a:pt x="11257" y="2553"/>
                </a:lnTo>
                <a:lnTo>
                  <a:pt x="11257" y="4682"/>
                </a:lnTo>
                <a:close/>
                <a:moveTo>
                  <a:pt x="21922" y="23819"/>
                </a:moveTo>
                <a:lnTo>
                  <a:pt x="21277" y="22281"/>
                </a:lnTo>
                <a:lnTo>
                  <a:pt x="22550" y="22281"/>
                </a:lnTo>
                <a:lnTo>
                  <a:pt x="21922" y="23819"/>
                </a:lnTo>
                <a:close/>
                <a:moveTo>
                  <a:pt x="19752" y="8273"/>
                </a:moveTo>
                <a:lnTo>
                  <a:pt x="18238" y="7633"/>
                </a:lnTo>
                <a:lnTo>
                  <a:pt x="21798" y="6182"/>
                </a:lnTo>
                <a:lnTo>
                  <a:pt x="21912" y="6461"/>
                </a:lnTo>
                <a:lnTo>
                  <a:pt x="21150" y="8273"/>
                </a:lnTo>
                <a:lnTo>
                  <a:pt x="19752" y="8273"/>
                </a:lnTo>
                <a:close/>
                <a:moveTo>
                  <a:pt x="21085" y="8426"/>
                </a:moveTo>
                <a:lnTo>
                  <a:pt x="20939" y="8775"/>
                </a:lnTo>
                <a:lnTo>
                  <a:pt x="20115" y="8426"/>
                </a:lnTo>
                <a:lnTo>
                  <a:pt x="21085" y="8426"/>
                </a:lnTo>
                <a:close/>
                <a:moveTo>
                  <a:pt x="19461" y="8273"/>
                </a:moveTo>
                <a:lnTo>
                  <a:pt x="16667" y="8273"/>
                </a:lnTo>
                <a:lnTo>
                  <a:pt x="18091" y="7693"/>
                </a:lnTo>
                <a:lnTo>
                  <a:pt x="19461" y="8273"/>
                </a:lnTo>
                <a:close/>
                <a:moveTo>
                  <a:pt x="16389" y="8273"/>
                </a:moveTo>
                <a:lnTo>
                  <a:pt x="15404" y="8273"/>
                </a:lnTo>
                <a:lnTo>
                  <a:pt x="14566" y="6272"/>
                </a:lnTo>
                <a:lnTo>
                  <a:pt x="14591" y="6212"/>
                </a:lnTo>
                <a:lnTo>
                  <a:pt x="17954" y="7635"/>
                </a:lnTo>
                <a:lnTo>
                  <a:pt x="16389" y="8273"/>
                </a:lnTo>
                <a:close/>
                <a:moveTo>
                  <a:pt x="16011" y="8426"/>
                </a:moveTo>
                <a:lnTo>
                  <a:pt x="15548" y="8616"/>
                </a:lnTo>
                <a:lnTo>
                  <a:pt x="15468" y="8426"/>
                </a:lnTo>
                <a:lnTo>
                  <a:pt x="16011" y="8426"/>
                </a:lnTo>
                <a:close/>
                <a:moveTo>
                  <a:pt x="15253" y="8273"/>
                </a:moveTo>
                <a:lnTo>
                  <a:pt x="13752" y="8273"/>
                </a:lnTo>
                <a:lnTo>
                  <a:pt x="14490" y="6458"/>
                </a:lnTo>
                <a:lnTo>
                  <a:pt x="15253" y="8273"/>
                </a:lnTo>
                <a:close/>
                <a:moveTo>
                  <a:pt x="15317" y="8426"/>
                </a:moveTo>
                <a:lnTo>
                  <a:pt x="15419" y="8668"/>
                </a:lnTo>
                <a:lnTo>
                  <a:pt x="13227" y="9561"/>
                </a:lnTo>
                <a:lnTo>
                  <a:pt x="13689" y="8426"/>
                </a:lnTo>
                <a:lnTo>
                  <a:pt x="15317" y="8426"/>
                </a:lnTo>
                <a:close/>
                <a:moveTo>
                  <a:pt x="15460" y="8765"/>
                </a:moveTo>
                <a:lnTo>
                  <a:pt x="18147" y="15162"/>
                </a:lnTo>
                <a:lnTo>
                  <a:pt x="11998" y="12579"/>
                </a:lnTo>
                <a:lnTo>
                  <a:pt x="13172" y="9697"/>
                </a:lnTo>
                <a:lnTo>
                  <a:pt x="15460" y="8765"/>
                </a:lnTo>
                <a:close/>
                <a:moveTo>
                  <a:pt x="15657" y="21334"/>
                </a:moveTo>
                <a:lnTo>
                  <a:pt x="13102" y="20263"/>
                </a:lnTo>
                <a:lnTo>
                  <a:pt x="12115" y="17848"/>
                </a:lnTo>
                <a:lnTo>
                  <a:pt x="18187" y="15318"/>
                </a:lnTo>
                <a:lnTo>
                  <a:pt x="15657" y="21334"/>
                </a:lnTo>
                <a:close/>
                <a:moveTo>
                  <a:pt x="15744" y="21503"/>
                </a:moveTo>
                <a:lnTo>
                  <a:pt x="17341" y="22173"/>
                </a:lnTo>
                <a:lnTo>
                  <a:pt x="15463" y="22173"/>
                </a:lnTo>
                <a:lnTo>
                  <a:pt x="15744" y="21503"/>
                </a:lnTo>
                <a:close/>
                <a:moveTo>
                  <a:pt x="15609" y="21447"/>
                </a:moveTo>
                <a:lnTo>
                  <a:pt x="15304" y="22173"/>
                </a:lnTo>
                <a:lnTo>
                  <a:pt x="13882" y="22173"/>
                </a:lnTo>
                <a:lnTo>
                  <a:pt x="13167" y="20423"/>
                </a:lnTo>
                <a:lnTo>
                  <a:pt x="15609" y="21447"/>
                </a:lnTo>
                <a:close/>
                <a:moveTo>
                  <a:pt x="15258" y="22281"/>
                </a:moveTo>
                <a:lnTo>
                  <a:pt x="14583" y="23886"/>
                </a:lnTo>
                <a:lnTo>
                  <a:pt x="13926" y="22281"/>
                </a:lnTo>
                <a:lnTo>
                  <a:pt x="15258" y="22281"/>
                </a:lnTo>
                <a:close/>
                <a:moveTo>
                  <a:pt x="15417" y="22281"/>
                </a:moveTo>
                <a:lnTo>
                  <a:pt x="17600" y="22281"/>
                </a:lnTo>
                <a:lnTo>
                  <a:pt x="18175" y="22522"/>
                </a:lnTo>
                <a:lnTo>
                  <a:pt x="14722" y="23942"/>
                </a:lnTo>
                <a:lnTo>
                  <a:pt x="15417" y="22281"/>
                </a:lnTo>
                <a:close/>
                <a:moveTo>
                  <a:pt x="17918" y="22281"/>
                </a:moveTo>
                <a:lnTo>
                  <a:pt x="18760" y="22281"/>
                </a:lnTo>
                <a:lnTo>
                  <a:pt x="18335" y="22456"/>
                </a:lnTo>
                <a:lnTo>
                  <a:pt x="17918" y="22281"/>
                </a:lnTo>
                <a:close/>
                <a:moveTo>
                  <a:pt x="19130" y="22281"/>
                </a:moveTo>
                <a:lnTo>
                  <a:pt x="21137" y="22281"/>
                </a:lnTo>
                <a:lnTo>
                  <a:pt x="21824" y="23919"/>
                </a:lnTo>
                <a:lnTo>
                  <a:pt x="18517" y="22533"/>
                </a:lnTo>
                <a:lnTo>
                  <a:pt x="19130" y="22281"/>
                </a:lnTo>
                <a:close/>
                <a:moveTo>
                  <a:pt x="19395" y="22173"/>
                </a:moveTo>
                <a:lnTo>
                  <a:pt x="20842" y="21580"/>
                </a:lnTo>
                <a:lnTo>
                  <a:pt x="21091" y="22173"/>
                </a:lnTo>
                <a:lnTo>
                  <a:pt x="19395" y="22173"/>
                </a:lnTo>
                <a:close/>
                <a:moveTo>
                  <a:pt x="22595" y="22173"/>
                </a:moveTo>
                <a:lnTo>
                  <a:pt x="21231" y="22173"/>
                </a:lnTo>
                <a:lnTo>
                  <a:pt x="20962" y="21530"/>
                </a:lnTo>
                <a:lnTo>
                  <a:pt x="23238" y="20597"/>
                </a:lnTo>
                <a:lnTo>
                  <a:pt x="22595" y="22173"/>
                </a:lnTo>
                <a:close/>
                <a:moveTo>
                  <a:pt x="24344" y="17893"/>
                </a:moveTo>
                <a:lnTo>
                  <a:pt x="23316" y="20407"/>
                </a:lnTo>
                <a:lnTo>
                  <a:pt x="20907" y="21398"/>
                </a:lnTo>
                <a:lnTo>
                  <a:pt x="18386" y="15387"/>
                </a:lnTo>
                <a:lnTo>
                  <a:pt x="24344" y="17893"/>
                </a:lnTo>
                <a:close/>
                <a:moveTo>
                  <a:pt x="20787" y="21448"/>
                </a:moveTo>
                <a:lnTo>
                  <a:pt x="19024" y="22173"/>
                </a:lnTo>
                <a:lnTo>
                  <a:pt x="17658" y="22173"/>
                </a:lnTo>
                <a:lnTo>
                  <a:pt x="15790" y="21389"/>
                </a:lnTo>
                <a:lnTo>
                  <a:pt x="18272" y="15463"/>
                </a:lnTo>
                <a:lnTo>
                  <a:pt x="20787" y="21448"/>
                </a:lnTo>
                <a:close/>
                <a:moveTo>
                  <a:pt x="18272" y="15115"/>
                </a:moveTo>
                <a:lnTo>
                  <a:pt x="15589" y="8712"/>
                </a:lnTo>
                <a:lnTo>
                  <a:pt x="16290" y="8426"/>
                </a:lnTo>
                <a:lnTo>
                  <a:pt x="19824" y="8426"/>
                </a:lnTo>
                <a:lnTo>
                  <a:pt x="20895" y="8879"/>
                </a:lnTo>
                <a:lnTo>
                  <a:pt x="18272" y="15115"/>
                </a:lnTo>
                <a:close/>
                <a:moveTo>
                  <a:pt x="24418" y="12595"/>
                </a:moveTo>
                <a:lnTo>
                  <a:pt x="18426" y="15095"/>
                </a:lnTo>
                <a:lnTo>
                  <a:pt x="21008" y="8928"/>
                </a:lnTo>
                <a:lnTo>
                  <a:pt x="23320" y="9905"/>
                </a:lnTo>
                <a:lnTo>
                  <a:pt x="24418" y="12595"/>
                </a:lnTo>
                <a:close/>
                <a:moveTo>
                  <a:pt x="23258" y="9755"/>
                </a:moveTo>
                <a:lnTo>
                  <a:pt x="21052" y="8823"/>
                </a:lnTo>
                <a:lnTo>
                  <a:pt x="21218" y="8426"/>
                </a:lnTo>
                <a:lnTo>
                  <a:pt x="22715" y="8426"/>
                </a:lnTo>
                <a:lnTo>
                  <a:pt x="23258" y="9755"/>
                </a:lnTo>
                <a:close/>
                <a:moveTo>
                  <a:pt x="22652" y="8273"/>
                </a:moveTo>
                <a:lnTo>
                  <a:pt x="21282" y="8273"/>
                </a:lnTo>
                <a:lnTo>
                  <a:pt x="21976" y="6617"/>
                </a:lnTo>
                <a:lnTo>
                  <a:pt x="22652" y="8273"/>
                </a:lnTo>
                <a:close/>
                <a:moveTo>
                  <a:pt x="21987" y="6283"/>
                </a:moveTo>
                <a:lnTo>
                  <a:pt x="21925" y="6131"/>
                </a:lnTo>
                <a:lnTo>
                  <a:pt x="22077" y="6070"/>
                </a:lnTo>
                <a:lnTo>
                  <a:pt x="21987" y="6283"/>
                </a:lnTo>
                <a:close/>
                <a:moveTo>
                  <a:pt x="23556" y="2553"/>
                </a:moveTo>
                <a:lnTo>
                  <a:pt x="22134" y="5932"/>
                </a:lnTo>
                <a:lnTo>
                  <a:pt x="21885" y="6034"/>
                </a:lnTo>
                <a:lnTo>
                  <a:pt x="20464" y="2553"/>
                </a:lnTo>
                <a:lnTo>
                  <a:pt x="23556" y="2553"/>
                </a:lnTo>
                <a:close/>
                <a:moveTo>
                  <a:pt x="16080" y="2553"/>
                </a:moveTo>
                <a:lnTo>
                  <a:pt x="20315" y="2553"/>
                </a:lnTo>
                <a:lnTo>
                  <a:pt x="21759" y="6085"/>
                </a:lnTo>
                <a:lnTo>
                  <a:pt x="18101" y="7575"/>
                </a:lnTo>
                <a:lnTo>
                  <a:pt x="14632" y="6109"/>
                </a:lnTo>
                <a:lnTo>
                  <a:pt x="16080" y="2553"/>
                </a:lnTo>
                <a:close/>
                <a:moveTo>
                  <a:pt x="15934" y="2553"/>
                </a:moveTo>
                <a:lnTo>
                  <a:pt x="14507" y="6057"/>
                </a:lnTo>
                <a:lnTo>
                  <a:pt x="14468" y="6039"/>
                </a:lnTo>
                <a:lnTo>
                  <a:pt x="13006" y="2553"/>
                </a:lnTo>
                <a:lnTo>
                  <a:pt x="15934" y="2553"/>
                </a:lnTo>
                <a:close/>
                <a:moveTo>
                  <a:pt x="11411" y="2553"/>
                </a:moveTo>
                <a:lnTo>
                  <a:pt x="12850" y="2553"/>
                </a:lnTo>
                <a:lnTo>
                  <a:pt x="14282" y="5961"/>
                </a:lnTo>
                <a:lnTo>
                  <a:pt x="11411" y="4747"/>
                </a:lnTo>
                <a:lnTo>
                  <a:pt x="11411" y="2553"/>
                </a:lnTo>
                <a:close/>
                <a:moveTo>
                  <a:pt x="11411" y="4865"/>
                </a:moveTo>
                <a:lnTo>
                  <a:pt x="14342" y="6107"/>
                </a:lnTo>
                <a:lnTo>
                  <a:pt x="14416" y="6280"/>
                </a:lnTo>
                <a:lnTo>
                  <a:pt x="13603" y="8273"/>
                </a:lnTo>
                <a:lnTo>
                  <a:pt x="11411" y="8273"/>
                </a:lnTo>
                <a:lnTo>
                  <a:pt x="11411" y="4865"/>
                </a:lnTo>
                <a:close/>
                <a:moveTo>
                  <a:pt x="11411" y="8426"/>
                </a:moveTo>
                <a:lnTo>
                  <a:pt x="13540" y="8426"/>
                </a:lnTo>
                <a:lnTo>
                  <a:pt x="13048" y="9633"/>
                </a:lnTo>
                <a:lnTo>
                  <a:pt x="11411" y="10300"/>
                </a:lnTo>
                <a:lnTo>
                  <a:pt x="11411" y="8426"/>
                </a:lnTo>
                <a:close/>
                <a:moveTo>
                  <a:pt x="11411" y="10414"/>
                </a:moveTo>
                <a:lnTo>
                  <a:pt x="12993" y="9770"/>
                </a:lnTo>
                <a:lnTo>
                  <a:pt x="11870" y="12525"/>
                </a:lnTo>
                <a:lnTo>
                  <a:pt x="11411" y="12332"/>
                </a:lnTo>
                <a:lnTo>
                  <a:pt x="11411" y="10414"/>
                </a:lnTo>
                <a:close/>
                <a:moveTo>
                  <a:pt x="11411" y="12453"/>
                </a:moveTo>
                <a:lnTo>
                  <a:pt x="11828" y="12628"/>
                </a:lnTo>
                <a:lnTo>
                  <a:pt x="11411" y="13651"/>
                </a:lnTo>
                <a:lnTo>
                  <a:pt x="11411" y="12453"/>
                </a:lnTo>
                <a:close/>
                <a:moveTo>
                  <a:pt x="11411" y="14023"/>
                </a:moveTo>
                <a:lnTo>
                  <a:pt x="11957" y="12682"/>
                </a:lnTo>
                <a:lnTo>
                  <a:pt x="18058" y="15249"/>
                </a:lnTo>
                <a:lnTo>
                  <a:pt x="12074" y="17745"/>
                </a:lnTo>
                <a:lnTo>
                  <a:pt x="11411" y="16123"/>
                </a:lnTo>
                <a:lnTo>
                  <a:pt x="11411" y="14023"/>
                </a:lnTo>
                <a:close/>
                <a:moveTo>
                  <a:pt x="11411" y="16478"/>
                </a:moveTo>
                <a:lnTo>
                  <a:pt x="11949" y="17797"/>
                </a:lnTo>
                <a:lnTo>
                  <a:pt x="11411" y="18022"/>
                </a:lnTo>
                <a:lnTo>
                  <a:pt x="11411" y="16478"/>
                </a:lnTo>
                <a:close/>
                <a:moveTo>
                  <a:pt x="11411" y="18142"/>
                </a:moveTo>
                <a:lnTo>
                  <a:pt x="11991" y="17900"/>
                </a:lnTo>
                <a:lnTo>
                  <a:pt x="12926" y="20188"/>
                </a:lnTo>
                <a:lnTo>
                  <a:pt x="11411" y="19554"/>
                </a:lnTo>
                <a:lnTo>
                  <a:pt x="11411" y="18142"/>
                </a:lnTo>
                <a:close/>
                <a:moveTo>
                  <a:pt x="11411" y="19686"/>
                </a:moveTo>
                <a:lnTo>
                  <a:pt x="12991" y="20349"/>
                </a:lnTo>
                <a:lnTo>
                  <a:pt x="13735" y="22173"/>
                </a:lnTo>
                <a:lnTo>
                  <a:pt x="11411" y="22173"/>
                </a:lnTo>
                <a:lnTo>
                  <a:pt x="11411" y="19686"/>
                </a:lnTo>
                <a:close/>
                <a:moveTo>
                  <a:pt x="11411" y="22281"/>
                </a:moveTo>
                <a:lnTo>
                  <a:pt x="13780" y="22281"/>
                </a:lnTo>
                <a:lnTo>
                  <a:pt x="14495" y="24035"/>
                </a:lnTo>
                <a:lnTo>
                  <a:pt x="11411" y="25303"/>
                </a:lnTo>
                <a:lnTo>
                  <a:pt x="11411" y="22281"/>
                </a:lnTo>
                <a:close/>
                <a:moveTo>
                  <a:pt x="13003" y="27642"/>
                </a:moveTo>
                <a:lnTo>
                  <a:pt x="11411" y="27642"/>
                </a:lnTo>
                <a:lnTo>
                  <a:pt x="11411" y="25444"/>
                </a:lnTo>
                <a:lnTo>
                  <a:pt x="14452" y="24199"/>
                </a:lnTo>
                <a:lnTo>
                  <a:pt x="13003" y="27642"/>
                </a:lnTo>
                <a:close/>
                <a:moveTo>
                  <a:pt x="13173" y="27642"/>
                </a:moveTo>
                <a:lnTo>
                  <a:pt x="14588" y="24261"/>
                </a:lnTo>
                <a:lnTo>
                  <a:pt x="15968" y="27642"/>
                </a:lnTo>
                <a:lnTo>
                  <a:pt x="13173" y="27642"/>
                </a:lnTo>
                <a:close/>
                <a:moveTo>
                  <a:pt x="20360" y="27642"/>
                </a:moveTo>
                <a:lnTo>
                  <a:pt x="16117" y="27642"/>
                </a:lnTo>
                <a:lnTo>
                  <a:pt x="14673" y="24107"/>
                </a:lnTo>
                <a:lnTo>
                  <a:pt x="18357" y="22598"/>
                </a:lnTo>
                <a:lnTo>
                  <a:pt x="21827" y="24052"/>
                </a:lnTo>
                <a:lnTo>
                  <a:pt x="20360" y="27642"/>
                </a:lnTo>
                <a:close/>
                <a:moveTo>
                  <a:pt x="20505" y="27642"/>
                </a:moveTo>
                <a:lnTo>
                  <a:pt x="21928" y="24165"/>
                </a:lnTo>
                <a:lnTo>
                  <a:pt x="23388" y="27642"/>
                </a:lnTo>
                <a:lnTo>
                  <a:pt x="20505" y="27642"/>
                </a:lnTo>
                <a:close/>
              </a:path>
            </a:pathLst>
          </a:custGeom>
          <a:gradFill>
            <a:gsLst>
              <a:gs pos="0">
                <a:schemeClr val="bg1"/>
              </a:gs>
              <a:gs pos="100000">
                <a:schemeClr val="bg1">
                  <a:lumMod val="95000"/>
                </a:schemeClr>
              </a:gs>
            </a:gsLst>
            <a:lin ang="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FD845C76-8D82-3A63-4465-6791E611B752}"/>
              </a:ext>
            </a:extLst>
          </p:cNvPr>
          <p:cNvSpPr>
            <a:spLocks noGrp="1"/>
          </p:cNvSpPr>
          <p:nvPr>
            <p:ph type="title"/>
          </p:nvPr>
        </p:nvSpPr>
        <p:spPr>
          <a:xfrm>
            <a:off x="914400" y="1335024"/>
            <a:ext cx="3413126" cy="1463040"/>
          </a:xfrm>
        </p:spPr>
        <p:txBody>
          <a:bodyPr/>
          <a:lstStyle/>
          <a:p>
            <a:r>
              <a:rPr lang="en-GB" sz="4000" b="1" dirty="0"/>
              <a:t>When to choose a modular monolith</a:t>
            </a:r>
            <a:endParaRPr lang="en-GB" sz="4000" dirty="0"/>
          </a:p>
        </p:txBody>
      </p:sp>
      <p:sp>
        <p:nvSpPr>
          <p:cNvPr id="3" name="Text Placeholder 2">
            <a:extLst>
              <a:ext uri="{FF2B5EF4-FFF2-40B4-BE49-F238E27FC236}">
                <a16:creationId xmlns:a16="http://schemas.microsoft.com/office/drawing/2014/main" id="{875B99B9-3EBF-4AA5-DF29-9F9315C92EB9}"/>
              </a:ext>
            </a:extLst>
          </p:cNvPr>
          <p:cNvSpPr>
            <a:spLocks noGrp="1"/>
          </p:cNvSpPr>
          <p:nvPr>
            <p:ph type="body" sz="quarter" idx="16"/>
          </p:nvPr>
        </p:nvSpPr>
        <p:spPr>
          <a:xfrm>
            <a:off x="914400" y="2970396"/>
            <a:ext cx="3136740" cy="1169988"/>
          </a:xfrm>
        </p:spPr>
        <p:txBody>
          <a:bodyPr/>
          <a:lstStyle/>
          <a:p>
            <a:r>
              <a:rPr lang="en-GB" dirty="0"/>
              <a:t>Modular monoliths offer a pragmatic starting point when speed, simplicity, and flexibility matter more than distributed scaling. Ideal for small teams, evolving domains, and early-stage systems. </a:t>
            </a:r>
          </a:p>
          <a:p>
            <a:r>
              <a:rPr lang="en-GB" dirty="0"/>
              <a:t>You don’t need all criteria to apply — if </a:t>
            </a:r>
            <a:r>
              <a:rPr lang="en-GB" b="1" dirty="0"/>
              <a:t>2–3 fit your case</a:t>
            </a:r>
            <a:r>
              <a:rPr lang="en-GB" dirty="0"/>
              <a:t>, it’s usually a strong choice.</a:t>
            </a:r>
            <a:endParaRPr lang="en-US" dirty="0"/>
          </a:p>
        </p:txBody>
      </p:sp>
      <p:sp>
        <p:nvSpPr>
          <p:cNvPr id="27" name="Text Placeholder 2">
            <a:extLst>
              <a:ext uri="{FF2B5EF4-FFF2-40B4-BE49-F238E27FC236}">
                <a16:creationId xmlns:a16="http://schemas.microsoft.com/office/drawing/2014/main" id="{D6FED405-9EB6-8FB2-CC1D-C126FB009DA5}"/>
              </a:ext>
            </a:extLst>
          </p:cNvPr>
          <p:cNvSpPr txBox="1">
            <a:spLocks/>
          </p:cNvSpPr>
          <p:nvPr/>
        </p:nvSpPr>
        <p:spPr>
          <a:xfrm>
            <a:off x="4724400" y="1952055"/>
            <a:ext cx="1920240" cy="475488"/>
          </a:xfrm>
          <a:prstGeom prst="rect">
            <a:avLst/>
          </a:prstGeom>
        </p:spPr>
        <p:txBody>
          <a:bodyPr vert="horz" lIns="0" tIns="0" rIns="0" bIns="0" rtlCol="0">
            <a:noAutofit/>
          </a:bodyPr>
          <a:lstStyle>
            <a:defPPr>
              <a:defRPr lang="en-US"/>
            </a:defPPr>
            <a:lvl1pPr indent="0">
              <a:lnSpc>
                <a:spcPct val="100000"/>
              </a:lnSpc>
              <a:spcBef>
                <a:spcPts val="1000"/>
              </a:spcBef>
              <a:buClr>
                <a:schemeClr val="accent5"/>
              </a:buClr>
              <a:buSzPct val="75000"/>
              <a:buFont typeface="Arial" panose="020B0604020202020204" pitchFamily="34" charset="0"/>
              <a:buNone/>
              <a:defRPr sz="1000" spc="-30">
                <a:ea typeface="Open Sans" charset="0"/>
                <a:cs typeface="Open Sans" charset="0"/>
              </a:defRPr>
            </a:lvl1pPr>
            <a:lvl2pPr marL="685800" indent="-228600">
              <a:lnSpc>
                <a:spcPct val="100000"/>
              </a:lnSpc>
              <a:spcBef>
                <a:spcPts val="500"/>
              </a:spcBef>
              <a:buClr>
                <a:schemeClr val="accent5"/>
              </a:buClr>
              <a:buSzPct val="75000"/>
              <a:buFont typeface="Arial" panose="020B0604020202020204" pitchFamily="34" charset="0"/>
              <a:buChar char="•"/>
              <a:defRPr spc="-30">
                <a:ea typeface="Open Sans" charset="0"/>
                <a:cs typeface="Open Sans" charset="0"/>
              </a:defRPr>
            </a:lvl2pPr>
            <a:lvl3pPr marL="1143000" indent="-228600">
              <a:lnSpc>
                <a:spcPct val="100000"/>
              </a:lnSpc>
              <a:spcBef>
                <a:spcPts val="500"/>
              </a:spcBef>
              <a:buClr>
                <a:schemeClr val="accent5"/>
              </a:buClr>
              <a:buSzPct val="75000"/>
              <a:buFont typeface="Arial" panose="020B0604020202020204" pitchFamily="34" charset="0"/>
              <a:buChar char="•"/>
              <a:defRPr sz="1600" spc="-30">
                <a:ea typeface="Open Sans" charset="0"/>
                <a:cs typeface="Open Sans" charset="0"/>
              </a:defRPr>
            </a:lvl3pPr>
            <a:lvl4pPr marL="1600200" indent="-228600">
              <a:lnSpc>
                <a:spcPct val="100000"/>
              </a:lnSpc>
              <a:spcBef>
                <a:spcPts val="500"/>
              </a:spcBef>
              <a:buClr>
                <a:schemeClr val="accent5"/>
              </a:buClr>
              <a:buSzPct val="75000"/>
              <a:buFont typeface="Arial" panose="020B0604020202020204" pitchFamily="34" charset="0"/>
              <a:buChar char="•"/>
              <a:defRPr sz="1400" spc="-30">
                <a:ea typeface="Open Sans" charset="0"/>
                <a:cs typeface="Open Sans" charset="0"/>
              </a:defRPr>
            </a:lvl4pPr>
            <a:lvl5pPr marL="2057400" indent="-228600">
              <a:lnSpc>
                <a:spcPct val="100000"/>
              </a:lnSpc>
              <a:spcBef>
                <a:spcPts val="500"/>
              </a:spcBef>
              <a:buClr>
                <a:schemeClr val="accent5"/>
              </a:buClr>
              <a:buSzPct val="75000"/>
              <a:buFont typeface="Arial" panose="020B0604020202020204" pitchFamily="34" charset="0"/>
              <a:buChar char="•"/>
              <a:defRPr sz="1400" spc="-30">
                <a:ea typeface="Open Sans" charset="0"/>
                <a:cs typeface="Open Sans"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GB" dirty="0"/>
              <a:t>Perfect for early-stage projects where rapid changes are frequent. You avoid the deployment and coordination overhead of microservices while iterating quickly in one codebase.</a:t>
            </a:r>
            <a:endParaRPr lang="en-US" dirty="0"/>
          </a:p>
        </p:txBody>
      </p:sp>
      <p:sp>
        <p:nvSpPr>
          <p:cNvPr id="29" name="Rectangle 28">
            <a:extLst>
              <a:ext uri="{FF2B5EF4-FFF2-40B4-BE49-F238E27FC236}">
                <a16:creationId xmlns:a16="http://schemas.microsoft.com/office/drawing/2014/main" id="{13FD1CD3-609B-85B9-ED23-1A6439219D17}"/>
              </a:ext>
            </a:extLst>
          </p:cNvPr>
          <p:cNvSpPr/>
          <p:nvPr/>
        </p:nvSpPr>
        <p:spPr>
          <a:xfrm>
            <a:off x="4724400" y="1298308"/>
            <a:ext cx="1253884" cy="215444"/>
          </a:xfrm>
          <a:prstGeom prst="rect">
            <a:avLst/>
          </a:prstGeom>
        </p:spPr>
        <p:txBody>
          <a:bodyPr wrap="square" lIns="0" tIns="0" rIns="0" bIns="0" anchor="t" anchorCtr="0">
            <a:noAutofit/>
          </a:bodyPr>
          <a:lstStyle/>
          <a:p>
            <a:r>
              <a:rPr lang="en-GB" sz="1400" b="1" dirty="0"/>
              <a:t>Fast iteration required</a:t>
            </a:r>
            <a:endParaRPr lang="en-US" sz="1400" b="1" dirty="0"/>
          </a:p>
        </p:txBody>
      </p:sp>
      <p:sp>
        <p:nvSpPr>
          <p:cNvPr id="30" name="Rectangle 29">
            <a:extLst>
              <a:ext uri="{FF2B5EF4-FFF2-40B4-BE49-F238E27FC236}">
                <a16:creationId xmlns:a16="http://schemas.microsoft.com/office/drawing/2014/main" id="{C24390B0-DCC6-8801-0D22-3D6B83FE826B}"/>
              </a:ext>
            </a:extLst>
          </p:cNvPr>
          <p:cNvSpPr/>
          <p:nvPr/>
        </p:nvSpPr>
        <p:spPr>
          <a:xfrm>
            <a:off x="7041514" y="1298308"/>
            <a:ext cx="1257454" cy="430887"/>
          </a:xfrm>
          <a:prstGeom prst="rect">
            <a:avLst/>
          </a:prstGeom>
        </p:spPr>
        <p:txBody>
          <a:bodyPr wrap="square" lIns="0" tIns="0" rIns="0" bIns="0" anchor="t" anchorCtr="0">
            <a:noAutofit/>
          </a:bodyPr>
          <a:lstStyle/>
          <a:p>
            <a:r>
              <a:rPr lang="en-GB" sz="1400" b="1" dirty="0"/>
              <a:t>Small team, big scope</a:t>
            </a:r>
            <a:endParaRPr lang="en-US" sz="1400" b="1" dirty="0"/>
          </a:p>
        </p:txBody>
      </p:sp>
      <p:sp>
        <p:nvSpPr>
          <p:cNvPr id="31" name="Rectangle 30">
            <a:extLst>
              <a:ext uri="{FF2B5EF4-FFF2-40B4-BE49-F238E27FC236}">
                <a16:creationId xmlns:a16="http://schemas.microsoft.com/office/drawing/2014/main" id="{7B3EA32B-2EB3-9BE7-8657-65F3A0FAF1F0}"/>
              </a:ext>
            </a:extLst>
          </p:cNvPr>
          <p:cNvSpPr/>
          <p:nvPr/>
        </p:nvSpPr>
        <p:spPr>
          <a:xfrm>
            <a:off x="9358628" y="1298308"/>
            <a:ext cx="1128514" cy="430887"/>
          </a:xfrm>
          <a:prstGeom prst="rect">
            <a:avLst/>
          </a:prstGeom>
        </p:spPr>
        <p:txBody>
          <a:bodyPr wrap="square" lIns="0" tIns="0" rIns="0" bIns="0" anchor="t" anchorCtr="0">
            <a:noAutofit/>
          </a:bodyPr>
          <a:lstStyle/>
          <a:p>
            <a:r>
              <a:rPr lang="en-GB" sz="1400" b="1" dirty="0"/>
              <a:t>Domain still evolving</a:t>
            </a:r>
            <a:endParaRPr lang="en-US" sz="1400" b="1" dirty="0"/>
          </a:p>
        </p:txBody>
      </p:sp>
      <p:cxnSp>
        <p:nvCxnSpPr>
          <p:cNvPr id="32" name="Straight Connector 31">
            <a:extLst>
              <a:ext uri="{FF2B5EF4-FFF2-40B4-BE49-F238E27FC236}">
                <a16:creationId xmlns:a16="http://schemas.microsoft.com/office/drawing/2014/main" id="{E445BB4A-705A-5627-7636-74070DC17670}"/>
              </a:ext>
            </a:extLst>
          </p:cNvPr>
          <p:cNvCxnSpPr/>
          <p:nvPr/>
        </p:nvCxnSpPr>
        <p:spPr>
          <a:xfrm>
            <a:off x="4724400" y="1099820"/>
            <a:ext cx="1920240"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F8BD14C-E0EF-06A1-3E2A-258C88B36D69}"/>
              </a:ext>
            </a:extLst>
          </p:cNvPr>
          <p:cNvCxnSpPr>
            <a:cxnSpLocks/>
          </p:cNvCxnSpPr>
          <p:nvPr/>
        </p:nvCxnSpPr>
        <p:spPr>
          <a:xfrm>
            <a:off x="7041514" y="1099820"/>
            <a:ext cx="1920240"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0E9F0E4-FB05-B1C9-74D9-5102D606011C}"/>
              </a:ext>
            </a:extLst>
          </p:cNvPr>
          <p:cNvCxnSpPr>
            <a:cxnSpLocks/>
          </p:cNvCxnSpPr>
          <p:nvPr/>
        </p:nvCxnSpPr>
        <p:spPr>
          <a:xfrm>
            <a:off x="9358628" y="1099820"/>
            <a:ext cx="1920240"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5" name="Text Placeholder 2">
            <a:extLst>
              <a:ext uri="{FF2B5EF4-FFF2-40B4-BE49-F238E27FC236}">
                <a16:creationId xmlns:a16="http://schemas.microsoft.com/office/drawing/2014/main" id="{8650D90F-BF45-5DB2-35F9-7A8646D42DB1}"/>
              </a:ext>
            </a:extLst>
          </p:cNvPr>
          <p:cNvSpPr txBox="1">
            <a:spLocks/>
          </p:cNvSpPr>
          <p:nvPr/>
        </p:nvSpPr>
        <p:spPr>
          <a:xfrm>
            <a:off x="7041514" y="1952055"/>
            <a:ext cx="1853052" cy="475488"/>
          </a:xfrm>
          <a:prstGeom prst="rect">
            <a:avLst/>
          </a:prstGeom>
        </p:spPr>
        <p:txBody>
          <a:bodyPr vert="horz" lIns="0" tIns="0" rIns="0" bIns="0" rtlCol="0">
            <a:noAutofit/>
          </a:bodyPr>
          <a:lstStyle>
            <a:defPPr>
              <a:defRPr lang="en-US"/>
            </a:defPPr>
            <a:lvl1pPr indent="0">
              <a:lnSpc>
                <a:spcPct val="100000"/>
              </a:lnSpc>
              <a:spcBef>
                <a:spcPts val="1000"/>
              </a:spcBef>
              <a:buClr>
                <a:schemeClr val="accent5"/>
              </a:buClr>
              <a:buSzPct val="75000"/>
              <a:buFont typeface="Arial" panose="020B0604020202020204" pitchFamily="34" charset="0"/>
              <a:buNone/>
              <a:defRPr sz="1000" spc="-30">
                <a:ea typeface="Open Sans" charset="0"/>
                <a:cs typeface="Open Sans" charset="0"/>
              </a:defRPr>
            </a:lvl1pPr>
            <a:lvl2pPr marL="685800" indent="-228600">
              <a:lnSpc>
                <a:spcPct val="100000"/>
              </a:lnSpc>
              <a:spcBef>
                <a:spcPts val="500"/>
              </a:spcBef>
              <a:buClr>
                <a:schemeClr val="accent5"/>
              </a:buClr>
              <a:buSzPct val="75000"/>
              <a:buFont typeface="Arial" panose="020B0604020202020204" pitchFamily="34" charset="0"/>
              <a:buChar char="•"/>
              <a:defRPr spc="-30">
                <a:ea typeface="Open Sans" charset="0"/>
                <a:cs typeface="Open Sans" charset="0"/>
              </a:defRPr>
            </a:lvl2pPr>
            <a:lvl3pPr marL="1143000" indent="-228600">
              <a:lnSpc>
                <a:spcPct val="100000"/>
              </a:lnSpc>
              <a:spcBef>
                <a:spcPts val="500"/>
              </a:spcBef>
              <a:buClr>
                <a:schemeClr val="accent5"/>
              </a:buClr>
              <a:buSzPct val="75000"/>
              <a:buFont typeface="Arial" panose="020B0604020202020204" pitchFamily="34" charset="0"/>
              <a:buChar char="•"/>
              <a:defRPr sz="1600" spc="-30">
                <a:ea typeface="Open Sans" charset="0"/>
                <a:cs typeface="Open Sans" charset="0"/>
              </a:defRPr>
            </a:lvl3pPr>
            <a:lvl4pPr marL="1600200" indent="-228600">
              <a:lnSpc>
                <a:spcPct val="100000"/>
              </a:lnSpc>
              <a:spcBef>
                <a:spcPts val="500"/>
              </a:spcBef>
              <a:buClr>
                <a:schemeClr val="accent5"/>
              </a:buClr>
              <a:buSzPct val="75000"/>
              <a:buFont typeface="Arial" panose="020B0604020202020204" pitchFamily="34" charset="0"/>
              <a:buChar char="•"/>
              <a:defRPr sz="1400" spc="-30">
                <a:ea typeface="Open Sans" charset="0"/>
                <a:cs typeface="Open Sans" charset="0"/>
              </a:defRPr>
            </a:lvl4pPr>
            <a:lvl5pPr marL="2057400" indent="-228600">
              <a:lnSpc>
                <a:spcPct val="100000"/>
              </a:lnSpc>
              <a:spcBef>
                <a:spcPts val="500"/>
              </a:spcBef>
              <a:buClr>
                <a:schemeClr val="accent5"/>
              </a:buClr>
              <a:buSzPct val="75000"/>
              <a:buFont typeface="Arial" panose="020B0604020202020204" pitchFamily="34" charset="0"/>
              <a:buChar char="•"/>
              <a:defRPr sz="1400" spc="-30">
                <a:ea typeface="Open Sans" charset="0"/>
                <a:cs typeface="Open Sans"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GB" dirty="0"/>
              <a:t>Small dev teams benefit from shared context, less boilerplate, and simpler coordination — all without needing service-level ops, observability, or CI/CD complexity.</a:t>
            </a:r>
            <a:endParaRPr lang="en-US" dirty="0"/>
          </a:p>
        </p:txBody>
      </p:sp>
      <p:sp>
        <p:nvSpPr>
          <p:cNvPr id="36" name="Text Placeholder 2">
            <a:extLst>
              <a:ext uri="{FF2B5EF4-FFF2-40B4-BE49-F238E27FC236}">
                <a16:creationId xmlns:a16="http://schemas.microsoft.com/office/drawing/2014/main" id="{57B127C5-CC8A-55F3-F0B7-0BC73F041250}"/>
              </a:ext>
            </a:extLst>
          </p:cNvPr>
          <p:cNvSpPr txBox="1">
            <a:spLocks/>
          </p:cNvSpPr>
          <p:nvPr/>
        </p:nvSpPr>
        <p:spPr>
          <a:xfrm>
            <a:off x="9358628" y="1952055"/>
            <a:ext cx="1995172" cy="475488"/>
          </a:xfrm>
          <a:prstGeom prst="rect">
            <a:avLst/>
          </a:prstGeom>
        </p:spPr>
        <p:txBody>
          <a:bodyPr vert="horz" lIns="0" tIns="0" rIns="0" bIns="0" rtlCol="0">
            <a:noAutofit/>
          </a:bodyPr>
          <a:lstStyle>
            <a:defPPr>
              <a:defRPr lang="en-US"/>
            </a:defPPr>
            <a:lvl1pPr indent="0">
              <a:lnSpc>
                <a:spcPct val="100000"/>
              </a:lnSpc>
              <a:spcBef>
                <a:spcPts val="1000"/>
              </a:spcBef>
              <a:buClr>
                <a:schemeClr val="accent5"/>
              </a:buClr>
              <a:buSzPct val="75000"/>
              <a:buFont typeface="Arial" panose="020B0604020202020204" pitchFamily="34" charset="0"/>
              <a:buNone/>
              <a:defRPr sz="1000" spc="-30">
                <a:ea typeface="Open Sans" charset="0"/>
                <a:cs typeface="Open Sans" charset="0"/>
              </a:defRPr>
            </a:lvl1pPr>
            <a:lvl2pPr marL="685800" indent="-228600">
              <a:lnSpc>
                <a:spcPct val="100000"/>
              </a:lnSpc>
              <a:spcBef>
                <a:spcPts val="500"/>
              </a:spcBef>
              <a:buClr>
                <a:schemeClr val="accent5"/>
              </a:buClr>
              <a:buSzPct val="75000"/>
              <a:buFont typeface="Arial" panose="020B0604020202020204" pitchFamily="34" charset="0"/>
              <a:buChar char="•"/>
              <a:defRPr spc="-30">
                <a:ea typeface="Open Sans" charset="0"/>
                <a:cs typeface="Open Sans" charset="0"/>
              </a:defRPr>
            </a:lvl2pPr>
            <a:lvl3pPr marL="1143000" indent="-228600">
              <a:lnSpc>
                <a:spcPct val="100000"/>
              </a:lnSpc>
              <a:spcBef>
                <a:spcPts val="500"/>
              </a:spcBef>
              <a:buClr>
                <a:schemeClr val="accent5"/>
              </a:buClr>
              <a:buSzPct val="75000"/>
              <a:buFont typeface="Arial" panose="020B0604020202020204" pitchFamily="34" charset="0"/>
              <a:buChar char="•"/>
              <a:defRPr sz="1600" spc="-30">
                <a:ea typeface="Open Sans" charset="0"/>
                <a:cs typeface="Open Sans" charset="0"/>
              </a:defRPr>
            </a:lvl3pPr>
            <a:lvl4pPr marL="1600200" indent="-228600">
              <a:lnSpc>
                <a:spcPct val="100000"/>
              </a:lnSpc>
              <a:spcBef>
                <a:spcPts val="500"/>
              </a:spcBef>
              <a:buClr>
                <a:schemeClr val="accent5"/>
              </a:buClr>
              <a:buSzPct val="75000"/>
              <a:buFont typeface="Arial" panose="020B0604020202020204" pitchFamily="34" charset="0"/>
              <a:buChar char="•"/>
              <a:defRPr sz="1400" spc="-30">
                <a:ea typeface="Open Sans" charset="0"/>
                <a:cs typeface="Open Sans" charset="0"/>
              </a:defRPr>
            </a:lvl4pPr>
            <a:lvl5pPr marL="2057400" indent="-228600">
              <a:lnSpc>
                <a:spcPct val="100000"/>
              </a:lnSpc>
              <a:spcBef>
                <a:spcPts val="500"/>
              </a:spcBef>
              <a:buClr>
                <a:schemeClr val="accent5"/>
              </a:buClr>
              <a:buSzPct val="75000"/>
              <a:buFont typeface="Arial" panose="020B0604020202020204" pitchFamily="34" charset="0"/>
              <a:buChar char="•"/>
              <a:defRPr sz="1400" spc="-30">
                <a:ea typeface="Open Sans" charset="0"/>
                <a:cs typeface="Open Sans"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GB" dirty="0"/>
              <a:t>When business rules and boundaries are still in flux, modular monoliths let you keep things fluid internally while slowly discovering domain boundaries.</a:t>
            </a:r>
            <a:endParaRPr lang="en-US" dirty="0"/>
          </a:p>
        </p:txBody>
      </p:sp>
      <p:sp>
        <p:nvSpPr>
          <p:cNvPr id="37" name="Text Placeholder 2">
            <a:extLst>
              <a:ext uri="{FF2B5EF4-FFF2-40B4-BE49-F238E27FC236}">
                <a16:creationId xmlns:a16="http://schemas.microsoft.com/office/drawing/2014/main" id="{83EC9E5A-8346-57B4-0207-5DECCB8ABA8C}"/>
              </a:ext>
            </a:extLst>
          </p:cNvPr>
          <p:cNvSpPr txBox="1">
            <a:spLocks/>
          </p:cNvSpPr>
          <p:nvPr/>
        </p:nvSpPr>
        <p:spPr>
          <a:xfrm>
            <a:off x="4718421" y="4552852"/>
            <a:ext cx="1920240" cy="475488"/>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lang="en-US" sz="1200" kern="1200" spc="-30">
                <a:solidFill>
                  <a:schemeClr val="tx1"/>
                </a:solidFill>
                <a:latin typeface="+mn-lt"/>
                <a:ea typeface="Open Sans" charset="0"/>
                <a:cs typeface="Open Sans"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000" dirty="0"/>
              <a:t>A well-structured modular monolith can become a clean stepping stone — allowing gradual migration to microservices without rewriting from a “big ball of mud.”</a:t>
            </a:r>
            <a:endParaRPr lang="en-US" sz="1000" dirty="0"/>
          </a:p>
        </p:txBody>
      </p:sp>
      <p:sp>
        <p:nvSpPr>
          <p:cNvPr id="38" name="Rectangle 37">
            <a:extLst>
              <a:ext uri="{FF2B5EF4-FFF2-40B4-BE49-F238E27FC236}">
                <a16:creationId xmlns:a16="http://schemas.microsoft.com/office/drawing/2014/main" id="{3F904514-618A-1470-F12C-E9233816F3DF}"/>
              </a:ext>
            </a:extLst>
          </p:cNvPr>
          <p:cNvSpPr/>
          <p:nvPr/>
        </p:nvSpPr>
        <p:spPr>
          <a:xfrm>
            <a:off x="4718421" y="4032662"/>
            <a:ext cx="1506006" cy="215444"/>
          </a:xfrm>
          <a:prstGeom prst="rect">
            <a:avLst/>
          </a:prstGeom>
        </p:spPr>
        <p:txBody>
          <a:bodyPr wrap="square" lIns="0" tIns="0" rIns="0" bIns="0" anchor="t" anchorCtr="0">
            <a:noAutofit/>
          </a:bodyPr>
          <a:lstStyle/>
          <a:p>
            <a:r>
              <a:rPr lang="en-GB" sz="1400" b="1" dirty="0"/>
              <a:t>Preparing for microservices</a:t>
            </a:r>
            <a:endParaRPr lang="en-US" sz="1400" b="1" dirty="0"/>
          </a:p>
        </p:txBody>
      </p:sp>
      <p:cxnSp>
        <p:nvCxnSpPr>
          <p:cNvPr id="41" name="Straight Connector 40">
            <a:extLst>
              <a:ext uri="{FF2B5EF4-FFF2-40B4-BE49-F238E27FC236}">
                <a16:creationId xmlns:a16="http://schemas.microsoft.com/office/drawing/2014/main" id="{6FED35FA-BA27-FEA9-9CD1-BEEDEC630F4B}"/>
              </a:ext>
            </a:extLst>
          </p:cNvPr>
          <p:cNvCxnSpPr/>
          <p:nvPr/>
        </p:nvCxnSpPr>
        <p:spPr>
          <a:xfrm>
            <a:off x="4718421" y="3834174"/>
            <a:ext cx="1920240"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5452655"/>
      </p:ext>
    </p:extLst>
  </p:cSld>
  <p:clrMapOvr>
    <a:masterClrMapping/>
  </p:clrMapOvr>
</p:sld>
</file>

<file path=ppt/theme/theme1.xml><?xml version="1.0" encoding="utf-8"?>
<a:theme xmlns:a="http://schemas.openxmlformats.org/drawingml/2006/main" name="DD Template Aug 2017 16x9">
  <a:themeElements>
    <a:clrScheme name="DD Rebrand Dec 2016">
      <a:dk1>
        <a:srgbClr val="000000"/>
      </a:dk1>
      <a:lt1>
        <a:srgbClr val="FFFFFF"/>
      </a:lt1>
      <a:dk2>
        <a:srgbClr val="000000"/>
      </a:dk2>
      <a:lt2>
        <a:srgbClr val="F7F5F3"/>
      </a:lt2>
      <a:accent1>
        <a:srgbClr val="86F200"/>
      </a:accent1>
      <a:accent2>
        <a:srgbClr val="34F0FF"/>
      </a:accent2>
      <a:accent3>
        <a:srgbClr val="FDD300"/>
      </a:accent3>
      <a:accent4>
        <a:srgbClr val="3EFAC5"/>
      </a:accent4>
      <a:accent5>
        <a:srgbClr val="787878"/>
      </a:accent5>
      <a:accent6>
        <a:srgbClr val="5A5A5A"/>
      </a:accent6>
      <a:hlink>
        <a:srgbClr val="3C3C3C"/>
      </a:hlink>
      <a:folHlink>
        <a:srgbClr val="1E1E1E"/>
      </a:folHlink>
    </a:clrScheme>
    <a:fontScheme name="DD Presentation Template Aug 2017">
      <a:majorFont>
        <a:latin typeface="Chronicle Display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20819397-3C08-44E1-81D6-23D83BBE1392}" vid="{490C0177-EB58-4AA0-8E63-5C9DBAE046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4CBDABAD229ED4EACA2206AA9BC183F" ma:contentTypeVersion="13" ma:contentTypeDescription="Create a new document." ma:contentTypeScope="" ma:versionID="d47b6cd8481e52af834e57c2d259fa27">
  <xsd:schema xmlns:xsd="http://www.w3.org/2001/XMLSchema" xmlns:xs="http://www.w3.org/2001/XMLSchema" xmlns:p="http://schemas.microsoft.com/office/2006/metadata/properties" xmlns:ns3="e4abd07c-7a2b-4ab0-93fc-de09529b5051" xmlns:ns4="e566f569-986b-448a-aee4-3bae5aea8a1b" targetNamespace="http://schemas.microsoft.com/office/2006/metadata/properties" ma:root="true" ma:fieldsID="5c910b32e261fe036b6e12a241d374a1" ns3:_="" ns4:_="">
    <xsd:import namespace="e4abd07c-7a2b-4ab0-93fc-de09529b5051"/>
    <xsd:import namespace="e566f569-986b-448a-aee4-3bae5aea8a1b"/>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4:SharedWithUsers" minOccurs="0"/>
                <xsd:element ref="ns4:SharedWithDetails" minOccurs="0"/>
                <xsd:element ref="ns4:SharingHintHash" minOccurs="0"/>
                <xsd:element ref="ns3:MediaServiceGenerationTime" minOccurs="0"/>
                <xsd:element ref="ns3:MediaServiceEventHashCode"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4abd07c-7a2b-4ab0-93fc-de09529b505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566f569-986b-448a-aee4-3bae5aea8a1b"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DE3A1B6-05E9-4C78-AFA4-D86EC54658AA}">
  <ds:schemaRefs>
    <ds:schemaRef ds:uri="http://schemas.microsoft.com/office/2006/documentManagement/types"/>
    <ds:schemaRef ds:uri="http://www.w3.org/XML/1998/namespace"/>
    <ds:schemaRef ds:uri="http://schemas.microsoft.com/office/infopath/2007/PartnerControls"/>
    <ds:schemaRef ds:uri="http://purl.org/dc/elements/1.1/"/>
    <ds:schemaRef ds:uri="e566f569-986b-448a-aee4-3bae5aea8a1b"/>
    <ds:schemaRef ds:uri="http://schemas.microsoft.com/office/2006/metadata/properties"/>
    <ds:schemaRef ds:uri="e4abd07c-7a2b-4ab0-93fc-de09529b5051"/>
    <ds:schemaRef ds:uri="http://purl.org/dc/terms/"/>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A4880ECF-0532-469F-BBC0-5F15DD6070E0}">
  <ds:schemaRefs>
    <ds:schemaRef ds:uri="http://schemas.microsoft.com/sharepoint/v3/contenttype/forms"/>
  </ds:schemaRefs>
</ds:datastoreItem>
</file>

<file path=customXml/itemProps3.xml><?xml version="1.0" encoding="utf-8"?>
<ds:datastoreItem xmlns:ds="http://schemas.openxmlformats.org/officeDocument/2006/customXml" ds:itemID="{EDFB3FFF-F246-460D-97A8-FEB010DDE5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4abd07c-7a2b-4ab0-93fc-de09529b5051"/>
    <ds:schemaRef ds:uri="e566f569-986b-448a-aee4-3bae5aea8a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ea60d57e-af5b-4752-ac57-3e4f28ca11dc}" enabled="1" method="Standard" siteId="{36da45f1-dd2c-4d1f-af13-5abe46b99921}" contentBits="0" removed="0"/>
</clbl:labelList>
</file>

<file path=docProps/app.xml><?xml version="1.0" encoding="utf-8"?>
<Properties xmlns="http://schemas.openxmlformats.org/officeDocument/2006/extended-properties" xmlns:vt="http://schemas.openxmlformats.org/officeDocument/2006/docPropsVTypes">
  <Template>DD Template Aug 2017 16x9</Template>
  <TotalTime>10173</TotalTime>
  <Words>1205</Words>
  <Application>Microsoft Macintosh PowerPoint</Application>
  <PresentationFormat>Widescreen</PresentationFormat>
  <Paragraphs>113</Paragraphs>
  <Slides>12</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Chronicle Display Black</vt:lpstr>
      <vt:lpstr>Chronicle Display Light</vt:lpstr>
      <vt:lpstr>Nexa Black</vt:lpstr>
      <vt:lpstr>Open Sans</vt:lpstr>
      <vt:lpstr>DD Template Aug 2017 16x9</vt:lpstr>
      <vt:lpstr>Modular Monoliths in Java: Architecture and Async Messaging</vt:lpstr>
      <vt:lpstr>Contents</vt:lpstr>
      <vt:lpstr>What Is a modular monolith?  </vt:lpstr>
      <vt:lpstr> Async communication in modular monolith  document-processing-app</vt:lpstr>
      <vt:lpstr>PowerPoint Presentation</vt:lpstr>
      <vt:lpstr> Modular monolith: pros  </vt:lpstr>
      <vt:lpstr> Modular monolith: cons  </vt:lpstr>
      <vt:lpstr>Why modular monolith is back</vt:lpstr>
      <vt:lpstr>When to choose a modular monolith</vt:lpstr>
      <vt:lpstr>Asynchronous communication between modules</vt:lpstr>
      <vt:lpstr>Demo highlights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Cimpeanu, Marius-Romulus</dc:creator>
  <cp:lastModifiedBy>Cimpeanu, Marius-Romulus</cp:lastModifiedBy>
  <cp:revision>42</cp:revision>
  <cp:lastPrinted>2016-05-03T17:15:39Z</cp:lastPrinted>
  <dcterms:created xsi:type="dcterms:W3CDTF">2025-05-30T09:14:27Z</dcterms:created>
  <dcterms:modified xsi:type="dcterms:W3CDTF">2025-06-06T10:47:32Z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0x010100B4CBDABAD229ED4EACA2206AA9BC183F</vt:lpwstr>
  </property>
  <property fmtid="{D5CDD505-2E9C-101B-9397-08002B2CF9AE}" pid="3" name="_dlc_DocIdItemGuid">
    <vt:lpwstr>e5156d2f-5a3b-4ea6-bc43-dbfc89018166</vt:lpwstr>
  </property>
</Properties>
</file>