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Spline Sans"/>
      <p:regular r:id="rId15"/>
      <p:bold r:id="rId16"/>
    </p:embeddedFont>
    <p:embeddedFont>
      <p:font typeface="Barlow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plineSans-regular.fntdata"/><Relationship Id="rId14" Type="http://schemas.openxmlformats.org/officeDocument/2006/relationships/slide" Target="slides/slide10.xml"/><Relationship Id="rId17" Type="http://schemas.openxmlformats.org/officeDocument/2006/relationships/font" Target="fonts/Barlow-regular.fntdata"/><Relationship Id="rId16" Type="http://schemas.openxmlformats.org/officeDocument/2006/relationships/font" Target="fonts/SplineSans-bold.fntdata"/><Relationship Id="rId5" Type="http://schemas.openxmlformats.org/officeDocument/2006/relationships/slide" Target="slides/slide1.xml"/><Relationship Id="rId19" Type="http://schemas.openxmlformats.org/officeDocument/2006/relationships/font" Target="fonts/Barlow-italic.fntdata"/><Relationship Id="rId6" Type="http://schemas.openxmlformats.org/officeDocument/2006/relationships/slide" Target="slides/slide2.xml"/><Relationship Id="rId18" Type="http://schemas.openxmlformats.org/officeDocument/2006/relationships/font" Target="fonts/Barlow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07099c2c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607099c2c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07099c2c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rcinos/cloud-lms/tree/main/course-serv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9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30.png"/><Relationship Id="rId10" Type="http://schemas.openxmlformats.org/officeDocument/2006/relationships/image" Target="../media/image20.png"/><Relationship Id="rId9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25.png"/><Relationship Id="rId7" Type="http://schemas.openxmlformats.org/officeDocument/2006/relationships/image" Target="../media/image31.png"/><Relationship Id="rId8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8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4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48.png"/><Relationship Id="rId10" Type="http://schemas.openxmlformats.org/officeDocument/2006/relationships/image" Target="../media/image32.png"/><Relationship Id="rId9" Type="http://schemas.openxmlformats.org/officeDocument/2006/relationships/image" Target="../media/image33.png"/><Relationship Id="rId5" Type="http://schemas.openxmlformats.org/officeDocument/2006/relationships/image" Target="../media/image29.png"/><Relationship Id="rId6" Type="http://schemas.openxmlformats.org/officeDocument/2006/relationships/image" Target="../media/image37.png"/><Relationship Id="rId7" Type="http://schemas.openxmlformats.org/officeDocument/2006/relationships/image" Target="../media/image41.png"/><Relationship Id="rId8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42.png"/><Relationship Id="rId6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/>
          <p:nvPr/>
        </p:nvSpPr>
        <p:spPr>
          <a:xfrm>
            <a:off x="6350437" y="2505908"/>
            <a:ext cx="7415927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Online Learning Management System: A Technical Overview</a:t>
            </a:r>
            <a:endParaRPr b="0" i="0" sz="4300" u="none" cap="none" strike="noStrike"/>
          </a:p>
        </p:txBody>
      </p:sp>
      <p:sp>
        <p:nvSpPr>
          <p:cNvPr id="54" name="Google Shape;54;p12"/>
          <p:cNvSpPr/>
          <p:nvPr/>
        </p:nvSpPr>
        <p:spPr>
          <a:xfrm>
            <a:off x="6350437" y="4933593"/>
            <a:ext cx="7415927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 technical overview of Online Learning Management System (OLMS), detailing its architecture, requirements, and key components.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/>
        </p:nvSpPr>
        <p:spPr>
          <a:xfrm>
            <a:off x="3724500" y="3591450"/>
            <a:ext cx="7181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</a:rPr>
              <a:t>Thank You for Attention</a:t>
            </a:r>
            <a:endParaRPr b="1" sz="3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Sources to detailed docs and code: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https://github.com/rcinos/cloud-lms/tree/main/course-service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/>
          <p:nvPr/>
        </p:nvSpPr>
        <p:spPr>
          <a:xfrm>
            <a:off x="814983" y="3923824"/>
            <a:ext cx="8374142" cy="646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050"/>
              <a:buFont typeface="Spline Sans"/>
              <a:buNone/>
            </a:pPr>
            <a:r>
              <a:rPr b="1" i="0" lang="en-US" sz="40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Introduction and Project Overview</a:t>
            </a:r>
            <a:endParaRPr b="0" i="0" sz="405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814983" y="4919782"/>
            <a:ext cx="523875" cy="523875"/>
          </a:xfrm>
          <a:prstGeom prst="roundRect">
            <a:avLst>
              <a:gd fmla="val 66678" name="adj"/>
            </a:avLst>
          </a:prstGeom>
          <a:solidFill>
            <a:srgbClr val="0A081B"/>
          </a:solidFill>
          <a:ln cap="flat" cmpd="sng" w="22850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722" y="4987707"/>
            <a:ext cx="310396" cy="3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571625" y="4999792"/>
            <a:ext cx="2587466" cy="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0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User Management</a:t>
            </a:r>
            <a:endParaRPr b="0" i="0" sz="200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1571625" y="5462826"/>
            <a:ext cx="5598081" cy="3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00"/>
              <a:buFont typeface="Barlow"/>
              <a:buNone/>
            </a:pPr>
            <a:r>
              <a:rPr b="0" i="0" lang="en-US" sz="18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Student and Instructor roles with tailored capabilities</a:t>
            </a:r>
            <a:endParaRPr b="0" i="0" sz="180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7460694" y="4919782"/>
            <a:ext cx="523875" cy="523875"/>
          </a:xfrm>
          <a:prstGeom prst="roundRect">
            <a:avLst>
              <a:gd fmla="val 66678" name="adj"/>
            </a:avLst>
          </a:prstGeom>
          <a:solidFill>
            <a:srgbClr val="0A081B"/>
          </a:solidFill>
          <a:ln cap="flat" cmpd="sng" w="22850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434" y="4987707"/>
            <a:ext cx="310396" cy="3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8217337" y="4999792"/>
            <a:ext cx="2587466" cy="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0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Course Management</a:t>
            </a:r>
            <a:endParaRPr b="0" i="0" sz="200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8217337" y="5462826"/>
            <a:ext cx="5598081" cy="3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00"/>
              <a:buFont typeface="Barlow"/>
              <a:buNone/>
            </a:pPr>
            <a:r>
              <a:rPr b="0" i="0" lang="en-US" sz="18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Creation, modules, and assessment tools</a:t>
            </a:r>
            <a:endParaRPr b="0" i="0" sz="180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814983" y="6301026"/>
            <a:ext cx="523875" cy="523875"/>
          </a:xfrm>
          <a:prstGeom prst="roundRect">
            <a:avLst>
              <a:gd fmla="val 66678" name="adj"/>
            </a:avLst>
          </a:prstGeom>
          <a:solidFill>
            <a:srgbClr val="0A081B"/>
          </a:solidFill>
          <a:ln cap="flat" cmpd="sng" w="22850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1722" y="6368951"/>
            <a:ext cx="310396" cy="3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1571625" y="6381036"/>
            <a:ext cx="2587466" cy="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0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Progress Tracking</a:t>
            </a:r>
            <a:endParaRPr b="0" i="0" sz="2000" u="none" cap="none" strike="noStrike"/>
          </a:p>
        </p:txBody>
      </p:sp>
      <p:sp>
        <p:nvSpPr>
          <p:cNvPr id="72" name="Google Shape;72;p13"/>
          <p:cNvSpPr/>
          <p:nvPr/>
        </p:nvSpPr>
        <p:spPr>
          <a:xfrm>
            <a:off x="1571625" y="6844070"/>
            <a:ext cx="5598081" cy="3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00"/>
              <a:buFont typeface="Barlow"/>
              <a:buNone/>
            </a:pPr>
            <a:r>
              <a:rPr b="0" i="0" lang="en-US" sz="18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Enrollment system with real-time updates</a:t>
            </a:r>
            <a:endParaRPr b="0" i="0" sz="1800" u="none" cap="none" strike="noStrike"/>
          </a:p>
        </p:txBody>
      </p:sp>
      <p:sp>
        <p:nvSpPr>
          <p:cNvPr id="73" name="Google Shape;73;p13"/>
          <p:cNvSpPr/>
          <p:nvPr/>
        </p:nvSpPr>
        <p:spPr>
          <a:xfrm>
            <a:off x="7460694" y="6301026"/>
            <a:ext cx="523875" cy="523875"/>
          </a:xfrm>
          <a:prstGeom prst="roundRect">
            <a:avLst>
              <a:gd fmla="val 66678" name="adj"/>
            </a:avLst>
          </a:prstGeom>
          <a:solidFill>
            <a:srgbClr val="0A081B"/>
          </a:solidFill>
          <a:ln cap="flat" cmpd="sng" w="22850">
            <a:solidFill>
              <a:srgbClr val="091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67434" y="6368951"/>
            <a:ext cx="310396" cy="3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8217337" y="6381036"/>
            <a:ext cx="2587466" cy="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000"/>
              <a:buFont typeface="Spline Sans"/>
              <a:buNone/>
            </a:pPr>
            <a:r>
              <a:rPr b="1" i="0" lang="en-US" sz="20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Assessment System</a:t>
            </a:r>
            <a:endParaRPr b="0" i="0" sz="2000" u="none" cap="none" strike="noStrike"/>
          </a:p>
        </p:txBody>
      </p:sp>
      <p:sp>
        <p:nvSpPr>
          <p:cNvPr id="76" name="Google Shape;76;p13"/>
          <p:cNvSpPr/>
          <p:nvPr/>
        </p:nvSpPr>
        <p:spPr>
          <a:xfrm>
            <a:off x="8217337" y="6844070"/>
            <a:ext cx="5598081" cy="3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1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800"/>
              <a:buFont typeface="Barlow"/>
              <a:buNone/>
            </a:pPr>
            <a:r>
              <a:rPr b="0" i="0" lang="en-US" sz="18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Interactive assessments with certificate generation</a:t>
            </a:r>
            <a:endParaRPr b="0" i="0" sz="18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864037" y="2205752"/>
            <a:ext cx="647402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Functional Requirements</a:t>
            </a:r>
            <a:endParaRPr b="0" i="0" sz="4300" u="none" cap="none" strike="noStrike"/>
          </a:p>
        </p:txBody>
      </p:sp>
      <p:sp>
        <p:nvSpPr>
          <p:cNvPr id="83" name="Google Shape;83;p14"/>
          <p:cNvSpPr/>
          <p:nvPr/>
        </p:nvSpPr>
        <p:spPr>
          <a:xfrm>
            <a:off x="864037" y="3508653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Student Capabilities</a:t>
            </a:r>
            <a:endParaRPr b="0" i="0" sz="2150" u="none" cap="none" strike="noStrike"/>
          </a:p>
        </p:txBody>
      </p:sp>
      <p:sp>
        <p:nvSpPr>
          <p:cNvPr id="84" name="Google Shape;84;p14"/>
          <p:cNvSpPr/>
          <p:nvPr/>
        </p:nvSpPr>
        <p:spPr>
          <a:xfrm>
            <a:off x="864037" y="409836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Enroll in courses</a:t>
            </a:r>
            <a:endParaRPr b="0" i="0" sz="1900" u="none" cap="none" strike="noStrike"/>
          </a:p>
        </p:txBody>
      </p:sp>
      <p:sp>
        <p:nvSpPr>
          <p:cNvPr id="85" name="Google Shape;85;p14"/>
          <p:cNvSpPr/>
          <p:nvPr/>
        </p:nvSpPr>
        <p:spPr>
          <a:xfrm>
            <a:off x="864037" y="457973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View content</a:t>
            </a:r>
            <a:endParaRPr b="0" i="0" sz="1900" u="none" cap="none" strike="noStrike"/>
          </a:p>
        </p:txBody>
      </p:sp>
      <p:sp>
        <p:nvSpPr>
          <p:cNvPr id="86" name="Google Shape;86;p14"/>
          <p:cNvSpPr/>
          <p:nvPr/>
        </p:nvSpPr>
        <p:spPr>
          <a:xfrm>
            <a:off x="864037" y="506110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Take assessments</a:t>
            </a:r>
            <a:endParaRPr b="0" i="0" sz="1900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864037" y="5542478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Track progress</a:t>
            </a:r>
            <a:endParaRPr b="0" i="0" sz="1900" u="none" cap="none" strike="noStrike"/>
          </a:p>
        </p:txBody>
      </p:sp>
      <p:sp>
        <p:nvSpPr>
          <p:cNvPr id="88" name="Google Shape;88;p14"/>
          <p:cNvSpPr/>
          <p:nvPr/>
        </p:nvSpPr>
        <p:spPr>
          <a:xfrm>
            <a:off x="5372695" y="3508653"/>
            <a:ext cx="289833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Instructor Capabilities</a:t>
            </a:r>
            <a:endParaRPr b="0" i="0" sz="2150" u="none" cap="none" strike="noStrike"/>
          </a:p>
        </p:txBody>
      </p:sp>
      <p:sp>
        <p:nvSpPr>
          <p:cNvPr id="89" name="Google Shape;89;p14"/>
          <p:cNvSpPr/>
          <p:nvPr/>
        </p:nvSpPr>
        <p:spPr>
          <a:xfrm>
            <a:off x="5372695" y="409836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Create courses</a:t>
            </a:r>
            <a:endParaRPr b="0" i="0" sz="1900" u="none" cap="none" strike="noStrike"/>
          </a:p>
        </p:txBody>
      </p:sp>
      <p:sp>
        <p:nvSpPr>
          <p:cNvPr id="90" name="Google Shape;90;p14"/>
          <p:cNvSpPr/>
          <p:nvPr/>
        </p:nvSpPr>
        <p:spPr>
          <a:xfrm>
            <a:off x="5372695" y="457973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Manage content</a:t>
            </a:r>
            <a:endParaRPr b="0" i="0" sz="190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5372695" y="506110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View student progress</a:t>
            </a:r>
            <a:endParaRPr b="0" i="0" sz="190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5372695" y="5542478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Grade assessments</a:t>
            </a:r>
            <a:endParaRPr b="0" i="0" sz="190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9881354" y="3508653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System Functions</a:t>
            </a:r>
            <a:endParaRPr b="0" i="0" sz="215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9881354" y="409836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Automated tracking</a:t>
            </a:r>
            <a:endParaRPr b="0" i="0" sz="190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9881354" y="457973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Certificate generation</a:t>
            </a:r>
            <a:endParaRPr b="0" i="0" sz="190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9881354" y="5061109"/>
            <a:ext cx="3898821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Char char="•"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Analytics dashboards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14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788194" y="3444002"/>
            <a:ext cx="6133028" cy="62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900"/>
              <a:buFont typeface="Spline Sans"/>
              <a:buNone/>
            </a:pPr>
            <a:r>
              <a:rPr b="1" i="0" lang="en-US" sz="39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Performance &amp; Scalability</a:t>
            </a:r>
            <a:endParaRPr b="0" i="0" sz="3900" u="none" cap="none" strike="noStrike"/>
          </a:p>
        </p:txBody>
      </p:sp>
      <p:sp>
        <p:nvSpPr>
          <p:cNvPr id="104" name="Google Shape;104;p15"/>
          <p:cNvSpPr/>
          <p:nvPr/>
        </p:nvSpPr>
        <p:spPr>
          <a:xfrm>
            <a:off x="788194" y="4407218"/>
            <a:ext cx="6414492" cy="1664137"/>
          </a:xfrm>
          <a:prstGeom prst="roundRect">
            <a:avLst>
              <a:gd fmla="val 20299" name="adj"/>
            </a:avLst>
          </a:prstGeom>
          <a:solidFill>
            <a:srgbClr val="0A081B"/>
          </a:solidFill>
          <a:ln cap="flat" cmpd="sng" w="22850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036201" y="4655225"/>
            <a:ext cx="2502218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50"/>
              <a:buFont typeface="Spline Sans"/>
              <a:buNone/>
            </a:pPr>
            <a:r>
              <a:rPr b="1" i="0" lang="en-US" sz="19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Response Time</a:t>
            </a:r>
            <a:endParaRPr b="0" i="0" sz="1950" u="none" cap="none" strike="noStrike"/>
          </a:p>
        </p:txBody>
      </p:sp>
      <p:sp>
        <p:nvSpPr>
          <p:cNvPr id="106" name="Google Shape;106;p15"/>
          <p:cNvSpPr/>
          <p:nvPr/>
        </p:nvSpPr>
        <p:spPr>
          <a:xfrm>
            <a:off x="1036201" y="5103019"/>
            <a:ext cx="5918478" cy="720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All API calls target response within 2 seconds under normal load.</a:t>
            </a:r>
            <a:endParaRPr b="0" i="0" sz="175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7427833" y="4407218"/>
            <a:ext cx="6414492" cy="1664137"/>
          </a:xfrm>
          <a:prstGeom prst="roundRect">
            <a:avLst>
              <a:gd fmla="val 20299" name="adj"/>
            </a:avLst>
          </a:prstGeom>
          <a:solidFill>
            <a:srgbClr val="0A081B"/>
          </a:solidFill>
          <a:ln cap="flat" cmpd="sng" w="22850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675840" y="4655225"/>
            <a:ext cx="2502218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50"/>
              <a:buFont typeface="Spline Sans"/>
              <a:buNone/>
            </a:pPr>
            <a:r>
              <a:rPr b="1" i="0" lang="en-US" sz="19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Throughput</a:t>
            </a:r>
            <a:endParaRPr b="0" i="0" sz="19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675840" y="5103019"/>
            <a:ext cx="5918478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System designed to support 1000 concurrent users.</a:t>
            </a:r>
            <a:endParaRPr b="0" i="0" sz="175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788194" y="6296501"/>
            <a:ext cx="6414492" cy="1303973"/>
          </a:xfrm>
          <a:prstGeom prst="roundRect">
            <a:avLst>
              <a:gd fmla="val 25906" name="adj"/>
            </a:avLst>
          </a:prstGeom>
          <a:solidFill>
            <a:srgbClr val="0A081B"/>
          </a:solidFill>
          <a:ln cap="flat" cmpd="sng" w="22850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036201" y="6544508"/>
            <a:ext cx="2502218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50"/>
              <a:buFont typeface="Spline Sans"/>
              <a:buNone/>
            </a:pPr>
            <a:r>
              <a:rPr b="1" i="0" lang="en-US" sz="19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Scalability</a:t>
            </a:r>
            <a:endParaRPr b="0" i="0" sz="195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1036201" y="6992302"/>
            <a:ext cx="5918478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Microservices architecture enables horizontal scaling.</a:t>
            </a:r>
            <a:endParaRPr b="0" i="0" sz="1750" u="none" cap="none" strike="noStrike"/>
          </a:p>
        </p:txBody>
      </p:sp>
      <p:sp>
        <p:nvSpPr>
          <p:cNvPr id="113" name="Google Shape;113;p15"/>
          <p:cNvSpPr/>
          <p:nvPr/>
        </p:nvSpPr>
        <p:spPr>
          <a:xfrm>
            <a:off x="7427833" y="6296501"/>
            <a:ext cx="6414492" cy="1303973"/>
          </a:xfrm>
          <a:prstGeom prst="roundRect">
            <a:avLst>
              <a:gd fmla="val 25906" name="adj"/>
            </a:avLst>
          </a:prstGeom>
          <a:solidFill>
            <a:srgbClr val="0A081B"/>
          </a:solidFill>
          <a:ln cap="flat" cmpd="sng" w="22850">
            <a:solidFill>
              <a:srgbClr val="091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7675840" y="6544508"/>
            <a:ext cx="2502218" cy="312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50"/>
              <a:buFont typeface="Spline Sans"/>
              <a:buNone/>
            </a:pPr>
            <a:r>
              <a:rPr b="1" i="0" lang="en-US" sz="19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Availability</a:t>
            </a:r>
            <a:endParaRPr b="0" i="0" sz="1950" u="none" cap="none" strike="noStrike"/>
          </a:p>
        </p:txBody>
      </p:sp>
      <p:sp>
        <p:nvSpPr>
          <p:cNvPr id="115" name="Google Shape;115;p15"/>
          <p:cNvSpPr/>
          <p:nvPr/>
        </p:nvSpPr>
        <p:spPr>
          <a:xfrm>
            <a:off x="7675840" y="6992302"/>
            <a:ext cx="5918478" cy="36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Barlow"/>
              <a:buNone/>
            </a:pPr>
            <a:r>
              <a:rPr b="0" i="0" lang="en-US" sz="17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Targeted at 99.9% uptime with robust fault tolerance.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862489" y="679728"/>
            <a:ext cx="5476161" cy="6843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Security &amp; Reliability</a:t>
            </a:r>
            <a:endParaRPr b="0" i="0" sz="4300" u="none" cap="none" strike="noStrike"/>
          </a:p>
        </p:txBody>
      </p:sp>
      <p:pic>
        <p:nvPicPr>
          <p:cNvPr descr="preencoded.png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292" y="1856899"/>
            <a:ext cx="1596985" cy="1377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5489" y="2498408"/>
            <a:ext cx="346472" cy="4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5133618" y="2103239"/>
            <a:ext cx="2738080" cy="34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Data Encryption</a:t>
            </a:r>
            <a:endParaRPr b="0" i="0" sz="215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5133618" y="2593300"/>
            <a:ext cx="3592949" cy="394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PII encrypted at rest and in transit</a:t>
            </a:r>
            <a:endParaRPr b="0" i="0" sz="190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4948833" y="3249454"/>
            <a:ext cx="8757523" cy="15240"/>
          </a:xfrm>
          <a:prstGeom prst="roundRect">
            <a:avLst>
              <a:gd fmla="val 2425506" name="adj"/>
            </a:avLst>
          </a:prstGeom>
          <a:solidFill>
            <a:srgbClr val="16F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7" name="Google Shape;1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91740" y="3295531"/>
            <a:ext cx="3194090" cy="1377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15489" y="3767495"/>
            <a:ext cx="346472" cy="4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5932170" y="3541871"/>
            <a:ext cx="3982760" cy="34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Authentication &amp; Authorization</a:t>
            </a:r>
            <a:endParaRPr b="0" i="0" sz="215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5932170" y="4031933"/>
            <a:ext cx="4541877" cy="394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JWT-based with role-based access control</a:t>
            </a:r>
            <a:endParaRPr b="0" i="0" sz="1900" u="none" cap="none" strike="noStrike"/>
          </a:p>
        </p:txBody>
      </p:sp>
      <p:sp>
        <p:nvSpPr>
          <p:cNvPr id="131" name="Google Shape;131;p16"/>
          <p:cNvSpPr/>
          <p:nvPr/>
        </p:nvSpPr>
        <p:spPr>
          <a:xfrm>
            <a:off x="5747385" y="4688086"/>
            <a:ext cx="7958971" cy="15240"/>
          </a:xfrm>
          <a:prstGeom prst="roundRect">
            <a:avLst>
              <a:gd fmla="val 2425506" name="adj"/>
            </a:avLst>
          </a:prstGeom>
          <a:solidFill>
            <a:srgbClr val="29D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2" name="Google Shape;132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3188" y="4734163"/>
            <a:ext cx="4791075" cy="1377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15489" y="5206127"/>
            <a:ext cx="346472" cy="4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6730603" y="4980503"/>
            <a:ext cx="3129439" cy="34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Data Backup &amp; Recovery</a:t>
            </a:r>
            <a:endParaRPr b="0" i="0" sz="215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6730603" y="5470565"/>
            <a:ext cx="5062538" cy="394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Regular automated backups with rapid recovery</a:t>
            </a:r>
            <a:endParaRPr b="0" i="0" sz="1900" u="none" cap="none" strike="noStrike"/>
          </a:p>
        </p:txBody>
      </p:sp>
      <p:sp>
        <p:nvSpPr>
          <p:cNvPr id="136" name="Google Shape;136;p16"/>
          <p:cNvSpPr/>
          <p:nvPr/>
        </p:nvSpPr>
        <p:spPr>
          <a:xfrm>
            <a:off x="6545818" y="6126718"/>
            <a:ext cx="7160538" cy="15240"/>
          </a:xfrm>
          <a:prstGeom prst="roundRect">
            <a:avLst>
              <a:gd fmla="val 2425506" name="adj"/>
            </a:avLst>
          </a:prstGeom>
          <a:solidFill>
            <a:srgbClr val="37A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7" name="Google Shape;137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4636" y="6172795"/>
            <a:ext cx="6388179" cy="13770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8" name="Google Shape;138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15489" y="6644759"/>
            <a:ext cx="346472" cy="4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7529155" y="6419136"/>
            <a:ext cx="2738080" cy="342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Error Handling</a:t>
            </a:r>
            <a:endParaRPr b="0" i="0" sz="2150" u="none" cap="none" strike="noStrike"/>
          </a:p>
        </p:txBody>
      </p:sp>
      <p:sp>
        <p:nvSpPr>
          <p:cNvPr id="140" name="Google Shape;140;p16"/>
          <p:cNvSpPr/>
          <p:nvPr/>
        </p:nvSpPr>
        <p:spPr>
          <a:xfrm>
            <a:off x="7529155" y="6909197"/>
            <a:ext cx="4153853" cy="394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Comprehensive logging and monitoring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626388" y="492204"/>
            <a:ext cx="5754291" cy="497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100"/>
              <a:buFont typeface="Spline Sans"/>
              <a:buNone/>
            </a:pPr>
            <a:r>
              <a:rPr b="1" i="0" lang="en-US" sz="31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System Architecture Overview</a:t>
            </a:r>
            <a:endParaRPr b="0" i="0" sz="3100" u="none" cap="none" strike="noStrike"/>
          </a:p>
        </p:txBody>
      </p:sp>
      <p:pic>
        <p:nvPicPr>
          <p:cNvPr descr="preencoded.png"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268" y="1257895"/>
            <a:ext cx="5391864" cy="62831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388" y="7742396"/>
            <a:ext cx="3344347" cy="7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/>
          <p:nvPr/>
        </p:nvSpPr>
        <p:spPr>
          <a:xfrm>
            <a:off x="805339" y="8726805"/>
            <a:ext cx="1988820" cy="24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Spline Sans"/>
              <a:buNone/>
            </a:pPr>
            <a:r>
              <a:rPr b="1" i="0" lang="en-US" sz="1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Client Layer</a:t>
            </a:r>
            <a:endParaRPr b="0" i="0" sz="155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805339" y="9082683"/>
            <a:ext cx="2986445" cy="572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Web Application, Mobile App, API Client</a:t>
            </a:r>
            <a:endParaRPr b="0" i="0" sz="1400" u="none" cap="none" strike="noStrike"/>
          </a:p>
        </p:txBody>
      </p:sp>
      <p:pic>
        <p:nvPicPr>
          <p:cNvPr descr="preencoded.png" id="151" name="Google Shape;15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0734" y="7742396"/>
            <a:ext cx="3344466" cy="7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4149685" y="8726805"/>
            <a:ext cx="1988820" cy="24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Spline Sans"/>
              <a:buNone/>
            </a:pPr>
            <a:r>
              <a:rPr b="1" i="0" lang="en-US" sz="1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Cloud Infrastructure</a:t>
            </a:r>
            <a:endParaRPr b="0" i="0" sz="1550" u="none" cap="none" strike="noStrike"/>
          </a:p>
        </p:txBody>
      </p:sp>
      <p:sp>
        <p:nvSpPr>
          <p:cNvPr id="153" name="Google Shape;153;p17"/>
          <p:cNvSpPr/>
          <p:nvPr/>
        </p:nvSpPr>
        <p:spPr>
          <a:xfrm>
            <a:off x="4149685" y="9082683"/>
            <a:ext cx="2986564" cy="572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Azure with Application Gateway, Kubernetes Service</a:t>
            </a:r>
            <a:endParaRPr b="0" i="0" sz="1400" u="none" cap="none" strike="noStrike"/>
          </a:p>
        </p:txBody>
      </p:sp>
      <p:pic>
        <p:nvPicPr>
          <p:cNvPr descr="preencoded.png" id="154" name="Google Shape;15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5200" y="7742396"/>
            <a:ext cx="3344347" cy="7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/>
          <p:nvPr/>
        </p:nvSpPr>
        <p:spPr>
          <a:xfrm>
            <a:off x="7494151" y="8726805"/>
            <a:ext cx="1988820" cy="24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Spline Sans"/>
              <a:buNone/>
            </a:pPr>
            <a:r>
              <a:rPr b="1" i="0" lang="en-US" sz="1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Microservices</a:t>
            </a:r>
            <a:endParaRPr b="0" i="0" sz="1550" u="none" cap="none" strike="noStrike"/>
          </a:p>
        </p:txBody>
      </p:sp>
      <p:sp>
        <p:nvSpPr>
          <p:cNvPr id="156" name="Google Shape;156;p17"/>
          <p:cNvSpPr/>
          <p:nvPr/>
        </p:nvSpPr>
        <p:spPr>
          <a:xfrm>
            <a:off x="7494151" y="9082683"/>
            <a:ext cx="2986445" cy="572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Course, User, and Progress Service Pods (3 replicas each)</a:t>
            </a:r>
            <a:endParaRPr b="0" i="0" sz="1400" u="none" cap="none" strike="noStrike"/>
          </a:p>
        </p:txBody>
      </p:sp>
      <p:pic>
        <p:nvPicPr>
          <p:cNvPr descr="preencoded.png" id="157" name="Google Shape;15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659547" y="7742396"/>
            <a:ext cx="3344466" cy="7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/>
          <p:nvPr/>
        </p:nvSpPr>
        <p:spPr>
          <a:xfrm>
            <a:off x="10838498" y="8726805"/>
            <a:ext cx="1988820" cy="248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Spline Sans"/>
              <a:buNone/>
            </a:pPr>
            <a:r>
              <a:rPr b="1" i="0" lang="en-US" sz="1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Data Layer</a:t>
            </a:r>
            <a:endParaRPr b="0" i="0" sz="1550" u="none" cap="none" strike="noStrike"/>
          </a:p>
        </p:txBody>
      </p:sp>
      <p:sp>
        <p:nvSpPr>
          <p:cNvPr id="159" name="Google Shape;159;p17"/>
          <p:cNvSpPr/>
          <p:nvPr/>
        </p:nvSpPr>
        <p:spPr>
          <a:xfrm>
            <a:off x="10838498" y="9082683"/>
            <a:ext cx="2986564" cy="572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PostgreSQL Databases with Redis Caching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864037" y="1267063"/>
            <a:ext cx="6507718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Services Communication</a:t>
            </a:r>
            <a:endParaRPr b="0" i="0" sz="43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1943814" y="284237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User Service</a:t>
            </a:r>
            <a:endParaRPr b="0" i="0" sz="2150" u="none" cap="none" strike="noStrike"/>
          </a:p>
        </p:txBody>
      </p:sp>
      <p:sp>
        <p:nvSpPr>
          <p:cNvPr id="167" name="Google Shape;167;p18"/>
          <p:cNvSpPr/>
          <p:nvPr/>
        </p:nvSpPr>
        <p:spPr>
          <a:xfrm>
            <a:off x="864037" y="3333393"/>
            <a:ext cx="3822978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Handles registration and enrollments</a:t>
            </a:r>
            <a:endParaRPr b="0" i="0" sz="1900" u="none" cap="none" strike="noStrike"/>
          </a:p>
        </p:txBody>
      </p:sp>
      <p:pic>
        <p:nvPicPr>
          <p:cNvPr descr="preencoded.png"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299" y="2446615"/>
            <a:ext cx="4515803" cy="4515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611" y="3180517"/>
            <a:ext cx="369332" cy="46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/>
          <p:nvPr/>
        </p:nvSpPr>
        <p:spPr>
          <a:xfrm>
            <a:off x="9943386" y="284237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Course Service</a:t>
            </a:r>
            <a:endParaRPr b="0" i="0" sz="215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9943386" y="3333393"/>
            <a:ext cx="3822978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Manages course creation and content</a:t>
            </a:r>
            <a:endParaRPr b="0" i="0" sz="1900" u="none" cap="none" strike="noStrike"/>
          </a:p>
        </p:txBody>
      </p:sp>
      <p:pic>
        <p:nvPicPr>
          <p:cNvPr descr="preencoded.png" id="172" name="Google Shape;17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7299" y="2446615"/>
            <a:ext cx="4515803" cy="4515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23553" y="3564731"/>
            <a:ext cx="369332" cy="46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/>
          <p:nvPr/>
        </p:nvSpPr>
        <p:spPr>
          <a:xfrm>
            <a:off x="9943386" y="5285423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Progress Service</a:t>
            </a:r>
            <a:endParaRPr b="0" i="0" sz="2150" u="none" cap="none" strike="noStrike"/>
          </a:p>
        </p:txBody>
      </p:sp>
      <p:sp>
        <p:nvSpPr>
          <p:cNvPr id="175" name="Google Shape;175;p18"/>
          <p:cNvSpPr/>
          <p:nvPr/>
        </p:nvSpPr>
        <p:spPr>
          <a:xfrm>
            <a:off x="9943386" y="5776436"/>
            <a:ext cx="3822978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Tracks completion and assessments</a:t>
            </a:r>
            <a:endParaRPr b="0" i="0" sz="1900" u="none" cap="none" strike="noStrike"/>
          </a:p>
        </p:txBody>
      </p:sp>
      <p:pic>
        <p:nvPicPr>
          <p:cNvPr descr="preencoded.png" id="176" name="Google Shape;17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7299" y="2446615"/>
            <a:ext cx="4515803" cy="4515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39338" y="5766673"/>
            <a:ext cx="369332" cy="46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1943814" y="5482947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Azure Service Bus</a:t>
            </a:r>
            <a:endParaRPr b="0" i="0" sz="2150" u="none" cap="none" strike="noStrike"/>
          </a:p>
        </p:txBody>
      </p:sp>
      <p:sp>
        <p:nvSpPr>
          <p:cNvPr id="179" name="Google Shape;179;p18"/>
          <p:cNvSpPr/>
          <p:nvPr/>
        </p:nvSpPr>
        <p:spPr>
          <a:xfrm>
            <a:off x="864037" y="5973961"/>
            <a:ext cx="3822978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Central message queue for events</a:t>
            </a:r>
            <a:endParaRPr b="0" i="0" sz="1900" u="none" cap="none" strike="noStrike"/>
          </a:p>
        </p:txBody>
      </p:sp>
      <p:pic>
        <p:nvPicPr>
          <p:cNvPr descr="preencoded.png" id="180" name="Google Shape;180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57299" y="2446615"/>
            <a:ext cx="4515803" cy="45158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37396" y="5382458"/>
            <a:ext cx="369332" cy="46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/>
          <p:nvPr/>
        </p:nvSpPr>
        <p:spPr>
          <a:xfrm>
            <a:off x="717352" y="564952"/>
            <a:ext cx="5421987" cy="5693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550"/>
              <a:buFont typeface="Spline Sans"/>
              <a:buNone/>
            </a:pPr>
            <a:r>
              <a:rPr b="1" i="0" lang="en-US" sz="35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Database Schema Design</a:t>
            </a:r>
            <a:endParaRPr b="0" i="0" sz="35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7303770" y="1544241"/>
            <a:ext cx="22860" cy="6120408"/>
          </a:xfrm>
          <a:prstGeom prst="roundRect">
            <a:avLst>
              <a:gd fmla="val 1345068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6492538" y="1763316"/>
            <a:ext cx="614958" cy="22860"/>
          </a:xfrm>
          <a:prstGeom prst="roundRect">
            <a:avLst>
              <a:gd fmla="val 1345068" name="adj"/>
            </a:avLst>
          </a:prstGeom>
          <a:solidFill>
            <a:srgbClr val="16F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7084635" y="1544241"/>
            <a:ext cx="461129" cy="461129"/>
          </a:xfrm>
          <a:prstGeom prst="roundRect">
            <a:avLst>
              <a:gd fmla="val 66680" name="adj"/>
            </a:avLst>
          </a:prstGeom>
          <a:solidFill>
            <a:srgbClr val="0A081B"/>
          </a:solidFill>
          <a:ln cap="flat" cmpd="sng" w="22850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7178516" y="1603950"/>
            <a:ext cx="273248" cy="3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0" i="0" sz="2150" u="none" cap="none" strike="noStrike"/>
          </a:p>
        </p:txBody>
      </p:sp>
      <p:sp>
        <p:nvSpPr>
          <p:cNvPr id="192" name="Google Shape;192;p19"/>
          <p:cNvSpPr/>
          <p:nvPr/>
        </p:nvSpPr>
        <p:spPr>
          <a:xfrm>
            <a:off x="3657957" y="1614607"/>
            <a:ext cx="2632353" cy="284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USERS &amp; USER_PROFILES</a:t>
            </a:r>
            <a:endParaRPr b="0" i="0" sz="1750" u="none" cap="none" strike="noStrike"/>
          </a:p>
        </p:txBody>
      </p:sp>
      <p:sp>
        <p:nvSpPr>
          <p:cNvPr id="193" name="Google Shape;193;p19"/>
          <p:cNvSpPr/>
          <p:nvPr/>
        </p:nvSpPr>
        <p:spPr>
          <a:xfrm>
            <a:off x="717352" y="2022277"/>
            <a:ext cx="5572958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Stores user details and profile information</a:t>
            </a:r>
            <a:endParaRPr b="0" i="0" sz="1600" u="none" cap="none" strike="noStrike"/>
          </a:p>
        </p:txBody>
      </p:sp>
      <p:sp>
        <p:nvSpPr>
          <p:cNvPr id="194" name="Google Shape;194;p19"/>
          <p:cNvSpPr/>
          <p:nvPr/>
        </p:nvSpPr>
        <p:spPr>
          <a:xfrm>
            <a:off x="7522905" y="2993112"/>
            <a:ext cx="614958" cy="22860"/>
          </a:xfrm>
          <a:prstGeom prst="roundRect">
            <a:avLst>
              <a:gd fmla="val 1345068" name="adj"/>
            </a:avLst>
          </a:prstGeom>
          <a:solidFill>
            <a:srgbClr val="29D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7084635" y="2774037"/>
            <a:ext cx="461129" cy="461129"/>
          </a:xfrm>
          <a:prstGeom prst="roundRect">
            <a:avLst>
              <a:gd fmla="val 66680" name="adj"/>
            </a:avLst>
          </a:prstGeom>
          <a:solidFill>
            <a:srgbClr val="0A081B"/>
          </a:solidFill>
          <a:ln cap="flat" cmpd="sng" w="22850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7178516" y="2833747"/>
            <a:ext cx="273248" cy="3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0" i="0" sz="2150" u="none" cap="none" strike="noStrike"/>
          </a:p>
        </p:txBody>
      </p:sp>
      <p:sp>
        <p:nvSpPr>
          <p:cNvPr id="197" name="Google Shape;197;p19"/>
          <p:cNvSpPr/>
          <p:nvPr/>
        </p:nvSpPr>
        <p:spPr>
          <a:xfrm>
            <a:off x="8340090" y="2844403"/>
            <a:ext cx="2346603" cy="284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COURSES &amp; MODULES</a:t>
            </a:r>
            <a:endParaRPr b="0" i="0" sz="1750" u="none" cap="none" strike="noStrike"/>
          </a:p>
        </p:txBody>
      </p:sp>
      <p:sp>
        <p:nvSpPr>
          <p:cNvPr id="198" name="Google Shape;198;p19"/>
          <p:cNvSpPr/>
          <p:nvPr/>
        </p:nvSpPr>
        <p:spPr>
          <a:xfrm>
            <a:off x="8340090" y="3252073"/>
            <a:ext cx="5572958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Details of courses linked to modules and assessments</a:t>
            </a:r>
            <a:endParaRPr b="0" i="0" sz="1600" u="none" cap="none" strike="noStrike"/>
          </a:p>
        </p:txBody>
      </p:sp>
      <p:sp>
        <p:nvSpPr>
          <p:cNvPr id="199" name="Google Shape;199;p19"/>
          <p:cNvSpPr/>
          <p:nvPr/>
        </p:nvSpPr>
        <p:spPr>
          <a:xfrm>
            <a:off x="6492538" y="4053126"/>
            <a:ext cx="614958" cy="22860"/>
          </a:xfrm>
          <a:prstGeom prst="roundRect">
            <a:avLst>
              <a:gd fmla="val 1345068" name="adj"/>
            </a:avLst>
          </a:prstGeom>
          <a:solidFill>
            <a:srgbClr val="37A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7084635" y="3834051"/>
            <a:ext cx="461129" cy="461129"/>
          </a:xfrm>
          <a:prstGeom prst="roundRect">
            <a:avLst>
              <a:gd fmla="val 66680" name="adj"/>
            </a:avLst>
          </a:prstGeom>
          <a:solidFill>
            <a:srgbClr val="0A081B"/>
          </a:solidFill>
          <a:ln cap="flat" cmpd="sng" w="22850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7178516" y="3893760"/>
            <a:ext cx="273248" cy="3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3</a:t>
            </a:r>
            <a:endParaRPr b="0" i="0" sz="2150" u="none" cap="none" strike="noStrike"/>
          </a:p>
        </p:txBody>
      </p:sp>
      <p:sp>
        <p:nvSpPr>
          <p:cNvPr id="202" name="Google Shape;202;p19"/>
          <p:cNvSpPr/>
          <p:nvPr/>
        </p:nvSpPr>
        <p:spPr>
          <a:xfrm>
            <a:off x="4012763" y="3904417"/>
            <a:ext cx="2277547" cy="284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ENROLLMENTS</a:t>
            </a:r>
            <a:endParaRPr b="0" i="0" sz="1750" u="none" cap="none" strike="noStrike"/>
          </a:p>
        </p:txBody>
      </p:sp>
      <p:sp>
        <p:nvSpPr>
          <p:cNvPr id="203" name="Google Shape;203;p19"/>
          <p:cNvSpPr/>
          <p:nvPr/>
        </p:nvSpPr>
        <p:spPr>
          <a:xfrm>
            <a:off x="717352" y="4312087"/>
            <a:ext cx="5572958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Records student enrollments in courses</a:t>
            </a:r>
            <a:endParaRPr b="0" i="0" sz="1600" u="none" cap="none" strike="noStrike"/>
          </a:p>
        </p:txBody>
      </p:sp>
      <p:sp>
        <p:nvSpPr>
          <p:cNvPr id="204" name="Google Shape;204;p19"/>
          <p:cNvSpPr/>
          <p:nvPr/>
        </p:nvSpPr>
        <p:spPr>
          <a:xfrm>
            <a:off x="7522905" y="5113258"/>
            <a:ext cx="614958" cy="22860"/>
          </a:xfrm>
          <a:prstGeom prst="roundRect">
            <a:avLst>
              <a:gd fmla="val 1345068" name="adj"/>
            </a:avLst>
          </a:prstGeom>
          <a:solidFill>
            <a:srgbClr val="0912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7084635" y="4894183"/>
            <a:ext cx="461129" cy="461129"/>
          </a:xfrm>
          <a:prstGeom prst="roundRect">
            <a:avLst>
              <a:gd fmla="val 66680" name="adj"/>
            </a:avLst>
          </a:prstGeom>
          <a:solidFill>
            <a:srgbClr val="0A081B"/>
          </a:solidFill>
          <a:ln cap="flat" cmpd="sng" w="22850">
            <a:solidFill>
              <a:srgbClr val="091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7178516" y="4953893"/>
            <a:ext cx="273248" cy="3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4</a:t>
            </a:r>
            <a:endParaRPr b="0" i="0" sz="2150" u="none" cap="none" strike="noStrike"/>
          </a:p>
        </p:txBody>
      </p:sp>
      <p:sp>
        <p:nvSpPr>
          <p:cNvPr id="207" name="Google Shape;207;p19"/>
          <p:cNvSpPr/>
          <p:nvPr/>
        </p:nvSpPr>
        <p:spPr>
          <a:xfrm>
            <a:off x="8340090" y="4964549"/>
            <a:ext cx="2384227" cy="284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PROGRESS_TRACKING</a:t>
            </a:r>
            <a:endParaRPr b="0" i="0" sz="1750" u="none" cap="none" strike="noStrike"/>
          </a:p>
        </p:txBody>
      </p:sp>
      <p:sp>
        <p:nvSpPr>
          <p:cNvPr id="208" name="Google Shape;208;p19"/>
          <p:cNvSpPr/>
          <p:nvPr/>
        </p:nvSpPr>
        <p:spPr>
          <a:xfrm>
            <a:off x="8340090" y="5372219"/>
            <a:ext cx="5572958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Monitors progress linked to assessment results</a:t>
            </a:r>
            <a:endParaRPr b="0" i="0" sz="1600" u="none" cap="none" strike="noStrike"/>
          </a:p>
        </p:txBody>
      </p:sp>
      <p:sp>
        <p:nvSpPr>
          <p:cNvPr id="209" name="Google Shape;209;p19"/>
          <p:cNvSpPr/>
          <p:nvPr/>
        </p:nvSpPr>
        <p:spPr>
          <a:xfrm>
            <a:off x="6492538" y="6173391"/>
            <a:ext cx="614958" cy="22860"/>
          </a:xfrm>
          <a:prstGeom prst="roundRect">
            <a:avLst>
              <a:gd fmla="val 1345068" name="adj"/>
            </a:avLst>
          </a:prstGeom>
          <a:solidFill>
            <a:srgbClr val="16F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7084635" y="5954316"/>
            <a:ext cx="461129" cy="461129"/>
          </a:xfrm>
          <a:prstGeom prst="roundRect">
            <a:avLst>
              <a:gd fmla="val 66680" name="adj"/>
            </a:avLst>
          </a:prstGeom>
          <a:solidFill>
            <a:srgbClr val="0A081B"/>
          </a:solidFill>
          <a:ln cap="flat" cmpd="sng" w="22850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7178516" y="6014025"/>
            <a:ext cx="273248" cy="341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5</a:t>
            </a:r>
            <a:endParaRPr b="0" i="0" sz="2150" u="none" cap="none" strike="noStrike"/>
          </a:p>
        </p:txBody>
      </p:sp>
      <p:sp>
        <p:nvSpPr>
          <p:cNvPr id="212" name="Google Shape;212;p19"/>
          <p:cNvSpPr/>
          <p:nvPr/>
        </p:nvSpPr>
        <p:spPr>
          <a:xfrm>
            <a:off x="3266361" y="6024682"/>
            <a:ext cx="3023949" cy="284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COMPLETION_CERTIFICATES</a:t>
            </a:r>
            <a:endParaRPr b="0" i="0" sz="1750" u="none" cap="none" strike="noStrike"/>
          </a:p>
        </p:txBody>
      </p:sp>
      <p:sp>
        <p:nvSpPr>
          <p:cNvPr id="213" name="Google Shape;213;p19"/>
          <p:cNvSpPr/>
          <p:nvPr/>
        </p:nvSpPr>
        <p:spPr>
          <a:xfrm>
            <a:off x="717352" y="6432352"/>
            <a:ext cx="5572958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Stores details of issued certificates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/>
          <p:nvPr/>
        </p:nvSpPr>
        <p:spPr>
          <a:xfrm>
            <a:off x="695682" y="546616"/>
            <a:ext cx="6092666" cy="552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37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450"/>
              <a:buFont typeface="Spline Sans"/>
              <a:buNone/>
            </a:pPr>
            <a:r>
              <a:rPr b="1" i="0" lang="en-US" sz="34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API Documentation Overview</a:t>
            </a:r>
            <a:endParaRPr b="0" i="0" sz="3450" u="none" cap="none" strike="noStrike"/>
          </a:p>
        </p:txBody>
      </p:sp>
      <p:pic>
        <p:nvPicPr>
          <p:cNvPr descr="preencoded.png"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518" y="1496139"/>
            <a:ext cx="10159365" cy="3323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682" y="5043011"/>
            <a:ext cx="4412933" cy="794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894398" y="6136124"/>
            <a:ext cx="2208490" cy="275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00"/>
              <a:buFont typeface="Spline Sans"/>
              <a:buNone/>
            </a:pPr>
            <a:r>
              <a:rPr b="1" i="0" lang="en-US" sz="17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Course Service</a:t>
            </a:r>
            <a:endParaRPr b="0" i="0" sz="1700" u="none" cap="none" strike="noStrike"/>
          </a:p>
        </p:txBody>
      </p:sp>
      <p:sp>
        <p:nvSpPr>
          <p:cNvPr id="223" name="Google Shape;223;p20"/>
          <p:cNvSpPr/>
          <p:nvPr/>
        </p:nvSpPr>
        <p:spPr>
          <a:xfrm>
            <a:off x="894398" y="6531293"/>
            <a:ext cx="4015502" cy="953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Barlow"/>
              <a:buNone/>
            </a:pPr>
            <a:r>
              <a:rPr b="0" i="0" lang="en-US" sz="15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Manages courses, modules, and assessments with endpoints like GET /courses and POST /courses.</a:t>
            </a:r>
            <a:endParaRPr b="0" i="0" sz="1550" u="none" cap="none" strike="noStrike"/>
          </a:p>
        </p:txBody>
      </p:sp>
      <p:pic>
        <p:nvPicPr>
          <p:cNvPr descr="preencoded.png" id="224" name="Google Shape;2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8615" y="5043011"/>
            <a:ext cx="4413052" cy="794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/>
          <p:nvPr/>
        </p:nvSpPr>
        <p:spPr>
          <a:xfrm>
            <a:off x="5307330" y="6136124"/>
            <a:ext cx="2208490" cy="275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00"/>
              <a:buFont typeface="Spline Sans"/>
              <a:buNone/>
            </a:pPr>
            <a:r>
              <a:rPr b="1" i="0" lang="en-US" sz="17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User Service</a:t>
            </a:r>
            <a:endParaRPr b="0" i="0" sz="1700" u="none" cap="none" strike="noStrike"/>
          </a:p>
        </p:txBody>
      </p:sp>
      <p:sp>
        <p:nvSpPr>
          <p:cNvPr id="226" name="Google Shape;226;p20"/>
          <p:cNvSpPr/>
          <p:nvPr/>
        </p:nvSpPr>
        <p:spPr>
          <a:xfrm>
            <a:off x="5307330" y="6531293"/>
            <a:ext cx="4015621" cy="953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Barlow"/>
              <a:buNone/>
            </a:pPr>
            <a:r>
              <a:rPr b="0" i="0" lang="en-US" sz="15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Handles authentication, registration, and enrollments via POST /auth/register and GET /users endpoints.</a:t>
            </a:r>
            <a:endParaRPr b="0" i="0" sz="1550" u="none" cap="none" strike="noStrike"/>
          </a:p>
        </p:txBody>
      </p:sp>
      <p:pic>
        <p:nvPicPr>
          <p:cNvPr descr="preencoded.png" id="227" name="Google Shape;22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521666" y="5043011"/>
            <a:ext cx="4413052" cy="79498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0"/>
          <p:cNvSpPr/>
          <p:nvPr/>
        </p:nvSpPr>
        <p:spPr>
          <a:xfrm>
            <a:off x="9720382" y="6136124"/>
            <a:ext cx="2208490" cy="275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00"/>
              <a:buFont typeface="Spline Sans"/>
              <a:buNone/>
            </a:pPr>
            <a:r>
              <a:rPr b="1" i="0" lang="en-US" sz="170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Progress Service</a:t>
            </a:r>
            <a:endParaRPr b="0" i="0" sz="1700" u="none" cap="none" strike="noStrike"/>
          </a:p>
        </p:txBody>
      </p:sp>
      <p:sp>
        <p:nvSpPr>
          <p:cNvPr id="229" name="Google Shape;229;p20"/>
          <p:cNvSpPr/>
          <p:nvPr/>
        </p:nvSpPr>
        <p:spPr>
          <a:xfrm>
            <a:off x="9720382" y="6531293"/>
            <a:ext cx="4015621" cy="9536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550"/>
              <a:buFont typeface="Barlow"/>
              <a:buNone/>
            </a:pPr>
            <a:r>
              <a:rPr b="0" i="0" lang="en-US" sz="15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Tracks progress, manages assessments, and generates certificates through various endpoints.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