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92" r:id="rId2"/>
    <p:sldId id="270" r:id="rId3"/>
    <p:sldId id="296" r:id="rId4"/>
    <p:sldId id="306" r:id="rId5"/>
    <p:sldId id="307" r:id="rId6"/>
    <p:sldId id="284" r:id="rId7"/>
    <p:sldId id="285" r:id="rId8"/>
    <p:sldId id="289" r:id="rId9"/>
    <p:sldId id="271" r:id="rId10"/>
    <p:sldId id="258" r:id="rId11"/>
    <p:sldId id="295" r:id="rId12"/>
    <p:sldId id="305" r:id="rId13"/>
    <p:sldId id="29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3A72740-2596-CF48-8ED1-5946723691D2}">
          <p14:sldIdLst>
            <p14:sldId id="292"/>
          </p14:sldIdLst>
        </p14:section>
        <p14:section name="Hardware" id="{ACA15975-3C23-2B43-9EBE-A2B01330405C}">
          <p14:sldIdLst>
            <p14:sldId id="270"/>
            <p14:sldId id="296"/>
            <p14:sldId id="306"/>
            <p14:sldId id="307"/>
            <p14:sldId id="284"/>
            <p14:sldId id="285"/>
            <p14:sldId id="289"/>
            <p14:sldId id="271"/>
            <p14:sldId id="258"/>
            <p14:sldId id="295"/>
            <p14:sldId id="305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9"/>
    <p:restoredTop sz="93565"/>
  </p:normalViewPr>
  <p:slideViewPr>
    <p:cSldViewPr snapToGrid="0" snapToObjects="1">
      <p:cViewPr varScale="1">
        <p:scale>
          <a:sx n="101" d="100"/>
          <a:sy n="101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E21F0-8080-EF42-9C33-77E503DD3BCC}" type="datetimeFigureOut">
              <a:rPr lang="en-US" smtClean="0"/>
              <a:t>11/2/17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F52A7-9A2A-864A-987C-45AA8CC40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19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6E8F-8CF9-C346-B226-2EFAE0CA43F4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9500-B1B8-594C-BFEA-42803B894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37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6E8F-8CF9-C346-B226-2EFAE0CA43F4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9500-B1B8-594C-BFEA-42803B894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6E8F-8CF9-C346-B226-2EFAE0CA43F4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9500-B1B8-594C-BFEA-42803B894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91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6E8F-8CF9-C346-B226-2EFAE0CA43F4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9500-B1B8-594C-BFEA-42803B894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1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6E8F-8CF9-C346-B226-2EFAE0CA43F4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9500-B1B8-594C-BFEA-42803B894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5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6E8F-8CF9-C346-B226-2EFAE0CA43F4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9500-B1B8-594C-BFEA-42803B894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8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6E8F-8CF9-C346-B226-2EFAE0CA43F4}" type="datetimeFigureOut">
              <a:rPr lang="en-US" smtClean="0"/>
              <a:t>11/2/17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9500-B1B8-594C-BFEA-42803B894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6E8F-8CF9-C346-B226-2EFAE0CA43F4}" type="datetimeFigureOut">
              <a:rPr lang="en-US" smtClean="0"/>
              <a:t>11/2/17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9500-B1B8-594C-BFEA-42803B894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2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6E8F-8CF9-C346-B226-2EFAE0CA43F4}" type="datetimeFigureOut">
              <a:rPr lang="en-US" smtClean="0"/>
              <a:t>11/2/17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9500-B1B8-594C-BFEA-42803B894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6E8F-8CF9-C346-B226-2EFAE0CA43F4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9500-B1B8-594C-BFEA-42803B894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6E8F-8CF9-C346-B226-2EFAE0CA43F4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9500-B1B8-594C-BFEA-42803B894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76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26E8F-8CF9-C346-B226-2EFAE0CA43F4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C9500-B1B8-594C-BFEA-42803B894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80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Paul.Guermonprez@inte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Paul.Guermonprez@intel.com" TargetMode="External"/><Relationship Id="rId3" Type="http://schemas.openxmlformats.org/officeDocument/2006/relationships/hyperlink" Target="https://intel-aero.github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76026" cy="2387600"/>
          </a:xfrm>
        </p:spPr>
        <p:txBody>
          <a:bodyPr>
            <a:normAutofit/>
          </a:bodyPr>
          <a:lstStyle/>
          <a:p>
            <a:r>
              <a:rPr lang="en-US" sz="7000" dirty="0">
                <a:solidFill>
                  <a:srgbClr val="0070C0"/>
                </a:solidFill>
              </a:rPr>
              <a:t>Autonomous Drone Engineer</a:t>
            </a:r>
            <a:r>
              <a:rPr lang="en-US" sz="5000" dirty="0">
                <a:solidFill>
                  <a:srgbClr val="0070C0"/>
                </a:solidFill>
              </a:rPr>
              <a:t/>
            </a:r>
            <a:br>
              <a:rPr lang="en-US" sz="5000" dirty="0">
                <a:solidFill>
                  <a:srgbClr val="0070C0"/>
                </a:solidFill>
              </a:rPr>
            </a:br>
            <a:r>
              <a:rPr lang="en-US" dirty="0" smtClean="0"/>
              <a:t>B2 </a:t>
            </a:r>
            <a:r>
              <a:rPr lang="en-US" dirty="0"/>
              <a:t>– </a:t>
            </a:r>
            <a:r>
              <a:rPr lang="en-US" dirty="0" smtClean="0"/>
              <a:t>Hardware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88904"/>
            <a:ext cx="9144000" cy="1268896"/>
          </a:xfrm>
        </p:spPr>
        <p:txBody>
          <a:bodyPr/>
          <a:lstStyle/>
          <a:p>
            <a:r>
              <a:rPr lang="en-US" dirty="0">
                <a:hlinkClick r:id="rId2"/>
              </a:rPr>
              <a:t>Paul.Guermonprez@intel.com</a:t>
            </a:r>
            <a:r>
              <a:rPr lang="en-US" dirty="0"/>
              <a:t> </a:t>
            </a:r>
            <a:br>
              <a:rPr lang="en-US" dirty="0"/>
            </a:br>
            <a:r>
              <a:rPr lang="en-US" i="1" dirty="0"/>
              <a:t>Autonomous Drone Solutions Architect</a:t>
            </a:r>
          </a:p>
        </p:txBody>
      </p:sp>
      <p:pic>
        <p:nvPicPr>
          <p:cNvPr id="1026" name="Picture 2" descr="Image result for inte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1" y="0"/>
            <a:ext cx="1366982" cy="136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25527" b="43728"/>
          <a:stretch/>
        </p:blipFill>
        <p:spPr>
          <a:xfrm>
            <a:off x="18696" y="4754880"/>
            <a:ext cx="12160052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22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Communications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Two systems: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Peer2Peer:</a:t>
            </a:r>
          </a:p>
          <a:p>
            <a:pPr lvl="1">
              <a:buFont typeface="Arial" charset="0"/>
              <a:buChar char="•"/>
            </a:pPr>
            <a:r>
              <a:rPr lang="en-US" dirty="0" err="1" smtClean="0"/>
              <a:t>Wifi</a:t>
            </a:r>
            <a:r>
              <a:rPr lang="en-US" dirty="0" smtClean="0"/>
              <a:t> P2P (consumer IP based RC Drones)</a:t>
            </a:r>
            <a:br>
              <a:rPr lang="en-US" dirty="0" smtClean="0"/>
            </a:br>
            <a:r>
              <a:rPr lang="en-US" dirty="0" smtClean="0"/>
              <a:t>Usually highly optimized long range </a:t>
            </a:r>
            <a:r>
              <a:rPr lang="en-US" dirty="0" err="1" smtClean="0"/>
              <a:t>wifi</a:t>
            </a:r>
            <a:r>
              <a:rPr lang="en-US" dirty="0" smtClean="0"/>
              <a:t>, can support HD Video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Radio P2P (hobbyist RC drones)</a:t>
            </a:r>
            <a:br>
              <a:rPr lang="en-US" dirty="0" smtClean="0"/>
            </a:br>
            <a:r>
              <a:rPr lang="en-US" dirty="0" smtClean="0"/>
              <a:t>Great for low latency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Centralized: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dirty="0" err="1" smtClean="0"/>
              <a:t>Wifi</a:t>
            </a:r>
            <a:r>
              <a:rPr lang="en-US" dirty="0" smtClean="0"/>
              <a:t> (uncommon, problem with </a:t>
            </a:r>
            <a:r>
              <a:rPr lang="en-US" dirty="0" err="1" smtClean="0"/>
              <a:t>wifi</a:t>
            </a:r>
            <a:r>
              <a:rPr lang="en-US" dirty="0" smtClean="0"/>
              <a:t> </a:t>
            </a:r>
            <a:r>
              <a:rPr lang="en-US" dirty="0" err="1" smtClean="0"/>
              <a:t>strengh</a:t>
            </a:r>
            <a:r>
              <a:rPr lang="en-US" dirty="0" smtClean="0"/>
              <a:t>)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Mobile networks like LTE (obvious choice for long range autonomous drones)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Drones flying in the same space do not requireP2P radio </a:t>
            </a:r>
            <a:r>
              <a:rPr lang="en-US" dirty="0" err="1" smtClean="0"/>
              <a:t>comms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Only centralized mobile based communications are scalable</a:t>
            </a:r>
          </a:p>
          <a:p>
            <a:pPr marL="0" indent="0">
              <a:buNone/>
            </a:pPr>
            <a:r>
              <a:rPr lang="en-US" dirty="0" smtClean="0"/>
              <a:t>Intel Aero board has </a:t>
            </a:r>
            <a:r>
              <a:rPr lang="en-US" dirty="0" err="1" smtClean="0"/>
              <a:t>wifi</a:t>
            </a:r>
            <a:r>
              <a:rPr lang="en-US" dirty="0" smtClean="0"/>
              <a:t> included and supports M.2 professional LTE modems</a:t>
            </a:r>
          </a:p>
        </p:txBody>
      </p:sp>
    </p:spTree>
    <p:extLst>
      <p:ext uri="{BB962C8B-B14F-4D97-AF65-F5344CB8AC3E}">
        <p14:creationId xmlns:p14="http://schemas.microsoft.com/office/powerpoint/2010/main" val="483791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70C0"/>
                </a:solidFill>
              </a:rPr>
              <a:t>Conclusion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17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Conclusion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Intel Aero platform is:</a:t>
            </a:r>
          </a:p>
          <a:p>
            <a:pPr>
              <a:buFontTx/>
              <a:buChar char="-"/>
            </a:pPr>
            <a:r>
              <a:rPr lang="en-US" dirty="0" smtClean="0"/>
              <a:t>built from Best Known Methods</a:t>
            </a:r>
          </a:p>
          <a:p>
            <a:pPr>
              <a:buFontTx/>
              <a:buChar char="-"/>
            </a:pPr>
            <a:r>
              <a:rPr lang="en-US" dirty="0"/>
              <a:t>p</a:t>
            </a:r>
            <a:r>
              <a:rPr lang="en-US" dirty="0" smtClean="0"/>
              <a:t>roposing a compute architecture that’s both flexible and powerful</a:t>
            </a:r>
          </a:p>
          <a:p>
            <a:pPr>
              <a:buFontTx/>
              <a:buChar char="-"/>
            </a:pPr>
            <a:r>
              <a:rPr lang="en-US" dirty="0"/>
              <a:t>a</a:t>
            </a:r>
            <a:r>
              <a:rPr lang="en-US" dirty="0" smtClean="0"/>
              <a:t> good platform to develop skills, as </a:t>
            </a:r>
            <a:r>
              <a:rPr lang="en-US" dirty="0"/>
              <a:t>it based on </a:t>
            </a:r>
            <a:r>
              <a:rPr lang="en-US" dirty="0" smtClean="0"/>
              <a:t>standards</a:t>
            </a:r>
          </a:p>
        </p:txBody>
      </p:sp>
    </p:spTree>
    <p:extLst>
      <p:ext uri="{BB962C8B-B14F-4D97-AF65-F5344CB8AC3E}">
        <p14:creationId xmlns:p14="http://schemas.microsoft.com/office/powerpoint/2010/main" val="395637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hlinkClick r:id="rId2"/>
              </a:rPr>
              <a:t>Paul.Guermonprez@intel.com</a:t>
            </a:r>
            <a:endParaRPr lang="en-US" dirty="0" smtClean="0"/>
          </a:p>
          <a:p>
            <a:r>
              <a:rPr lang="en-US" u="sng" dirty="0">
                <a:hlinkClick r:id="rId3"/>
              </a:rPr>
              <a:t>https://intel-aero.github.io</a:t>
            </a:r>
            <a:endParaRPr lang="en-US" dirty="0"/>
          </a:p>
          <a:p>
            <a:r>
              <a:rPr lang="en-US" dirty="0" smtClean="0"/>
              <a:t>Released </a:t>
            </a:r>
            <a:r>
              <a:rPr lang="en-US" dirty="0"/>
              <a:t>under Creative Commons-BY</a:t>
            </a:r>
            <a:br>
              <a:rPr lang="en-US" dirty="0"/>
            </a:br>
            <a:r>
              <a:rPr lang="en-US" dirty="0" err="1" smtClean="0"/>
              <a:t>creativecommons.org</a:t>
            </a:r>
            <a:r>
              <a:rPr lang="en-US" dirty="0" smtClean="0"/>
              <a:t>/licenses/by/2.0/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279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RealTime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rgbClr val="0070C0"/>
                </a:solidFill>
              </a:rPr>
              <a:t> Smart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2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Flight Controller 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0070C0"/>
                </a:solidFill>
              </a:rPr>
              <a:t> Real Time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6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quadcopter needs to balance the 4 motors:</a:t>
            </a:r>
          </a:p>
          <a:p>
            <a:pPr>
              <a:buFontTx/>
              <a:buChar char="-"/>
            </a:pPr>
            <a:r>
              <a:rPr lang="en-US" dirty="0" smtClean="0"/>
              <a:t>very quickly</a:t>
            </a:r>
          </a:p>
          <a:p>
            <a:pPr>
              <a:buFontTx/>
              <a:buChar char="-"/>
            </a:pPr>
            <a:r>
              <a:rPr lang="en-US" dirty="0" smtClean="0"/>
              <a:t>constantly</a:t>
            </a:r>
          </a:p>
          <a:p>
            <a:pPr>
              <a:buFontTx/>
              <a:buChar char="-"/>
            </a:pPr>
            <a:r>
              <a:rPr lang="en-US" dirty="0" smtClean="0"/>
              <a:t>without interruption</a:t>
            </a:r>
          </a:p>
          <a:p>
            <a:pPr>
              <a:buFontTx/>
              <a:buChar char="-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That’s why this task is managed by a simple </a:t>
            </a:r>
            <a:r>
              <a:rPr lang="en-US" b="1" dirty="0" smtClean="0">
                <a:solidFill>
                  <a:srgbClr val="0070C0"/>
                </a:solidFill>
              </a:rPr>
              <a:t>microcontroller</a:t>
            </a:r>
            <a:r>
              <a:rPr lang="en-US" dirty="0" smtClean="0"/>
              <a:t>. </a:t>
            </a:r>
            <a:r>
              <a:rPr lang="en-US" i="1" dirty="0" smtClean="0"/>
              <a:t>Ex: STM32</a:t>
            </a:r>
          </a:p>
          <a:p>
            <a:pPr marL="0" indent="0">
              <a:buNone/>
            </a:pPr>
            <a:r>
              <a:rPr lang="en-US" dirty="0" smtClean="0"/>
              <a:t>The</a:t>
            </a:r>
            <a:r>
              <a:rPr lang="en-US" i="1" dirty="0" smtClean="0"/>
              <a:t> </a:t>
            </a:r>
            <a:r>
              <a:rPr lang="en-US" dirty="0" smtClean="0"/>
              <a:t>microcontroller has limited processing power,</a:t>
            </a:r>
            <a:br>
              <a:rPr lang="en-US" dirty="0" smtClean="0"/>
            </a:br>
            <a:r>
              <a:rPr lang="en-US" dirty="0" smtClean="0"/>
              <a:t>but it is a deterministic behavior. You can be sure it will run your software in time. It is real-time.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112883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Compute Board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0070C0"/>
                </a:solidFill>
              </a:rPr>
              <a:t>Smart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6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If you need your drone to follow a simple GPS path, a </a:t>
            </a:r>
            <a:r>
              <a:rPr lang="en-US" dirty="0"/>
              <a:t>microcontroller </a:t>
            </a:r>
            <a:r>
              <a:rPr lang="en-US" dirty="0" smtClean="0"/>
              <a:t>is enough. But if you want your drone to be autonomous, you’ll need to avoid collision avoidance, perform computer vision tasks, communicate over IP networks. You’ll need a </a:t>
            </a:r>
            <a:r>
              <a:rPr lang="en-US" b="1" dirty="0" smtClean="0">
                <a:solidFill>
                  <a:srgbClr val="0070C0"/>
                </a:solidFill>
              </a:rPr>
              <a:t>compute board</a:t>
            </a:r>
            <a:r>
              <a:rPr lang="en-US" dirty="0" smtClean="0"/>
              <a:t>, typically running Linux.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board will be connected to sensors like Intel RealSense, run complex software stacks and interact with the network.</a:t>
            </a:r>
            <a:br>
              <a:rPr lang="en-US" dirty="0" smtClean="0"/>
            </a:br>
            <a:r>
              <a:rPr lang="en-US" dirty="0" smtClean="0"/>
              <a:t>This type of heavy </a:t>
            </a:r>
            <a:r>
              <a:rPr lang="en-US" dirty="0"/>
              <a:t>c</a:t>
            </a:r>
            <a:r>
              <a:rPr lang="en-US" dirty="0" smtClean="0"/>
              <a:t>omputation is usually </a:t>
            </a:r>
            <a:r>
              <a:rPr lang="en-US" b="1" dirty="0" smtClean="0">
                <a:solidFill>
                  <a:srgbClr val="0070C0"/>
                </a:solidFill>
              </a:rPr>
              <a:t>not done in real time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379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Summary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6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There’s a clear separation of tasks:</a:t>
            </a:r>
          </a:p>
          <a:p>
            <a:pPr>
              <a:buFontTx/>
              <a:buChar char="-"/>
            </a:pPr>
            <a:r>
              <a:rPr lang="en-US" dirty="0"/>
              <a:t>Simple real time computation by the </a:t>
            </a:r>
            <a:r>
              <a:rPr lang="en-US" b="1" dirty="0"/>
              <a:t>flight controller</a:t>
            </a:r>
          </a:p>
          <a:p>
            <a:pPr>
              <a:buFontTx/>
              <a:buChar char="-"/>
            </a:pPr>
            <a:r>
              <a:rPr lang="en-US" dirty="0"/>
              <a:t>Complex computations by the </a:t>
            </a:r>
            <a:r>
              <a:rPr lang="en-US" b="1" dirty="0"/>
              <a:t>compute board</a:t>
            </a:r>
          </a:p>
          <a:p>
            <a:pPr marL="0" indent="0">
              <a:buNone/>
            </a:pPr>
            <a:endParaRPr lang="en-US" b="1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US" dirty="0" smtClean="0"/>
              <a:t>It is a </a:t>
            </a:r>
            <a:r>
              <a:rPr lang="en-US" b="1" dirty="0" smtClean="0">
                <a:solidFill>
                  <a:srgbClr val="0070C0"/>
                </a:solidFill>
              </a:rPr>
              <a:t>typical architecture </a:t>
            </a:r>
            <a:r>
              <a:rPr lang="en-US" dirty="0" smtClean="0"/>
              <a:t>for autonomous drones.</a:t>
            </a:r>
          </a:p>
          <a:p>
            <a:pPr marL="0" indent="0" algn="ctr">
              <a:buNone/>
            </a:pPr>
            <a:r>
              <a:rPr lang="en-US" dirty="0" smtClean="0"/>
              <a:t>By working with Intel Aero,</a:t>
            </a:r>
            <a:br>
              <a:rPr lang="en-US" dirty="0" smtClean="0"/>
            </a:br>
            <a:r>
              <a:rPr lang="en-US" dirty="0" smtClean="0"/>
              <a:t>you develop </a:t>
            </a:r>
            <a:r>
              <a:rPr lang="en-US" b="1" dirty="0" smtClean="0">
                <a:solidFill>
                  <a:srgbClr val="0070C0"/>
                </a:solidFill>
              </a:rPr>
              <a:t>durable and interoperable skills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238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Compute Architecture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75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(De)Centralized? Generic/Specific?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Trends in computer history: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PCs and servers: </a:t>
            </a:r>
            <a:r>
              <a:rPr lang="en-US" dirty="0"/>
              <a:t>C</a:t>
            </a:r>
            <a:r>
              <a:rPr lang="en-US" dirty="0" smtClean="0"/>
              <a:t>entralized generic computing (IA CPUs, + GPU)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Mobile world: Dedicated decentralized computing (modems, IPUs, 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HPC trend: Centralized parallel and specific computing (CPU OR GPU)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968" y="4148887"/>
            <a:ext cx="3569918" cy="23549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62" y="4148887"/>
            <a:ext cx="4776600" cy="23685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358" y="4135321"/>
            <a:ext cx="2200913" cy="236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400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(De)Centralized? Generic/Specific?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Proposed architecture for drones: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Central generic computing for logic and custom code (Aero board)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Decentralized specific computing for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3D sensing (RealSense)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CV (</a:t>
            </a:r>
            <a:r>
              <a:rPr lang="en-US" dirty="0" err="1"/>
              <a:t>M</a:t>
            </a:r>
            <a:r>
              <a:rPr lang="en-US" dirty="0" err="1" smtClean="0"/>
              <a:t>ovidius</a:t>
            </a:r>
            <a:r>
              <a:rPr lang="en-US" dirty="0" smtClean="0"/>
              <a:t>)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R</a:t>
            </a:r>
            <a:r>
              <a:rPr lang="en-US" dirty="0" smtClean="0"/>
              <a:t>adio (LTE modem)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FPGA</a:t>
            </a:r>
          </a:p>
        </p:txBody>
      </p:sp>
    </p:spTree>
    <p:extLst>
      <p:ext uri="{BB962C8B-B14F-4D97-AF65-F5344CB8AC3E}">
        <p14:creationId xmlns:p14="http://schemas.microsoft.com/office/powerpoint/2010/main" val="169969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Communications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61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4787</TotalTime>
  <Words>314</Words>
  <Application>Microsoft Macintosh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Mangal</vt:lpstr>
      <vt:lpstr>Office Theme</vt:lpstr>
      <vt:lpstr>Autonomous Drone Engineer B2 – Hardware Architecture</vt:lpstr>
      <vt:lpstr>RealTime and Smart</vt:lpstr>
      <vt:lpstr>Flight Controller = Real Time</vt:lpstr>
      <vt:lpstr>Compute Board = Smart</vt:lpstr>
      <vt:lpstr>Summary</vt:lpstr>
      <vt:lpstr>Compute Architecture</vt:lpstr>
      <vt:lpstr>(De)Centralized? Generic/Specific?</vt:lpstr>
      <vt:lpstr>(De)Centralized? Generic/Specific?</vt:lpstr>
      <vt:lpstr>Communications</vt:lpstr>
      <vt:lpstr>Communications</vt:lpstr>
      <vt:lpstr>Conclusion</vt:lpstr>
      <vt:lpstr>Conclusion</vt:lpstr>
      <vt:lpstr>Thanks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Drone Engineer Drone Architecture</dc:title>
  <dc:creator>Microsoft Office User</dc:creator>
  <cp:lastModifiedBy>Paul Guermonprez</cp:lastModifiedBy>
  <cp:revision>67</cp:revision>
  <dcterms:created xsi:type="dcterms:W3CDTF">2017-05-26T00:45:13Z</dcterms:created>
  <dcterms:modified xsi:type="dcterms:W3CDTF">2017-11-02T20:53:13Z</dcterms:modified>
</cp:coreProperties>
</file>