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77" r:id="rId2"/>
    <p:sldMasterId id="2147484381" r:id="rId3"/>
    <p:sldMasterId id="2147484423" r:id="rId4"/>
  </p:sldMasterIdLst>
  <p:notesMasterIdLst>
    <p:notesMasterId r:id="rId97"/>
  </p:notesMasterIdLst>
  <p:handoutMasterIdLst>
    <p:handoutMasterId r:id="rId98"/>
  </p:handoutMasterIdLst>
  <p:sldIdLst>
    <p:sldId id="446" r:id="rId5"/>
    <p:sldId id="1022" r:id="rId6"/>
    <p:sldId id="1039" r:id="rId7"/>
    <p:sldId id="447" r:id="rId8"/>
    <p:sldId id="6603" r:id="rId9"/>
    <p:sldId id="6604" r:id="rId10"/>
    <p:sldId id="6596" r:id="rId11"/>
    <p:sldId id="6602" r:id="rId12"/>
    <p:sldId id="6605" r:id="rId13"/>
    <p:sldId id="6606" r:id="rId14"/>
    <p:sldId id="6607" r:id="rId15"/>
    <p:sldId id="6608" r:id="rId16"/>
    <p:sldId id="6609" r:id="rId17"/>
    <p:sldId id="6610" r:id="rId18"/>
    <p:sldId id="6611" r:id="rId19"/>
    <p:sldId id="6613" r:id="rId20"/>
    <p:sldId id="6617" r:id="rId21"/>
    <p:sldId id="6597" r:id="rId22"/>
    <p:sldId id="6616" r:id="rId23"/>
    <p:sldId id="6615" r:id="rId24"/>
    <p:sldId id="6618" r:id="rId25"/>
    <p:sldId id="6598" r:id="rId26"/>
    <p:sldId id="6619" r:id="rId27"/>
    <p:sldId id="6620" r:id="rId28"/>
    <p:sldId id="6621" r:id="rId29"/>
    <p:sldId id="6599" r:id="rId30"/>
    <p:sldId id="6622" r:id="rId31"/>
    <p:sldId id="6624" r:id="rId32"/>
    <p:sldId id="6623" r:id="rId33"/>
    <p:sldId id="6600" r:id="rId34"/>
    <p:sldId id="6625" r:id="rId35"/>
    <p:sldId id="6633" r:id="rId36"/>
    <p:sldId id="6668" r:id="rId37"/>
    <p:sldId id="6634" r:id="rId38"/>
    <p:sldId id="6637" r:id="rId39"/>
    <p:sldId id="6639" r:id="rId40"/>
    <p:sldId id="6640" r:id="rId41"/>
    <p:sldId id="6638" r:id="rId42"/>
    <p:sldId id="6665" r:id="rId43"/>
    <p:sldId id="6666" r:id="rId44"/>
    <p:sldId id="6641" r:id="rId45"/>
    <p:sldId id="6642" r:id="rId46"/>
    <p:sldId id="6643" r:id="rId47"/>
    <p:sldId id="6644" r:id="rId48"/>
    <p:sldId id="6645" r:id="rId49"/>
    <p:sldId id="6646" r:id="rId50"/>
    <p:sldId id="6667" r:id="rId51"/>
    <p:sldId id="6636" r:id="rId52"/>
    <p:sldId id="6647" r:id="rId53"/>
    <p:sldId id="6650" r:id="rId54"/>
    <p:sldId id="6648" r:id="rId55"/>
    <p:sldId id="6649" r:id="rId56"/>
    <p:sldId id="6651" r:id="rId57"/>
    <p:sldId id="6652" r:id="rId58"/>
    <p:sldId id="6653" r:id="rId59"/>
    <p:sldId id="6654" r:id="rId60"/>
    <p:sldId id="6655" r:id="rId61"/>
    <p:sldId id="6657" r:id="rId62"/>
    <p:sldId id="6669" r:id="rId63"/>
    <p:sldId id="6656" r:id="rId64"/>
    <p:sldId id="6661" r:id="rId65"/>
    <p:sldId id="6662" r:id="rId66"/>
    <p:sldId id="6658" r:id="rId67"/>
    <p:sldId id="6659" r:id="rId68"/>
    <p:sldId id="6663" r:id="rId69"/>
    <p:sldId id="6664" r:id="rId70"/>
    <p:sldId id="6670" r:id="rId71"/>
    <p:sldId id="6660" r:id="rId72"/>
    <p:sldId id="6671" r:id="rId73"/>
    <p:sldId id="6626" r:id="rId74"/>
    <p:sldId id="6628" r:id="rId75"/>
    <p:sldId id="6672" r:id="rId76"/>
    <p:sldId id="6673" r:id="rId77"/>
    <p:sldId id="6674" r:id="rId78"/>
    <p:sldId id="6627" r:id="rId79"/>
    <p:sldId id="6630" r:id="rId80"/>
    <p:sldId id="6675" r:id="rId81"/>
    <p:sldId id="6676" r:id="rId82"/>
    <p:sldId id="6677" r:id="rId83"/>
    <p:sldId id="6678" r:id="rId84"/>
    <p:sldId id="6679" r:id="rId85"/>
    <p:sldId id="6680" r:id="rId86"/>
    <p:sldId id="6681" r:id="rId87"/>
    <p:sldId id="6629" r:id="rId88"/>
    <p:sldId id="6631" r:id="rId89"/>
    <p:sldId id="6682" r:id="rId90"/>
    <p:sldId id="6683" r:id="rId91"/>
    <p:sldId id="6684" r:id="rId92"/>
    <p:sldId id="6685" r:id="rId93"/>
    <p:sldId id="6379" r:id="rId94"/>
    <p:sldId id="6632" r:id="rId95"/>
    <p:sldId id="519" r:id="rId96"/>
  </p:sldIdLst>
  <p:sldSz cx="9144000" cy="5143500" type="screen16x9"/>
  <p:notesSz cx="6858000" cy="9144000"/>
  <p:custDataLst>
    <p:tags r:id="rId9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Niveda Ganesh" initials="NG" lastIdx="38" clrIdx="2">
    <p:extLst>
      <p:ext uri="{19B8F6BF-5375-455C-9EA6-DF929625EA0E}">
        <p15:presenceInfo xmlns:p15="http://schemas.microsoft.com/office/powerpoint/2012/main" userId="S::nganesh@allytics.com::dda213c6-ef1c-450c-8824-665d68b2dc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F52"/>
    <a:srgbClr val="FBAB1A"/>
    <a:srgbClr val="DB5555"/>
    <a:srgbClr val="E74F4F"/>
    <a:srgbClr val="ED7B7B"/>
    <a:srgbClr val="7EB482"/>
    <a:srgbClr val="0086AF"/>
    <a:srgbClr val="E53C3B"/>
    <a:srgbClr val="B8E1D0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A0253-71FF-C945-913F-18AB94DA13B7}" v="11" dt="2020-06-14T22:56:38.37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2" autoAdjust="0"/>
    <p:restoredTop sz="6435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200" y="352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commentAuthors" Target="commentAuthors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lendenning (rclenden)" userId="c57e821c-4ebc-4c90-928f-dcdb6a0ba047" providerId="ADAL" clId="{87FA0253-71FF-C945-913F-18AB94DA13B7}"/>
    <pc:docChg chg="custSel addSld modSld">
      <pc:chgData name="Richard Clendenning (rclenden)" userId="c57e821c-4ebc-4c90-928f-dcdb6a0ba047" providerId="ADAL" clId="{87FA0253-71FF-C945-913F-18AB94DA13B7}" dt="2020-06-14T23:09:09.333" v="2526" actId="20577"/>
      <pc:docMkLst>
        <pc:docMk/>
      </pc:docMkLst>
      <pc:sldChg chg="modSp">
        <pc:chgData name="Richard Clendenning (rclenden)" userId="c57e821c-4ebc-4c90-928f-dcdb6a0ba047" providerId="ADAL" clId="{87FA0253-71FF-C945-913F-18AB94DA13B7}" dt="2020-06-14T01:03:53.396" v="264" actId="20577"/>
        <pc:sldMkLst>
          <pc:docMk/>
          <pc:sldMk cId="52563566" sldId="6630"/>
        </pc:sldMkLst>
        <pc:spChg chg="mod">
          <ac:chgData name="Richard Clendenning (rclenden)" userId="c57e821c-4ebc-4c90-928f-dcdb6a0ba047" providerId="ADAL" clId="{87FA0253-71FF-C945-913F-18AB94DA13B7}" dt="2020-06-14T01:03:53.396" v="264" actId="20577"/>
          <ac:spMkLst>
            <pc:docMk/>
            <pc:sldMk cId="52563566" sldId="6630"/>
            <ac:spMk id="5" creationId="{52D6FCED-EC09-7845-9874-819041F67239}"/>
          </ac:spMkLst>
        </pc:spChg>
      </pc:sldChg>
      <pc:sldChg chg="modSp">
        <pc:chgData name="Richard Clendenning (rclenden)" userId="c57e821c-4ebc-4c90-928f-dcdb6a0ba047" providerId="ADAL" clId="{87FA0253-71FF-C945-913F-18AB94DA13B7}" dt="2020-06-14T22:28:20.637" v="1927" actId="20577"/>
        <pc:sldMkLst>
          <pc:docMk/>
          <pc:sldMk cId="322106146" sldId="6631"/>
        </pc:sldMkLst>
        <pc:spChg chg="mod">
          <ac:chgData name="Richard Clendenning (rclenden)" userId="c57e821c-4ebc-4c90-928f-dcdb6a0ba047" providerId="ADAL" clId="{87FA0253-71FF-C945-913F-18AB94DA13B7}" dt="2020-06-14T21:55:30.732" v="1817" actId="20577"/>
          <ac:spMkLst>
            <pc:docMk/>
            <pc:sldMk cId="322106146" sldId="6631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2:28:20.637" v="1927" actId="20577"/>
          <ac:spMkLst>
            <pc:docMk/>
            <pc:sldMk cId="322106146" sldId="6631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02:12:54.337" v="863" actId="20577"/>
        <pc:sldMkLst>
          <pc:docMk/>
          <pc:sldMk cId="813973739" sldId="6675"/>
        </pc:sldMkLst>
        <pc:spChg chg="mod">
          <ac:chgData name="Richard Clendenning (rclenden)" userId="c57e821c-4ebc-4c90-928f-dcdb6a0ba047" providerId="ADAL" clId="{87FA0253-71FF-C945-913F-18AB94DA13B7}" dt="2020-06-14T02:12:54.337" v="863" actId="20577"/>
          <ac:spMkLst>
            <pc:docMk/>
            <pc:sldMk cId="813973739" sldId="6675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01:06:24.616" v="536" actId="20577"/>
          <ac:spMkLst>
            <pc:docMk/>
            <pc:sldMk cId="813973739" sldId="6675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19:34:03.303" v="916" actId="20577"/>
        <pc:sldMkLst>
          <pc:docMk/>
          <pc:sldMk cId="501788181" sldId="6676"/>
        </pc:sldMkLst>
        <pc:spChg chg="mod">
          <ac:chgData name="Richard Clendenning (rclenden)" userId="c57e821c-4ebc-4c90-928f-dcdb6a0ba047" providerId="ADAL" clId="{87FA0253-71FF-C945-913F-18AB94DA13B7}" dt="2020-06-14T19:34:03.303" v="916" actId="20577"/>
          <ac:spMkLst>
            <pc:docMk/>
            <pc:sldMk cId="501788181" sldId="6676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01:55:21.612" v="839" actId="20577"/>
          <ac:spMkLst>
            <pc:docMk/>
            <pc:sldMk cId="501788181" sldId="6676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19:34:30.251" v="985" actId="20577"/>
        <pc:sldMkLst>
          <pc:docMk/>
          <pc:sldMk cId="2004492521" sldId="6677"/>
        </pc:sldMkLst>
        <pc:spChg chg="mod">
          <ac:chgData name="Richard Clendenning (rclenden)" userId="c57e821c-4ebc-4c90-928f-dcdb6a0ba047" providerId="ADAL" clId="{87FA0253-71FF-C945-913F-18AB94DA13B7}" dt="2020-06-14T02:13:17.477" v="912" actId="6549"/>
          <ac:spMkLst>
            <pc:docMk/>
            <pc:sldMk cId="2004492521" sldId="6677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19:34:30.251" v="985" actId="20577"/>
          <ac:spMkLst>
            <pc:docMk/>
            <pc:sldMk cId="2004492521" sldId="6677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40:25.118" v="1517" actId="403"/>
        <pc:sldMkLst>
          <pc:docMk/>
          <pc:sldMk cId="2672573989" sldId="6678"/>
        </pc:sldMkLst>
        <pc:spChg chg="mod">
          <ac:chgData name="Richard Clendenning (rclenden)" userId="c57e821c-4ebc-4c90-928f-dcdb6a0ba047" providerId="ADAL" clId="{87FA0253-71FF-C945-913F-18AB94DA13B7}" dt="2020-06-14T21:32:50.406" v="1434" actId="404"/>
          <ac:spMkLst>
            <pc:docMk/>
            <pc:sldMk cId="2672573989" sldId="6678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40:25.118" v="1517" actId="403"/>
          <ac:spMkLst>
            <pc:docMk/>
            <pc:sldMk cId="2672573989" sldId="6678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41:09.063" v="1596" actId="20577"/>
        <pc:sldMkLst>
          <pc:docMk/>
          <pc:sldMk cId="2951886056" sldId="6679"/>
        </pc:sldMkLst>
        <pc:spChg chg="mod">
          <ac:chgData name="Richard Clendenning (rclenden)" userId="c57e821c-4ebc-4c90-928f-dcdb6a0ba047" providerId="ADAL" clId="{87FA0253-71FF-C945-913F-18AB94DA13B7}" dt="2020-06-14T21:40:49.625" v="1550" actId="20577"/>
          <ac:spMkLst>
            <pc:docMk/>
            <pc:sldMk cId="2951886056" sldId="6679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41:09.063" v="1596" actId="20577"/>
          <ac:spMkLst>
            <pc:docMk/>
            <pc:sldMk cId="2951886056" sldId="6679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55:11.235" v="1799" actId="6549"/>
        <pc:sldMkLst>
          <pc:docMk/>
          <pc:sldMk cId="4105708258" sldId="6680"/>
        </pc:sldMkLst>
        <pc:spChg chg="mod">
          <ac:chgData name="Richard Clendenning (rclenden)" userId="c57e821c-4ebc-4c90-928f-dcdb6a0ba047" providerId="ADAL" clId="{87FA0253-71FF-C945-913F-18AB94DA13B7}" dt="2020-06-14T21:55:06.520" v="1798" actId="20577"/>
          <ac:spMkLst>
            <pc:docMk/>
            <pc:sldMk cId="4105708258" sldId="6680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55:11.235" v="1799" actId="6549"/>
          <ac:spMkLst>
            <pc:docMk/>
            <pc:sldMk cId="4105708258" sldId="6680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54:45.632" v="1766" actId="20577"/>
        <pc:sldMkLst>
          <pc:docMk/>
          <pc:sldMk cId="2748358143" sldId="6681"/>
        </pc:sldMkLst>
        <pc:spChg chg="mod">
          <ac:chgData name="Richard Clendenning (rclenden)" userId="c57e821c-4ebc-4c90-928f-dcdb6a0ba047" providerId="ADAL" clId="{87FA0253-71FF-C945-913F-18AB94DA13B7}" dt="2020-06-14T21:54:45.632" v="1766" actId="20577"/>
          <ac:spMkLst>
            <pc:docMk/>
            <pc:sldMk cId="2748358143" sldId="6681"/>
            <ac:spMk id="4" creationId="{2107862E-6CAD-4D6B-BBB7-1B0D985913DA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2:48:58.438" v="2215" actId="20577"/>
        <pc:sldMkLst>
          <pc:docMk/>
          <pc:sldMk cId="2022685938" sldId="6682"/>
        </pc:sldMkLst>
        <pc:spChg chg="mod">
          <ac:chgData name="Richard Clendenning (rclenden)" userId="c57e821c-4ebc-4c90-928f-dcdb6a0ba047" providerId="ADAL" clId="{87FA0253-71FF-C945-913F-18AB94DA13B7}" dt="2020-06-14T21:55:56.985" v="1834" actId="20577"/>
          <ac:spMkLst>
            <pc:docMk/>
            <pc:sldMk cId="2022685938" sldId="6682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2:48:58.438" v="2215" actId="20577"/>
          <ac:spMkLst>
            <pc:docMk/>
            <pc:sldMk cId="2022685938" sldId="6682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3:08:13.963" v="2468" actId="20577"/>
        <pc:sldMkLst>
          <pc:docMk/>
          <pc:sldMk cId="165575264" sldId="6683"/>
        </pc:sldMkLst>
        <pc:spChg chg="mod">
          <ac:chgData name="Richard Clendenning (rclenden)" userId="c57e821c-4ebc-4c90-928f-dcdb6a0ba047" providerId="ADAL" clId="{87FA0253-71FF-C945-913F-18AB94DA13B7}" dt="2020-06-14T22:49:26.340" v="2234" actId="20577"/>
          <ac:spMkLst>
            <pc:docMk/>
            <pc:sldMk cId="165575264" sldId="6683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3:08:13.963" v="2468" actId="20577"/>
          <ac:spMkLst>
            <pc:docMk/>
            <pc:sldMk cId="165575264" sldId="6683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3:09:09.333" v="2526" actId="20577"/>
        <pc:sldMkLst>
          <pc:docMk/>
          <pc:sldMk cId="1354010622" sldId="6684"/>
        </pc:sldMkLst>
        <pc:spChg chg="mod">
          <ac:chgData name="Richard Clendenning (rclenden)" userId="c57e821c-4ebc-4c90-928f-dcdb6a0ba047" providerId="ADAL" clId="{87FA0253-71FF-C945-913F-18AB94DA13B7}" dt="2020-06-14T22:56:46.882" v="2359" actId="20577"/>
          <ac:spMkLst>
            <pc:docMk/>
            <pc:sldMk cId="1354010622" sldId="6684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3:09:09.333" v="2526" actId="20577"/>
          <ac:spMkLst>
            <pc:docMk/>
            <pc:sldMk cId="1354010622" sldId="6684"/>
            <ac:spMk id="5" creationId="{52D6FCED-EC09-7845-9874-819041F672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" y="677863"/>
            <a:ext cx="6018213" cy="3386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91997">
              <a:defRPr/>
            </a:pPr>
            <a:fld id="{B348BA93-E17B-49FE-9E7B-3C4871D44636}" type="slidenum">
              <a:rPr lang="en-US" sz="1800" kern="0">
                <a:solidFill>
                  <a:prstClr val="black"/>
                </a:solidFill>
              </a:rPr>
              <a:pPr defTabSz="891997">
                <a:defRPr/>
              </a:pPr>
              <a:t>1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2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0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2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2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2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3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7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7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8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3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4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6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9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2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8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1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7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8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3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4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6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0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3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3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6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8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68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9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5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1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4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0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97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3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81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1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1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88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55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84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88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8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56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5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23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47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24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8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97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62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00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6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33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48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668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29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/>
              <a:t> </a:t>
            </a:r>
            <a:r>
              <a:rPr lang="en-US" dirty="0"/>
              <a:t>you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683F-D4D6-497E-9895-9DEC0E615E8E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2598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8440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338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6539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5473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07947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202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5771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78325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3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7275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489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0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8112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62980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9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587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63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9323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0283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8612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50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92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16" y="217715"/>
            <a:ext cx="8513064" cy="7654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180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46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Dem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C9EE57-1387-4AD0-9C9F-15F2B39B422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DB12BF-C24E-4D99-BB02-359C403E200C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F9A4A714-2D5D-4418-ABBF-16A2233488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1D86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0C8B2A81-042A-44EA-ABF2-4D60ACA6C17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3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BRKSEC-2020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01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23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3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0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42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93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246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024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869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77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9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081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17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94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168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5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02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9103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875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7287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370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5408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722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5075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59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34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16" y="217715"/>
            <a:ext cx="8513064" cy="7654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1" indent="-223787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82" indent="-215849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39" indent="-17141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12" indent="-17141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23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068844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219F8C-8797-1A47-B693-5FCE8BB57F7F}"/>
              </a:ext>
            </a:extLst>
          </p:cNvPr>
          <p:cNvSpPr/>
          <p:nvPr userDrawn="1"/>
        </p:nvSpPr>
        <p:spPr bwMode="auto">
          <a:xfrm>
            <a:off x="0" y="2583181"/>
            <a:ext cx="9144000" cy="256031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0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506522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5071429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2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51089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0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8266112" cy="2743200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Title 18"/>
          <p:cNvSpPr>
            <a:spLocks noGrp="1"/>
          </p:cNvSpPr>
          <p:nvPr>
            <p:ph type="title"/>
          </p:nvPr>
        </p:nvSpPr>
        <p:spPr>
          <a:xfrm>
            <a:off x="448056" y="192024"/>
            <a:ext cx="8257032" cy="731837"/>
          </a:xfrm>
        </p:spPr>
        <p:txBody>
          <a:bodyPr/>
          <a:lstStyle>
            <a:lvl1pPr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>
                <a:solidFill>
                  <a:srgbClr val="005073"/>
                </a:solidFill>
              </a:rPr>
              <a:t>Click to edit Master title style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39D24-C51B-410F-A295-0F536904E5EB}"/>
              </a:ext>
            </a:extLst>
          </p:cNvPr>
          <p:cNvSpPr/>
          <p:nvPr userDrawn="1"/>
        </p:nvSpPr>
        <p:spPr>
          <a:xfrm>
            <a:off x="0" y="4091940"/>
            <a:ext cx="9144000" cy="1051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3"/>
          </p:nvPr>
        </p:nvSpPr>
        <p:spPr bwMode="white"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2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b="0" i="0" dirty="0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32658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22891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6731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37102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1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798825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07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9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76486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C0AA7-A31A-4037-AF38-034821586B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3930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706835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2409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8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7819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 userDrawn="1"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1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096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7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  <p:sldLayoutId id="2147484015" r:id="rId26"/>
    <p:sldLayoutId id="2147484456" r:id="rId27"/>
    <p:sldLayoutId id="2147484463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4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5" r:id="rId27"/>
    <p:sldLayoutId id="2147484106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0149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  <p:sldLayoutId id="2147484400" r:id="rId19"/>
    <p:sldLayoutId id="2147484401" r:id="rId20"/>
    <p:sldLayoutId id="2147484402" r:id="rId21"/>
    <p:sldLayoutId id="2147484403" r:id="rId22"/>
    <p:sldLayoutId id="2147484404" r:id="rId23"/>
    <p:sldLayoutId id="2147484405" r:id="rId24"/>
    <p:sldLayoutId id="2147484406" r:id="rId25"/>
    <p:sldLayoutId id="2147484407" r:id="rId26"/>
    <p:sldLayoutId id="2147484408" r:id="rId27"/>
    <p:sldLayoutId id="2147484409" r:id="rId28"/>
    <p:sldLayoutId id="2147484410" r:id="rId29"/>
    <p:sldLayoutId id="2147484411" r:id="rId30"/>
    <p:sldLayoutId id="2147484412" r:id="rId31"/>
    <p:sldLayoutId id="2147484413" r:id="rId32"/>
    <p:sldLayoutId id="2147484414" r:id="rId33"/>
    <p:sldLayoutId id="2147484415" r:id="rId34"/>
    <p:sldLayoutId id="2147484416" r:id="rId35"/>
    <p:sldLayoutId id="2147484417" r:id="rId36"/>
    <p:sldLayoutId id="2147484418" r:id="rId37"/>
    <p:sldLayoutId id="2147484419" r:id="rId38"/>
    <p:sldLayoutId id="2147484420" r:id="rId39"/>
    <p:sldLayoutId id="214748442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24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620">
          <p15:clr>
            <a:srgbClr val="F26B43"/>
          </p15:clr>
        </p15:guide>
        <p15:guide id="9" orient="horz" pos="50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2109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  <p:sldLayoutId id="2147484435" r:id="rId12"/>
    <p:sldLayoutId id="2147484436" r:id="rId13"/>
    <p:sldLayoutId id="2147484437" r:id="rId14"/>
    <p:sldLayoutId id="2147484438" r:id="rId15"/>
    <p:sldLayoutId id="2147484439" r:id="rId16"/>
    <p:sldLayoutId id="2147484440" r:id="rId17"/>
    <p:sldLayoutId id="2147484441" r:id="rId18"/>
    <p:sldLayoutId id="2147484442" r:id="rId19"/>
    <p:sldLayoutId id="2147484443" r:id="rId20"/>
    <p:sldLayoutId id="2147484444" r:id="rId21"/>
    <p:sldLayoutId id="2147484445" r:id="rId22"/>
    <p:sldLayoutId id="2147484446" r:id="rId23"/>
    <p:sldLayoutId id="2147484447" r:id="rId24"/>
    <p:sldLayoutId id="2147484448" r:id="rId25"/>
    <p:sldLayoutId id="2147484449" r:id="rId26"/>
    <p:sldLayoutId id="2147484451" r:id="rId27"/>
    <p:sldLayoutId id="2147484452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Orchestration, Automation, and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FMC API Programming with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FAEE38-00C8-1C40-A39D-C6700672D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FMC API Explorer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FMC API Explorer provides a limited interface for the REST API as well as giving a view of the abilities of the REST API.</a:t>
            </a:r>
          </a:p>
          <a:p>
            <a:r>
              <a:rPr lang="en-US" dirty="0"/>
              <a:t>The FMC API Explorer follows the </a:t>
            </a:r>
            <a:r>
              <a:rPr lang="en-US" dirty="0" err="1"/>
              <a:t>OpenAPI</a:t>
            </a:r>
            <a:r>
              <a:rPr lang="en-US" dirty="0"/>
              <a:t> Specification (OAS)</a:t>
            </a:r>
          </a:p>
          <a:p>
            <a:r>
              <a:rPr lang="en-US" dirty="0"/>
              <a:t>Use separate accounts for the API</a:t>
            </a:r>
          </a:p>
          <a:p>
            <a:r>
              <a:rPr lang="en-US" dirty="0"/>
              <a:t>Location: </a:t>
            </a:r>
            <a:r>
              <a:rPr lang="en-GB" u="sng" dirty="0"/>
              <a:t>https://</a:t>
            </a:r>
            <a:r>
              <a:rPr lang="en-GB" i="1" u="sng" dirty="0"/>
              <a:t>&lt;FmcHostName&gt;</a:t>
            </a:r>
            <a:r>
              <a:rPr lang="en-GB" u="sng" dirty="0"/>
              <a:t>/api/</a:t>
            </a:r>
            <a:r>
              <a:rPr lang="en-GB" u="sng" dirty="0" err="1"/>
              <a:t>api</a:t>
            </a:r>
            <a:r>
              <a:rPr lang="en-GB" u="sng" dirty="0"/>
              <a:t>-explorer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71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Basics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REST API request has four parts:</a:t>
            </a:r>
          </a:p>
          <a:p>
            <a:pPr lvl="1"/>
            <a:r>
              <a:rPr lang="en-US" dirty="0"/>
              <a:t>Endpoint: </a:t>
            </a:r>
            <a:r>
              <a:rPr lang="en-US" sz="1100" b="1" dirty="0"/>
              <a:t>https://10.1.2.3/api/fmc_config/v1/domain/e276abec-e0f2-11e3-8169-6d9ed49b625f/policy/accesspolicies </a:t>
            </a:r>
          </a:p>
          <a:p>
            <a:pPr lvl="1"/>
            <a:r>
              <a:rPr lang="en-US" dirty="0"/>
              <a:t>Method: GET, POST, PUT, DELETE</a:t>
            </a:r>
          </a:p>
          <a:p>
            <a:pPr lvl="1"/>
            <a:r>
              <a:rPr lang="en-US" dirty="0"/>
              <a:t>Headers: "Content-Type: application/json"</a:t>
            </a:r>
          </a:p>
          <a:p>
            <a:pPr lvl="1"/>
            <a:r>
              <a:rPr lang="en-US" dirty="0"/>
              <a:t>Body (or data)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8376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Example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BA00F-897F-644B-8AE7-37EA6DD6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62" y="1682750"/>
            <a:ext cx="67564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A453E-A128-A346-BA41-3910582CFC36}"/>
              </a:ext>
            </a:extLst>
          </p:cNvPr>
          <p:cNvSpPr txBox="1"/>
          <p:nvPr/>
        </p:nvSpPr>
        <p:spPr>
          <a:xfrm>
            <a:off x="1442222" y="10731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4B5D-09B0-AE4C-9EFF-045C8FBD9F09}"/>
              </a:ext>
            </a:extLst>
          </p:cNvPr>
          <p:cNvSpPr txBox="1"/>
          <p:nvPr/>
        </p:nvSpPr>
        <p:spPr>
          <a:xfrm>
            <a:off x="2536963" y="10532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6654-D561-3C45-8AAE-96F89DE20884}"/>
              </a:ext>
            </a:extLst>
          </p:cNvPr>
          <p:cNvSpPr txBox="1"/>
          <p:nvPr/>
        </p:nvSpPr>
        <p:spPr>
          <a:xfrm>
            <a:off x="437766" y="24714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D8AAD-AD37-AA45-AF13-90B3A66CC375}"/>
              </a:ext>
            </a:extLst>
          </p:cNvPr>
          <p:cNvSpPr txBox="1"/>
          <p:nvPr/>
        </p:nvSpPr>
        <p:spPr>
          <a:xfrm>
            <a:off x="298361" y="3701018"/>
            <a:ext cx="153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Body </a:t>
            </a:r>
          </a:p>
          <a:p>
            <a:pPr algn="r"/>
            <a:r>
              <a:rPr lang="en-US" dirty="0">
                <a:latin typeface="+mn-lt"/>
              </a:rPr>
              <a:t>(no body for a GET)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45625-1A19-2445-A9E1-CC92DBBE39C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29696" y="1442482"/>
            <a:ext cx="84956" cy="29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3BF9-D6D2-1A4B-BB8A-305E2045FB0A}"/>
              </a:ext>
            </a:extLst>
          </p:cNvPr>
          <p:cNvSpPr/>
          <p:nvPr/>
        </p:nvSpPr>
        <p:spPr>
          <a:xfrm>
            <a:off x="1828801" y="1747232"/>
            <a:ext cx="394007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D40EC-CA17-CF4A-B89D-585533A3F56E}"/>
              </a:ext>
            </a:extLst>
          </p:cNvPr>
          <p:cNvSpPr/>
          <p:nvPr/>
        </p:nvSpPr>
        <p:spPr>
          <a:xfrm>
            <a:off x="2281047" y="1736288"/>
            <a:ext cx="1235303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E0D5A-72F8-6A49-A269-BE0C4C4E4099}"/>
              </a:ext>
            </a:extLst>
          </p:cNvPr>
          <p:cNvCxnSpPr>
            <a:cxnSpLocks/>
          </p:cNvCxnSpPr>
          <p:nvPr/>
        </p:nvCxnSpPr>
        <p:spPr>
          <a:xfrm flipH="1">
            <a:off x="2898698" y="1369020"/>
            <a:ext cx="74959" cy="357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A58D8D-54D1-EA4A-A55F-66AD7868B059}"/>
              </a:ext>
            </a:extLst>
          </p:cNvPr>
          <p:cNvCxnSpPr>
            <a:cxnSpLocks/>
          </p:cNvCxnSpPr>
          <p:nvPr/>
        </p:nvCxnSpPr>
        <p:spPr>
          <a:xfrm>
            <a:off x="1822874" y="3876566"/>
            <a:ext cx="2884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8DB94-9043-AA45-811F-7A9C5C96D7A1}"/>
              </a:ext>
            </a:extLst>
          </p:cNvPr>
          <p:cNvSpPr txBox="1"/>
          <p:nvPr/>
        </p:nvSpPr>
        <p:spPr>
          <a:xfrm>
            <a:off x="1349479" y="1840478"/>
            <a:ext cx="620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latin typeface="+mn-lt"/>
              </a:rPr>
              <a:t>{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2CADB-2120-F442-9C24-E9DC56990A4F}"/>
              </a:ext>
            </a:extLst>
          </p:cNvPr>
          <p:cNvSpPr/>
          <p:nvPr/>
        </p:nvSpPr>
        <p:spPr>
          <a:xfrm>
            <a:off x="6021658" y="4508932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http_requests.htm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122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1751A-DE5A-384A-BE60-9DFB95E3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03" y="1679706"/>
            <a:ext cx="6604006" cy="28232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Example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A453E-A128-A346-BA41-3910582CFC36}"/>
              </a:ext>
            </a:extLst>
          </p:cNvPr>
          <p:cNvSpPr txBox="1"/>
          <p:nvPr/>
        </p:nvSpPr>
        <p:spPr>
          <a:xfrm>
            <a:off x="1442222" y="10731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4B5D-09B0-AE4C-9EFF-045C8FBD9F09}"/>
              </a:ext>
            </a:extLst>
          </p:cNvPr>
          <p:cNvSpPr txBox="1"/>
          <p:nvPr/>
        </p:nvSpPr>
        <p:spPr>
          <a:xfrm>
            <a:off x="2536963" y="10532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6654-D561-3C45-8AAE-96F89DE20884}"/>
              </a:ext>
            </a:extLst>
          </p:cNvPr>
          <p:cNvSpPr txBox="1"/>
          <p:nvPr/>
        </p:nvSpPr>
        <p:spPr>
          <a:xfrm>
            <a:off x="233972" y="27985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D8AAD-AD37-AA45-AF13-90B3A66CC375}"/>
              </a:ext>
            </a:extLst>
          </p:cNvPr>
          <p:cNvSpPr txBox="1"/>
          <p:nvPr/>
        </p:nvSpPr>
        <p:spPr>
          <a:xfrm>
            <a:off x="-125388" y="4054356"/>
            <a:ext cx="15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Body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45625-1A19-2445-A9E1-CC92DBBE39C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29696" y="1442482"/>
            <a:ext cx="84956" cy="29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3BF9-D6D2-1A4B-BB8A-305E2045FB0A}"/>
              </a:ext>
            </a:extLst>
          </p:cNvPr>
          <p:cNvSpPr/>
          <p:nvPr/>
        </p:nvSpPr>
        <p:spPr>
          <a:xfrm>
            <a:off x="1828801" y="1747232"/>
            <a:ext cx="452246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D40EC-CA17-CF4A-B89D-585533A3F56E}"/>
              </a:ext>
            </a:extLst>
          </p:cNvPr>
          <p:cNvSpPr/>
          <p:nvPr/>
        </p:nvSpPr>
        <p:spPr>
          <a:xfrm>
            <a:off x="2335485" y="1736288"/>
            <a:ext cx="2288553" cy="2471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E0D5A-72F8-6A49-A269-BE0C4C4E4099}"/>
              </a:ext>
            </a:extLst>
          </p:cNvPr>
          <p:cNvCxnSpPr>
            <a:cxnSpLocks/>
          </p:cNvCxnSpPr>
          <p:nvPr/>
        </p:nvCxnSpPr>
        <p:spPr>
          <a:xfrm flipH="1">
            <a:off x="2898698" y="1369020"/>
            <a:ext cx="74959" cy="357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A58D8D-54D1-EA4A-A55F-66AD7868B059}"/>
              </a:ext>
            </a:extLst>
          </p:cNvPr>
          <p:cNvCxnSpPr>
            <a:cxnSpLocks/>
          </p:cNvCxnSpPr>
          <p:nvPr/>
        </p:nvCxnSpPr>
        <p:spPr>
          <a:xfrm>
            <a:off x="1442222" y="4239022"/>
            <a:ext cx="2884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8DB94-9043-AA45-811F-7A9C5C96D7A1}"/>
              </a:ext>
            </a:extLst>
          </p:cNvPr>
          <p:cNvSpPr txBox="1"/>
          <p:nvPr/>
        </p:nvSpPr>
        <p:spPr>
          <a:xfrm>
            <a:off x="1151198" y="1803814"/>
            <a:ext cx="7954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latin typeface="+mn-lt"/>
              </a:rPr>
              <a:t>{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5BEB1-87AF-624B-A3FF-C4150FE40DD1}"/>
              </a:ext>
            </a:extLst>
          </p:cNvPr>
          <p:cNvSpPr/>
          <p:nvPr/>
        </p:nvSpPr>
        <p:spPr>
          <a:xfrm>
            <a:off x="5991921" y="4644712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http_requests.htm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25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Responses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FE2A9-9E1D-0042-B8F0-369D9B26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19" y="1059781"/>
            <a:ext cx="5194300" cy="361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24F55B-EE37-7A4E-B452-21D66895A763}"/>
              </a:ext>
            </a:extLst>
          </p:cNvPr>
          <p:cNvSpPr txBox="1"/>
          <p:nvPr/>
        </p:nvSpPr>
        <p:spPr>
          <a:xfrm>
            <a:off x="4690944" y="39664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Status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1C6DE9-4F9E-4544-BE40-78B90889146B}"/>
              </a:ext>
            </a:extLst>
          </p:cNvPr>
          <p:cNvCxnSpPr>
            <a:cxnSpLocks/>
          </p:cNvCxnSpPr>
          <p:nvPr/>
        </p:nvCxnSpPr>
        <p:spPr>
          <a:xfrm flipH="1">
            <a:off x="4282068" y="707231"/>
            <a:ext cx="475786" cy="365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8D70-C48C-5743-ABC4-C5C59CE30D85}"/>
              </a:ext>
            </a:extLst>
          </p:cNvPr>
          <p:cNvSpPr/>
          <p:nvPr/>
        </p:nvSpPr>
        <p:spPr>
          <a:xfrm>
            <a:off x="3977269" y="1140010"/>
            <a:ext cx="452246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3C340-3257-FB44-9E76-1A30D56235DC}"/>
              </a:ext>
            </a:extLst>
          </p:cNvPr>
          <p:cNvSpPr txBox="1"/>
          <p:nvPr/>
        </p:nvSpPr>
        <p:spPr>
          <a:xfrm>
            <a:off x="1665245" y="20382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85EEB-2A64-154B-8F57-3FFFCF83535D}"/>
              </a:ext>
            </a:extLst>
          </p:cNvPr>
          <p:cNvSpPr txBox="1"/>
          <p:nvPr/>
        </p:nvSpPr>
        <p:spPr>
          <a:xfrm>
            <a:off x="2030423" y="3667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Body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DD353-15F0-B749-86E3-F791F127464B}"/>
              </a:ext>
            </a:extLst>
          </p:cNvPr>
          <p:cNvSpPr/>
          <p:nvPr/>
        </p:nvSpPr>
        <p:spPr>
          <a:xfrm>
            <a:off x="5991921" y="4753561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http_responses.htm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6030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Response Status Codes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7B4CC-DD67-A946-B18A-C1FD67C6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543050"/>
            <a:ext cx="8356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Authentication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FMC API uses Token Authentication</a:t>
            </a:r>
          </a:p>
          <a:p>
            <a:r>
              <a:rPr lang="en-US" sz="1800" dirty="0"/>
              <a:t>You request a token by sending the username and password</a:t>
            </a:r>
          </a:p>
          <a:p>
            <a:pPr lvl="1"/>
            <a:r>
              <a:rPr lang="en-US" sz="1700" dirty="0"/>
              <a:t>The FMC responds with an access token and a refresh token</a:t>
            </a:r>
          </a:p>
          <a:p>
            <a:r>
              <a:rPr lang="en-US" sz="1800" dirty="0"/>
              <a:t>You use the access token in all future API requests</a:t>
            </a:r>
          </a:p>
          <a:p>
            <a:r>
              <a:rPr lang="en-US" sz="1800" dirty="0"/>
              <a:t>The access token expires in 30 minutes</a:t>
            </a:r>
          </a:p>
          <a:p>
            <a:r>
              <a:rPr lang="en-US" sz="1800" dirty="0"/>
              <a:t>The refresh token can be used to request a new access token</a:t>
            </a:r>
          </a:p>
          <a:p>
            <a:pPr lvl="1"/>
            <a:r>
              <a:rPr lang="en-US" sz="1700" dirty="0"/>
              <a:t>Up to three times, then you need to request a new access token using username and password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1966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Lab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See the course Lab Guide for the Module 1 Exercises</a:t>
            </a:r>
          </a:p>
          <a:p>
            <a:r>
              <a:rPr lang="en-US" sz="1800" dirty="0"/>
              <a:t>The steps you are to perform are always numbered</a:t>
            </a:r>
          </a:p>
          <a:p>
            <a:r>
              <a:rPr lang="en-US" sz="1800" dirty="0"/>
              <a:t>You will:</a:t>
            </a:r>
          </a:p>
          <a:p>
            <a:pPr lvl="1"/>
            <a:r>
              <a:rPr lang="en-US" sz="1700" dirty="0"/>
              <a:t>Log into the FMC GUI and see that the REST API is enabled</a:t>
            </a:r>
          </a:p>
          <a:p>
            <a:pPr lvl="1"/>
            <a:r>
              <a:rPr lang="en-US" sz="1700" dirty="0"/>
              <a:t>Log into the API Explorer and GET the access policies</a:t>
            </a:r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285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2: JSON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56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JSON is a structured data format</a:t>
            </a:r>
          </a:p>
          <a:p>
            <a:r>
              <a:rPr lang="en-US" sz="1800" dirty="0"/>
              <a:t>Unstructured data: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three employees are John Doe, Anna Smith, and Peter Jones.</a:t>
            </a:r>
          </a:p>
          <a:p>
            <a:r>
              <a:rPr lang="en-US" sz="1800" dirty="0"/>
              <a:t>Structured data (JSON):</a:t>
            </a:r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3FCF5-41E4-DA4F-A3CC-242E4494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26" y="2931893"/>
            <a:ext cx="5283200" cy="149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8AE29B-A227-FC4B-9A55-4EC4EC05B40C}"/>
              </a:ext>
            </a:extLst>
          </p:cNvPr>
          <p:cNvSpPr/>
          <p:nvPr/>
        </p:nvSpPr>
        <p:spPr>
          <a:xfrm>
            <a:off x="7312627" y="4432855"/>
            <a:ext cx="16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https://www.w3schools.com/JS/</a:t>
            </a:r>
            <a:r>
              <a:rPr lang="en-US" sz="900" dirty="0" err="1"/>
              <a:t>js_json_xml.asp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48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Agenda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Introduction</a:t>
            </a:r>
          </a:p>
          <a:p>
            <a:pPr marL="115888" indent="-115888"/>
            <a:r>
              <a:rPr lang="en-US" sz="1800" dirty="0"/>
              <a:t>Day 1: Modules 1 - 5</a:t>
            </a:r>
          </a:p>
          <a:p>
            <a:pPr marL="115888" indent="-115888"/>
            <a:r>
              <a:rPr lang="en-US" sz="1800" dirty="0"/>
              <a:t>Day 2: Modules 6, 7</a:t>
            </a:r>
          </a:p>
          <a:p>
            <a:pPr marL="115888" indent="-115888"/>
            <a:r>
              <a:rPr lang="en-US" sz="1800" dirty="0"/>
              <a:t>Day 3: </a:t>
            </a:r>
            <a:r>
              <a:rPr lang="en-US" sz="1800"/>
              <a:t>Modules 8, 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971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0" y="1839913"/>
            <a:ext cx="1242351" cy="731837"/>
          </a:xfrm>
        </p:spPr>
        <p:txBody>
          <a:bodyPr/>
          <a:lstStyle/>
          <a:p>
            <a:pPr algn="ctr"/>
            <a:r>
              <a:rPr lang="en-US" dirty="0"/>
              <a:t>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XML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9E07F-AAF3-9B47-A115-FBB1B23A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95" y="174470"/>
            <a:ext cx="4794560" cy="4794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5E5CD-1CD9-DB4D-9492-FA8E79DE6FAB}"/>
              </a:ext>
            </a:extLst>
          </p:cNvPr>
          <p:cNvSpPr/>
          <p:nvPr/>
        </p:nvSpPr>
        <p:spPr>
          <a:xfrm>
            <a:off x="7449013" y="4599698"/>
            <a:ext cx="16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https://www.w3schools.com/JS/</a:t>
            </a:r>
            <a:r>
              <a:rPr lang="en-US" sz="900" dirty="0" err="1"/>
              <a:t>js_json_xml.asp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0148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Lab: 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3B81A-9356-0146-9EED-D3CEFF21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204693"/>
            <a:ext cx="7848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3: API Explorer In Depth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943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0" y="1118061"/>
            <a:ext cx="2187447" cy="731837"/>
          </a:xfrm>
        </p:spPr>
        <p:txBody>
          <a:bodyPr/>
          <a:lstStyle/>
          <a:p>
            <a:r>
              <a:rPr lang="en-US" dirty="0"/>
              <a:t>Module 3: API Explorer in Depth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E3DB6-A3B8-A14B-AA90-77C2F8E7D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1718" y="211357"/>
            <a:ext cx="4871536" cy="4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" y="3316410"/>
            <a:ext cx="2187447" cy="731837"/>
          </a:xfrm>
        </p:spPr>
        <p:txBody>
          <a:bodyPr/>
          <a:lstStyle/>
          <a:p>
            <a:r>
              <a:rPr lang="en-US" dirty="0"/>
              <a:t>API Response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A90AF-D1AC-9D4C-B469-AB6C312FF3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7886" y="565667"/>
            <a:ext cx="6405368" cy="40121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41F80E8-A263-4B45-89E9-90141C254891}"/>
              </a:ext>
            </a:extLst>
          </p:cNvPr>
          <p:cNvSpPr txBox="1">
            <a:spLocks/>
          </p:cNvSpPr>
          <p:nvPr/>
        </p:nvSpPr>
        <p:spPr bwMode="auto">
          <a:xfrm>
            <a:off x="779738" y="1454157"/>
            <a:ext cx="194012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API Request</a:t>
            </a:r>
          </a:p>
        </p:txBody>
      </p:sp>
    </p:spTree>
    <p:extLst>
      <p:ext uri="{BB962C8B-B14F-4D97-AF65-F5344CB8AC3E}">
        <p14:creationId xmlns:p14="http://schemas.microsoft.com/office/powerpoint/2010/main" val="337624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Lab: API Explorer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lab you will GET all access policies, copy the id from one of those policies, and then GET that particular access policy.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will then get the access rules for that policy.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B0651-5584-F24A-9668-C4DD5DCA5D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645142"/>
            <a:ext cx="5731510" cy="5994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6E185-D0BD-FF49-8FEF-62608B401D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46050" y="2925498"/>
            <a:ext cx="5731510" cy="14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4: Postman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5874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Postman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Postman</a:t>
            </a:r>
            <a:r>
              <a:rPr lang="en-US" sz="1800" dirty="0"/>
              <a:t> is a software development tool that allows us to test calls to APIs. </a:t>
            </a:r>
          </a:p>
          <a:p>
            <a:pPr lvl="1"/>
            <a:r>
              <a:rPr lang="en-US" sz="1800" dirty="0"/>
              <a:t>Select a method and enter the URL</a:t>
            </a:r>
          </a:p>
          <a:p>
            <a:pPr lvl="1"/>
            <a:r>
              <a:rPr lang="en-US" sz="1800" dirty="0"/>
              <a:t>Configure parameters, authorization, headers, and body</a:t>
            </a:r>
          </a:p>
          <a:p>
            <a:pPr lvl="1"/>
            <a:r>
              <a:rPr lang="en-US" sz="1800" dirty="0"/>
              <a:t>Send 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79E0C-25D3-A249-8A16-DF32B63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1" y="2651831"/>
            <a:ext cx="8436458" cy="19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3561805" cy="731837"/>
          </a:xfrm>
        </p:spPr>
        <p:txBody>
          <a:bodyPr/>
          <a:lstStyle/>
          <a:p>
            <a:r>
              <a:rPr lang="en-US" dirty="0"/>
              <a:t>Postman Code Snippets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437766" y="1495825"/>
            <a:ext cx="3133941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Postman generates code snippets in many languages</a:t>
            </a:r>
          </a:p>
          <a:p>
            <a:r>
              <a:rPr lang="en-US" sz="1800" dirty="0"/>
              <a:t>The code snippet at the right was generated for the request on the previous slide</a:t>
            </a:r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9DFC2-BAEA-834D-B272-C01A07D4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71" y="557536"/>
            <a:ext cx="5211547" cy="41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Lab: Postman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lab you will:</a:t>
            </a:r>
          </a:p>
          <a:p>
            <a:pPr lvl="1"/>
            <a:r>
              <a:rPr lang="en-US" sz="1700" dirty="0"/>
              <a:t>Create a GET request in Postman to GET an FMC access token.</a:t>
            </a:r>
          </a:p>
          <a:p>
            <a:pPr lvl="1"/>
            <a:r>
              <a:rPr lang="en-US" sz="1700" dirty="0"/>
              <a:t>Use the access token to GET the access policies</a:t>
            </a:r>
          </a:p>
          <a:p>
            <a:pPr lvl="1"/>
            <a:r>
              <a:rPr lang="en-US" sz="1700" dirty="0"/>
              <a:t>GET a particular access policy</a:t>
            </a:r>
          </a:p>
          <a:p>
            <a:pPr lvl="1"/>
            <a:endParaRPr lang="en-US" sz="17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33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601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5: Introduction to Python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18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49" y="718371"/>
            <a:ext cx="2506156" cy="731837"/>
          </a:xfrm>
        </p:spPr>
        <p:txBody>
          <a:bodyPr/>
          <a:lstStyle/>
          <a:p>
            <a:r>
              <a:rPr lang="en-IN" dirty="0"/>
              <a:t>Visual Studio Code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204182" y="1878646"/>
            <a:ext cx="3072490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VS Code is a popular environment for Python development</a:t>
            </a: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3313A-6F94-C648-A5BB-8FDB732A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97" y="193288"/>
            <a:ext cx="5824321" cy="44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Lab: First Python Program in VS Code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240763" y="1344483"/>
            <a:ext cx="4175121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/>
          </a:p>
          <a:p>
            <a:pPr marL="292100" lvl="1" indent="-115888"/>
            <a:r>
              <a:rPr lang="en-US" sz="1800" b="1" dirty="0"/>
              <a:t>Open VS Code</a:t>
            </a:r>
          </a:p>
          <a:p>
            <a:pPr marL="292100" lvl="1" indent="-115888"/>
            <a:r>
              <a:rPr lang="en-US" sz="1800" b="1" dirty="0"/>
              <a:t>Install the Python extension</a:t>
            </a:r>
          </a:p>
          <a:p>
            <a:pPr marL="292100" lvl="1" indent="-115888"/>
            <a:r>
              <a:rPr lang="en-US" sz="1800" b="1" dirty="0"/>
              <a:t>Create Development/Mod5 folders</a:t>
            </a:r>
          </a:p>
          <a:p>
            <a:pPr marL="292100" lvl="1" indent="-115888"/>
            <a:r>
              <a:rPr lang="en-US" sz="1800" b="1" dirty="0"/>
              <a:t>Create </a:t>
            </a:r>
            <a:r>
              <a:rPr lang="en-US" sz="1800" b="1" dirty="0" err="1"/>
              <a:t>hello_world.py</a:t>
            </a:r>
            <a:endParaRPr lang="en-US" sz="1800" b="1" dirty="0"/>
          </a:p>
          <a:p>
            <a:pPr marL="292100" lvl="1" indent="-115888"/>
            <a:r>
              <a:rPr lang="en-US" sz="1800" b="1" dirty="0"/>
              <a:t>Execute</a:t>
            </a:r>
          </a:p>
          <a:p>
            <a:pPr marL="292100" lvl="1" indent="-115888"/>
            <a:r>
              <a:rPr lang="en-US" sz="1800" b="1" dirty="0"/>
              <a:t>If you also have Python2 installed, you may need to specify python3 </a:t>
            </a:r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3289A6-6975-EE48-A1B1-57A060350C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8434" y="1271835"/>
            <a:ext cx="4274820" cy="2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5.1 and 5.2</a:t>
            </a:r>
          </a:p>
          <a:p>
            <a:pPr marL="115888" indent="-115888"/>
            <a:r>
              <a:rPr lang="en-US" sz="1800" dirty="0"/>
              <a:t>It is important to make sure you have done the following before we continue:</a:t>
            </a:r>
          </a:p>
          <a:p>
            <a:pPr marL="292100" lvl="1" indent="-115888"/>
            <a:r>
              <a:rPr lang="en-US" sz="1800" dirty="0"/>
              <a:t>VS Code running</a:t>
            </a:r>
          </a:p>
          <a:p>
            <a:pPr marL="292100" lvl="1" indent="-115888"/>
            <a:r>
              <a:rPr lang="en-US" sz="1800" dirty="0"/>
              <a:t>Python extension installed</a:t>
            </a:r>
          </a:p>
          <a:p>
            <a:pPr marL="292100" lvl="1" indent="-115888"/>
            <a:r>
              <a:rPr lang="en-US" sz="1800" dirty="0"/>
              <a:t>Successfully executed </a:t>
            </a:r>
            <a:r>
              <a:rPr lang="en-US" sz="1800" dirty="0" err="1"/>
              <a:t>hello_world.py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62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Comments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Comments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415001" y="475109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python_comments.asp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F24DE-0A7D-2943-9BF8-B1C43F2F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512" y="1236228"/>
            <a:ext cx="28448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B35B-9973-7844-9ED3-D9FCE79C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33" y="2571750"/>
            <a:ext cx="49657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CE7DA-E642-A542-8D20-D623F0A36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101" y="3428496"/>
            <a:ext cx="2882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Variables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D37FA-43A1-8141-8853-5E35E712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74" y="1236228"/>
            <a:ext cx="26416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35C4A-27F9-C248-A8AF-5513D48AD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9" y="2328428"/>
            <a:ext cx="26035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414DD-E61D-7345-9A88-40CA9E14C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305" y="3395964"/>
            <a:ext cx="5071337" cy="10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Variable Names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A6743-A0B2-8744-8873-C4D64E32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44" y="1073150"/>
            <a:ext cx="3022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3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to Output Variables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EE890-6CFE-C244-B929-D7467B5D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432873"/>
            <a:ext cx="54483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5F635-C549-B24D-B1C1-31F2205E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18" y="2952246"/>
            <a:ext cx="4559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Data Types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types</a:t>
            </a:r>
          </a:p>
          <a:p>
            <a:pPr lvl="1"/>
            <a:r>
              <a:rPr lang="en-US" sz="1700" dirty="0"/>
              <a:t>String   x = ‘Hello’</a:t>
            </a:r>
          </a:p>
          <a:p>
            <a:pPr lvl="1"/>
            <a:r>
              <a:rPr lang="en-US" sz="1700" dirty="0"/>
              <a:t>Numeric   x = 5</a:t>
            </a:r>
          </a:p>
          <a:p>
            <a:pPr lvl="1"/>
            <a:r>
              <a:rPr lang="en-US" sz="1700" dirty="0"/>
              <a:t>List   x = [‘banana’, ‘orange’, ‘apple’]</a:t>
            </a:r>
          </a:p>
          <a:p>
            <a:pPr lvl="1"/>
            <a:r>
              <a:rPr lang="en-US" sz="1700" dirty="0"/>
              <a:t>Dictionary   x = {‘</a:t>
            </a:r>
            <a:r>
              <a:rPr lang="en-US" sz="1700" dirty="0" err="1"/>
              <a:t>first_name</a:t>
            </a:r>
            <a:r>
              <a:rPr lang="en-US" sz="1700" dirty="0"/>
              <a:t>’: ‘Bob’, ‘</a:t>
            </a:r>
            <a:r>
              <a:rPr lang="en-US" sz="1700" dirty="0" err="1"/>
              <a:t>last_name</a:t>
            </a:r>
            <a:r>
              <a:rPr lang="en-US" sz="1700" dirty="0"/>
              <a:t>’: ‘Smith’}</a:t>
            </a:r>
          </a:p>
          <a:p>
            <a:pPr lvl="1"/>
            <a:r>
              <a:rPr lang="en-US" sz="1700" dirty="0"/>
              <a:t>Boolean   x = true</a:t>
            </a:r>
          </a:p>
          <a:p>
            <a:r>
              <a:rPr lang="en-US" sz="1800" dirty="0"/>
              <a:t>Getting the data type: type(x)</a:t>
            </a:r>
          </a:p>
          <a:p>
            <a:pPr lvl="1"/>
            <a:r>
              <a:rPr lang="en-US" sz="1700" dirty="0"/>
              <a:t>Gives string, int, list, </a:t>
            </a:r>
            <a:r>
              <a:rPr lang="en-US" sz="1700" dirty="0" err="1"/>
              <a:t>dict</a:t>
            </a:r>
            <a:r>
              <a:rPr lang="en-US" sz="1700" dirty="0"/>
              <a:t>, bool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2429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String Methods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python_strings.asp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3276B-78D7-0E4F-A989-A659A086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67" y="1184710"/>
            <a:ext cx="47625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B3BCF-A87D-A247-A569-BA3D7727E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09" y="2266459"/>
            <a:ext cx="4533900" cy="55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B0010-F4E1-104B-834E-064A878FBD89}"/>
              </a:ext>
            </a:extLst>
          </p:cNvPr>
          <p:cNvSpPr txBox="1"/>
          <p:nvPr/>
        </p:nvSpPr>
        <p:spPr>
          <a:xfrm>
            <a:off x="230001" y="329964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At the bottom of the Python Strings page there are many String methods listed: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F719-474D-074C-8DE2-834C78BB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33" y="3012097"/>
            <a:ext cx="5592711" cy="17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Welcome to FMC API Programming with Python</a:t>
            </a:r>
          </a:p>
          <a:p>
            <a:pPr marL="115888" indent="-115888"/>
            <a:r>
              <a:rPr lang="en-US" sz="1600" dirty="0"/>
              <a:t>About your instructor: </a:t>
            </a:r>
            <a:r>
              <a:rPr lang="en-US" sz="1600" b="1" dirty="0"/>
              <a:t>Richard </a:t>
            </a:r>
            <a:r>
              <a:rPr lang="en-US" sz="1600" b="1" dirty="0" err="1"/>
              <a:t>Clendenning</a:t>
            </a:r>
            <a:endParaRPr lang="en-US" sz="1600" b="1" dirty="0"/>
          </a:p>
          <a:p>
            <a:pPr marL="304800" lvl="1" indent="-115888"/>
            <a:r>
              <a:rPr lang="en-US" sz="1500" dirty="0"/>
              <a:t>I was an instructor with Sourcefire when Cisco purchased Sourcefire seven years ago</a:t>
            </a:r>
          </a:p>
          <a:p>
            <a:pPr marL="304800" lvl="1" indent="-115888"/>
            <a:r>
              <a:rPr lang="en-US" sz="1500" dirty="0"/>
              <a:t>I began programming the FMC API when it first came out, to help automate operations for customers</a:t>
            </a:r>
          </a:p>
          <a:p>
            <a:pPr marL="115888" indent="-115888"/>
            <a:r>
              <a:rPr lang="en-US" sz="1600" dirty="0"/>
              <a:t>The course is very hands on, because we learn best by doing!</a:t>
            </a:r>
          </a:p>
          <a:p>
            <a:pPr marL="115888" indent="-115888"/>
            <a:r>
              <a:rPr lang="en-US" sz="1600" dirty="0"/>
              <a:t>This class is informal – please interrupt to ask questions at any time</a:t>
            </a:r>
          </a:p>
          <a:p>
            <a:pPr marL="115888" indent="-115888"/>
            <a:r>
              <a:rPr lang="en-US" sz="1600" dirty="0"/>
              <a:t>Programming is intensive work, so we will take frequent breaks</a:t>
            </a:r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836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More String Methods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python_strings.asp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B0010-F4E1-104B-834E-064A878FBD89}"/>
              </a:ext>
            </a:extLst>
          </p:cNvPr>
          <p:cNvSpPr txBox="1"/>
          <p:nvPr/>
        </p:nvSpPr>
        <p:spPr>
          <a:xfrm>
            <a:off x="295033" y="1478461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At the bottom of the Python Strings page there are many String methods listed: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F719-474D-074C-8DE2-834C78BB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36" y="2296718"/>
            <a:ext cx="5592711" cy="17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Booleans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python_booleans.asp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E5184-7940-A043-A604-DE15B5DA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7" y="1184710"/>
            <a:ext cx="30861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95192-C080-D64F-B76A-D3DA8BDC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234" y="2853891"/>
            <a:ext cx="7112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2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C871F-C819-A043-9074-B6F1E30F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7" y="218203"/>
            <a:ext cx="6630798" cy="44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AACB2-8BF5-C548-8F0F-F7BB62B4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74650"/>
            <a:ext cx="6172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Arithmetic Operator Examples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python_booleans.asp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64AC5-D152-7D42-AA25-53E79240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06288"/>
            <a:ext cx="19304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10D1C-AFE9-A140-810D-59B5E27A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462" y="1476068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528F0-9538-CD4B-9539-AA25CB08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20650"/>
            <a:ext cx="6210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4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Comparison Operator Examples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F81D-91B8-B448-9E1D-F1D5A99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92" y="1232923"/>
            <a:ext cx="6362700" cy="147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5198FA-AB97-CB4A-A58D-3B1B4BC77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3071503"/>
            <a:ext cx="6057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0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5.3.1</a:t>
            </a:r>
          </a:p>
          <a:p>
            <a:pPr marL="292100" lvl="1" indent="-115888"/>
            <a:r>
              <a:rPr lang="en-US" sz="1800" dirty="0"/>
              <a:t>Python Variables</a:t>
            </a:r>
          </a:p>
          <a:p>
            <a:pPr marL="292100" lvl="1" indent="-115888"/>
            <a:r>
              <a:rPr lang="en-US" sz="1800" dirty="0"/>
              <a:t>Data Types</a:t>
            </a:r>
          </a:p>
          <a:p>
            <a:pPr marL="292100" lvl="1" indent="-115888"/>
            <a:r>
              <a:rPr lang="en-US" sz="1800" dirty="0"/>
              <a:t>Strings</a:t>
            </a:r>
          </a:p>
          <a:p>
            <a:pPr marL="292100" lvl="1" indent="-115888"/>
            <a:r>
              <a:rPr lang="en-US" sz="1800" dirty="0"/>
              <a:t>Operators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4674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7142B-7E34-1F45-A458-11FE5B1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8" y="1497169"/>
            <a:ext cx="86487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CAA27-6386-8840-B758-F6C64AC19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0" y="3167135"/>
            <a:ext cx="60071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3C945-A001-D849-AF74-F3543E5F7244}"/>
              </a:ext>
            </a:extLst>
          </p:cNvPr>
          <p:cNvSpPr txBox="1"/>
          <p:nvPr/>
        </p:nvSpPr>
        <p:spPr>
          <a:xfrm>
            <a:off x="3264310" y="2825658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73E3F-757B-F643-8C11-DF69EDA12C2B}"/>
              </a:ext>
            </a:extLst>
          </p:cNvPr>
          <p:cNvSpPr txBox="1"/>
          <p:nvPr/>
        </p:nvSpPr>
        <p:spPr>
          <a:xfrm>
            <a:off x="4340942" y="2825658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B7291-5680-E543-AE39-250D336A65F6}"/>
              </a:ext>
            </a:extLst>
          </p:cNvPr>
          <p:cNvSpPr txBox="1"/>
          <p:nvPr/>
        </p:nvSpPr>
        <p:spPr>
          <a:xfrm>
            <a:off x="5504386" y="280380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6C9A0B-175D-B94C-AB33-5CAC82548D33}"/>
              </a:ext>
            </a:extLst>
          </p:cNvPr>
          <p:cNvCxnSpPr>
            <a:cxnSpLocks/>
          </p:cNvCxnSpPr>
          <p:nvPr/>
        </p:nvCxnSpPr>
        <p:spPr>
          <a:xfrm flipH="1" flipV="1">
            <a:off x="3408557" y="3706764"/>
            <a:ext cx="170385" cy="312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8E42C6-DBDC-494D-AD7D-639E1ABE2410}"/>
              </a:ext>
            </a:extLst>
          </p:cNvPr>
          <p:cNvSpPr txBox="1"/>
          <p:nvPr/>
        </p:nvSpPr>
        <p:spPr>
          <a:xfrm>
            <a:off x="3552744" y="3884557"/>
            <a:ext cx="9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28866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D3CE7-C014-F945-A505-552AD5E8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1023538"/>
            <a:ext cx="8788400" cy="146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AB95B-2A29-F442-AB18-A86066C0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0" y="2849356"/>
            <a:ext cx="4102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Lab Exercises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The course is divided into modules</a:t>
            </a:r>
          </a:p>
          <a:p>
            <a:pPr marL="115888" indent="-115888"/>
            <a:r>
              <a:rPr lang="en-US" sz="1600" dirty="0"/>
              <a:t>Each module has a lecture portion and a lab portion with lab exercises</a:t>
            </a:r>
          </a:p>
          <a:p>
            <a:pPr marL="115888" indent="-115888"/>
            <a:r>
              <a:rPr lang="en-US" sz="1600" dirty="0"/>
              <a:t>I will show you the concepts for the module, and then you will perform the lab exercises.</a:t>
            </a:r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94521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Item to a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70CA8-0C86-3545-8979-F4F930E3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6" y="1983947"/>
            <a:ext cx="8465574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0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Changing a Dictionary Value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0FDB9-6098-DB47-99C7-49885C60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6" y="1688509"/>
            <a:ext cx="8416413" cy="18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9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key is in a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B33BC-4A29-A948-A502-37210837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2" y="1735411"/>
            <a:ext cx="8706234" cy="16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71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if ... else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5EDAD-CEFB-D14E-B1D0-9A20B51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949450"/>
            <a:ext cx="64135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5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Defines Scope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A9AF8-C070-B441-AAF7-62EF5CF8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2" y="1872800"/>
            <a:ext cx="8228576" cy="12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BDA1E-8CA1-D94D-8381-12CD7A57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835150"/>
            <a:ext cx="6197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9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BBCF-1CF4-2640-9424-33859360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31950"/>
            <a:ext cx="6350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4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without </a:t>
            </a:r>
            <a:r>
              <a:rPr lang="en-US" dirty="0" err="1"/>
              <a:t>Elif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59774-A819-4541-8F62-4FB980D1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809750"/>
            <a:ext cx="723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2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python_for_loops.asp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FB40B-E2BB-4C45-A0EF-B0A7A4DD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012950"/>
            <a:ext cx="5969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5.3.2</a:t>
            </a:r>
          </a:p>
          <a:p>
            <a:pPr marL="292100" lvl="1" indent="-115888"/>
            <a:r>
              <a:rPr lang="en-US" sz="1800" dirty="0"/>
              <a:t>Lists</a:t>
            </a:r>
          </a:p>
          <a:p>
            <a:pPr marL="292100" lvl="1" indent="-115888"/>
            <a:r>
              <a:rPr lang="en-US" sz="1800" dirty="0"/>
              <a:t>Dictionaries</a:t>
            </a:r>
          </a:p>
          <a:p>
            <a:pPr marL="292100" lvl="1" indent="-115888"/>
            <a:r>
              <a:rPr lang="en-US" sz="1800" dirty="0"/>
              <a:t>If … Else</a:t>
            </a:r>
          </a:p>
          <a:p>
            <a:pPr marL="292100" lvl="1" indent="-115888"/>
            <a:r>
              <a:rPr lang="en-US" sz="1800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41869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Knowledge of the Cisco FMC, access policies and rules, and objects is required</a:t>
            </a:r>
          </a:p>
          <a:p>
            <a:pPr marL="115888" indent="-115888"/>
            <a:r>
              <a:rPr lang="en-US" sz="1600" dirty="0"/>
              <a:t>No knowledge of Python or programming is required</a:t>
            </a:r>
          </a:p>
          <a:p>
            <a:pPr marL="115888" indent="-115888"/>
            <a:r>
              <a:rPr lang="en-US" sz="1600" dirty="0"/>
              <a:t>The participant’s machine must have the following installed:</a:t>
            </a:r>
          </a:p>
          <a:p>
            <a:pPr marL="377825" lvl="2" indent="-115888"/>
            <a:r>
              <a:rPr lang="en-US" sz="1300" dirty="0"/>
              <a:t>A browser</a:t>
            </a:r>
          </a:p>
          <a:p>
            <a:pPr marL="377825" lvl="2" indent="-115888"/>
            <a:r>
              <a:rPr lang="en-US" sz="1300" dirty="0"/>
              <a:t>Postman</a:t>
            </a:r>
          </a:p>
          <a:p>
            <a:pPr marL="377825" lvl="2" indent="-115888"/>
            <a:r>
              <a:rPr lang="en-US" sz="1300" dirty="0"/>
              <a:t>Visual Studio Code</a:t>
            </a:r>
          </a:p>
          <a:p>
            <a:pPr marL="377825" lvl="2" indent="-115888"/>
            <a:r>
              <a:rPr lang="en-US" sz="1300" dirty="0"/>
              <a:t>Python 3.x</a:t>
            </a:r>
          </a:p>
          <a:p>
            <a:pPr marL="115888" indent="-115888"/>
            <a:endParaRPr lang="en-US" sz="1600" dirty="0"/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9784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2232C-F5B7-D046-8FC3-FA996611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346007"/>
            <a:ext cx="68326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67E7C-B942-0B42-8632-7D91EADD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424" y="2932992"/>
            <a:ext cx="5397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8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 to a Function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88EC1-A3AD-624F-87F4-39F4FC22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752600"/>
            <a:ext cx="5918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3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from a function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5EAF8-12AD-7B41-BA58-279C4178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727007"/>
            <a:ext cx="3784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1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python_modules.asp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27121-BE29-CA48-B391-F97A7197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2" y="3019535"/>
            <a:ext cx="87757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24595-0434-5541-8D8A-79FEB0E20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66" y="1253995"/>
            <a:ext cx="4483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0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JSON String to a Python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536AD-DD70-7F47-8800-0931A284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90650"/>
            <a:ext cx="699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6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Python Dictionary to a JSON String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C8994-5F3F-0B40-9420-61C04116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1" y="1624039"/>
            <a:ext cx="8200103" cy="25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536AD-DD70-7F47-8800-0931A284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90650"/>
            <a:ext cx="699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3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5.3.3</a:t>
            </a:r>
          </a:p>
          <a:p>
            <a:pPr marL="292100" lvl="1" indent="-115888"/>
            <a:r>
              <a:rPr lang="en-US" sz="1800" dirty="0"/>
              <a:t>Functions</a:t>
            </a:r>
          </a:p>
          <a:p>
            <a:pPr marL="292100" lvl="1" indent="-115888"/>
            <a:r>
              <a:rPr lang="en-US" sz="1800" dirty="0"/>
              <a:t>JSON Conversions</a:t>
            </a:r>
          </a:p>
        </p:txBody>
      </p:sp>
    </p:spTree>
    <p:extLst>
      <p:ext uri="{BB962C8B-B14F-4D97-AF65-F5344CB8AC3E}">
        <p14:creationId xmlns:p14="http://schemas.microsoft.com/office/powerpoint/2010/main" val="2995506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PIP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3C4B54-FDEB-994E-B220-2F3161A41E71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PIP is a package manager for Python modules</a:t>
            </a:r>
          </a:p>
          <a:p>
            <a:r>
              <a:rPr lang="en-US" sz="1800" dirty="0"/>
              <a:t>It is included in Python (for version 3.4 and later)</a:t>
            </a:r>
          </a:p>
          <a:p>
            <a:r>
              <a:rPr lang="en-US" sz="1800" dirty="0"/>
              <a:t>A module is a Python code library you can include in your project</a:t>
            </a:r>
          </a:p>
          <a:p>
            <a:r>
              <a:rPr lang="en-US" sz="1800" dirty="0"/>
              <a:t>We will need to install requests</a:t>
            </a:r>
          </a:p>
          <a:p>
            <a:pPr lvl="1"/>
            <a:r>
              <a:rPr lang="en-US" sz="1700" dirty="0"/>
              <a:t>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1704093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Install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1728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1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Introduction to the FMC REST API</a:t>
            </a:r>
          </a:p>
        </p:txBody>
      </p:sp>
    </p:spTree>
    <p:extLst>
      <p:ext uri="{BB962C8B-B14F-4D97-AF65-F5344CB8AC3E}">
        <p14:creationId xmlns:p14="http://schemas.microsoft.com/office/powerpoint/2010/main" val="40065253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6: API Requests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59422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API Requests with Python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module you will:</a:t>
            </a:r>
          </a:p>
          <a:p>
            <a:pPr lvl="1"/>
            <a:r>
              <a:rPr lang="en-US" sz="1700" dirty="0"/>
              <a:t>Obtain sample code from the API Explorer to issue a GET request for Access Control Policies</a:t>
            </a:r>
          </a:p>
          <a:p>
            <a:pPr lvl="1"/>
            <a:r>
              <a:rPr lang="en-US" sz="1700" dirty="0"/>
              <a:t>Configure that code for our FMC</a:t>
            </a:r>
          </a:p>
          <a:p>
            <a:pPr lvl="1"/>
            <a:r>
              <a:rPr lang="en-US" sz="1700" dirty="0"/>
              <a:t>Turn off SSL Verification</a:t>
            </a:r>
          </a:p>
          <a:p>
            <a:pPr lvl="1"/>
            <a:r>
              <a:rPr lang="en-US" sz="1700" dirty="0"/>
              <a:t>Execute the program to receive a list of access control policies</a:t>
            </a:r>
          </a:p>
          <a:p>
            <a:pPr lvl="1"/>
            <a:endParaRPr lang="en-US" sz="1700" dirty="0"/>
          </a:p>
          <a:p>
            <a:pPr marL="142875" lvl="1" indent="0" algn="ctr">
              <a:buNone/>
            </a:pPr>
            <a:r>
              <a:rPr lang="en-US" sz="1700" dirty="0">
                <a:solidFill>
                  <a:srgbClr val="FF0000"/>
                </a:solidFill>
              </a:rPr>
              <a:t>BIG MOMENT – OUR FIRST API CALL USING PYTHON!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6282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sections 6.1 to 6.4</a:t>
            </a:r>
          </a:p>
          <a:p>
            <a:pPr marL="115888" indent="-115888"/>
            <a:r>
              <a:rPr lang="en-US" sz="1800" dirty="0"/>
              <a:t>You should obtain a list of access policies</a:t>
            </a:r>
          </a:p>
        </p:txBody>
      </p:sp>
    </p:spTree>
    <p:extLst>
      <p:ext uri="{BB962C8B-B14F-4D97-AF65-F5344CB8AC3E}">
        <p14:creationId xmlns:p14="http://schemas.microsoft.com/office/powerpoint/2010/main" val="1644076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continued: API Requests with Python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continue on to:</a:t>
            </a:r>
          </a:p>
          <a:p>
            <a:pPr lvl="1"/>
            <a:r>
              <a:rPr lang="en-US" sz="1700" dirty="0"/>
              <a:t>Execute the program by supplying our username and password at the command line</a:t>
            </a:r>
          </a:p>
          <a:p>
            <a:pPr lvl="1"/>
            <a:r>
              <a:rPr lang="en-US" sz="1700" dirty="0"/>
              <a:t>Eliminate the </a:t>
            </a:r>
            <a:r>
              <a:rPr lang="en-US" sz="1700" dirty="0" err="1"/>
              <a:t>InsecureRequestWarnings</a:t>
            </a:r>
            <a:endParaRPr lang="en-US" sz="1700" dirty="0"/>
          </a:p>
          <a:p>
            <a:pPr lvl="1"/>
            <a:r>
              <a:rPr lang="en-US" sz="1700" dirty="0"/>
              <a:t>Request the access control rules in an access policy</a:t>
            </a:r>
          </a:p>
          <a:p>
            <a:pPr lvl="1"/>
            <a:endParaRPr lang="en-US" sz="17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16908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sections 6.5 to 6.7</a:t>
            </a:r>
          </a:p>
          <a:p>
            <a:pPr marL="115888" indent="-115888"/>
            <a:r>
              <a:rPr lang="en-US" sz="1800" dirty="0"/>
              <a:t>You should obtain a list of access rules in a specified 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2304975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7: Building a Code Framework</a:t>
            </a:r>
          </a:p>
        </p:txBody>
      </p:sp>
    </p:spTree>
    <p:extLst>
      <p:ext uri="{BB962C8B-B14F-4D97-AF65-F5344CB8AC3E}">
        <p14:creationId xmlns:p14="http://schemas.microsoft.com/office/powerpoint/2010/main" val="4116814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Building a Code Framework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do not want a separate program for each operation we want to perform</a:t>
            </a:r>
          </a:p>
          <a:p>
            <a:r>
              <a:rPr lang="en-US" sz="1800" dirty="0"/>
              <a:t>We want one program that can perform many operations</a:t>
            </a:r>
          </a:p>
          <a:p>
            <a:r>
              <a:rPr lang="en-US" sz="1800" dirty="0"/>
              <a:t>We need to build a framework, using two principles:</a:t>
            </a:r>
          </a:p>
          <a:p>
            <a:pPr lvl="1"/>
            <a:r>
              <a:rPr lang="en-US" sz="1700" dirty="0"/>
              <a:t>Avoid duplication of code</a:t>
            </a:r>
          </a:p>
          <a:p>
            <a:pPr lvl="1"/>
            <a:r>
              <a:rPr lang="en-US" sz="1700" dirty="0"/>
              <a:t>Separate code that changes from code that does not change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635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Avoiding Code Duplication through Functions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GET requests are virtually the same</a:t>
            </a:r>
          </a:p>
          <a:p>
            <a:pPr lvl="1"/>
            <a:r>
              <a:rPr lang="en-US" sz="1700" dirty="0"/>
              <a:t>They only differ by their endpoint</a:t>
            </a:r>
          </a:p>
          <a:p>
            <a:r>
              <a:rPr lang="en-US" sz="1800" dirty="0"/>
              <a:t>We can re-use code by defining the code as a function</a:t>
            </a:r>
          </a:p>
          <a:p>
            <a:r>
              <a:rPr lang="en-US" sz="1800" dirty="0"/>
              <a:t>Then we can call the function and pass to it:</a:t>
            </a:r>
          </a:p>
          <a:p>
            <a:pPr lvl="1"/>
            <a:r>
              <a:rPr lang="en-US" sz="1700" dirty="0"/>
              <a:t>The FMC information</a:t>
            </a:r>
          </a:p>
          <a:p>
            <a:pPr lvl="1"/>
            <a:r>
              <a:rPr lang="en-US" sz="1700" dirty="0"/>
              <a:t>The endpoint</a:t>
            </a:r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3973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Creating a Reusable Module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Python module is just a file with code in it</a:t>
            </a:r>
          </a:p>
          <a:p>
            <a:r>
              <a:rPr lang="en-US" sz="1800" dirty="0"/>
              <a:t>We can create a function from our GET code</a:t>
            </a:r>
          </a:p>
          <a:p>
            <a:r>
              <a:rPr lang="en-US" sz="1800" dirty="0"/>
              <a:t>We can create a Python program in another file that calls the </a:t>
            </a:r>
            <a:r>
              <a:rPr lang="en-US" sz="1800" dirty="0" err="1"/>
              <a:t>get_object</a:t>
            </a:r>
            <a:r>
              <a:rPr lang="en-US" sz="1800" dirty="0"/>
              <a:t>() function </a:t>
            </a:r>
          </a:p>
          <a:p>
            <a:pPr lvl="1"/>
            <a:r>
              <a:rPr lang="en-US" sz="1600" dirty="0"/>
              <a:t>This second file will be our main, or client, file.</a:t>
            </a:r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1788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Parsing the Output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really just want the name and ID from the output</a:t>
            </a:r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0449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FMC API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FMC: Firepower Management Center</a:t>
            </a:r>
          </a:p>
          <a:p>
            <a:r>
              <a:rPr lang="en-US" dirty="0"/>
              <a:t>REST: Representational State Transfer</a:t>
            </a:r>
          </a:p>
          <a:p>
            <a:r>
              <a:rPr lang="en-US" dirty="0"/>
              <a:t>API: Application Programming Interface</a:t>
            </a:r>
          </a:p>
          <a:p>
            <a:r>
              <a:rPr lang="en-US" dirty="0"/>
              <a:t>The FMC REST API allows FMC operations to be performed by sending HTTP requests to the FMC.</a:t>
            </a:r>
          </a:p>
          <a:p>
            <a:pPr lvl="1"/>
            <a:r>
              <a:rPr lang="en-US" dirty="0"/>
              <a:t>It provides an alternative to the FMC GUI</a:t>
            </a:r>
          </a:p>
          <a:p>
            <a:pPr lvl="1"/>
            <a:r>
              <a:rPr lang="en-US" dirty="0"/>
              <a:t>Users can issue individual API requests using a web client to request information or perform an operation.</a:t>
            </a:r>
          </a:p>
          <a:p>
            <a:pPr lvl="1"/>
            <a:r>
              <a:rPr lang="en-US" dirty="0"/>
              <a:t>Users can write scripts or applications to perform many FMC operations very quickly.</a:t>
            </a:r>
          </a:p>
          <a:p>
            <a:pPr lvl="1"/>
            <a:r>
              <a:rPr lang="en-US" dirty="0"/>
              <a:t>Use of the API can also minimize configuration errors by avoiding manual input of configurations.</a:t>
            </a:r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25651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7.3 Working with Properties, Printing, and Constants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dirty="0" err="1"/>
              <a:t>fmc_info</a:t>
            </a:r>
            <a:r>
              <a:rPr lang="en-US" sz="1800" dirty="0"/>
              <a:t> should be stored in a static properties file, not as part of our code.</a:t>
            </a:r>
          </a:p>
          <a:p>
            <a:r>
              <a:rPr lang="en-US" sz="1800" dirty="0"/>
              <a:t>Reading the properties file should be abstracted away from our main program.</a:t>
            </a:r>
          </a:p>
          <a:p>
            <a:pPr lvl="1"/>
            <a:r>
              <a:rPr lang="en-US" sz="1500" dirty="0"/>
              <a:t>We will create a </a:t>
            </a:r>
            <a:r>
              <a:rPr lang="en-US" sz="1500" dirty="0" err="1"/>
              <a:t>settings.py</a:t>
            </a:r>
            <a:r>
              <a:rPr lang="en-US" sz="1500" dirty="0"/>
              <a:t> module for this</a:t>
            </a:r>
          </a:p>
          <a:p>
            <a:r>
              <a:rPr lang="en-US" sz="1800" dirty="0"/>
              <a:t>The code for printing the item list is duplicated</a:t>
            </a:r>
          </a:p>
          <a:p>
            <a:pPr lvl="1"/>
            <a:r>
              <a:rPr lang="en-US" sz="1500" dirty="0"/>
              <a:t>We can create a function for this, and we can abstract it into a </a:t>
            </a:r>
            <a:r>
              <a:rPr lang="en-US" sz="1500" dirty="0" err="1"/>
              <a:t>utils</a:t>
            </a:r>
            <a:r>
              <a:rPr lang="en-US" sz="1500" dirty="0"/>
              <a:t> module</a:t>
            </a:r>
          </a:p>
          <a:p>
            <a:r>
              <a:rPr lang="en-US" sz="1800" dirty="0"/>
              <a:t>The endpoints that are constants can be placed in a </a:t>
            </a:r>
            <a:r>
              <a:rPr lang="en-US" sz="1800" dirty="0" err="1"/>
              <a:t>constants.py</a:t>
            </a:r>
            <a:r>
              <a:rPr lang="en-US" sz="1800" dirty="0"/>
              <a:t> module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2573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7.4 Module 7.4 has been eliminated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slide is intentionally blank</a:t>
            </a:r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51886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7.5 Module 7.5 has been eliminated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5708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7.6 Logging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Logging is critical in helping us understand what has happened when something has gone wrong, so we can troubleshoot it.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48358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8:</a:t>
            </a:r>
          </a:p>
        </p:txBody>
      </p:sp>
    </p:spTree>
    <p:extLst>
      <p:ext uri="{BB962C8B-B14F-4D97-AF65-F5344CB8AC3E}">
        <p14:creationId xmlns:p14="http://schemas.microsoft.com/office/powerpoint/2010/main" val="3398094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8.1: </a:t>
            </a:r>
            <a:r>
              <a:rPr lang="en-US" dirty="0" err="1"/>
              <a:t>GETting</a:t>
            </a:r>
            <a:r>
              <a:rPr lang="en-US" dirty="0"/>
              <a:t> Objects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can now use the objects/networks endpoint to get the FMC’s networks.</a:t>
            </a:r>
          </a:p>
          <a:p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21061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8.2: </a:t>
            </a:r>
            <a:r>
              <a:rPr lang="en-US" dirty="0" err="1"/>
              <a:t>POSTing</a:t>
            </a:r>
            <a:r>
              <a:rPr lang="en-US" dirty="0"/>
              <a:t> an Object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create a POST module, from code obtained from the Legacy Explorer.</a:t>
            </a:r>
          </a:p>
          <a:p>
            <a:r>
              <a:rPr lang="en-US" sz="1800" dirty="0"/>
              <a:t>We will then copy example data from the API Explorer and use it in the main program to send to the POST function.</a:t>
            </a:r>
          </a:p>
          <a:p>
            <a:pPr lvl="1"/>
            <a:r>
              <a:rPr lang="en-US" sz="1700" dirty="0"/>
              <a:t>We will verify that the network is posted, both in the FMC and in the application log.</a:t>
            </a:r>
          </a:p>
          <a:p>
            <a:pPr lvl="1"/>
            <a:endParaRPr lang="en-US" sz="17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26859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8.3: </a:t>
            </a:r>
            <a:r>
              <a:rPr lang="en-US" dirty="0" err="1"/>
              <a:t>POSTing</a:t>
            </a:r>
            <a:r>
              <a:rPr lang="en-US" dirty="0"/>
              <a:t> Objects in Bulk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8_3_1, we will put networks, hosts, and ranges in a CSV file.</a:t>
            </a:r>
          </a:p>
          <a:p>
            <a:r>
              <a:rPr lang="en-US" sz="1800" dirty="0"/>
              <a:t>We will read the file, and iterate through it to POST each object.</a:t>
            </a:r>
          </a:p>
          <a:p>
            <a:r>
              <a:rPr lang="en-US" sz="1800" dirty="0"/>
              <a:t>Main_8_3_v1.py will POST the objects from a CSV file.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5752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8.3: </a:t>
            </a:r>
            <a:r>
              <a:rPr lang="en-US" dirty="0" err="1"/>
              <a:t>POSTing</a:t>
            </a:r>
            <a:r>
              <a:rPr lang="en-US" dirty="0"/>
              <a:t> Groups in Bulk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8_3_2, we will create a CSV file for network groups.</a:t>
            </a:r>
          </a:p>
          <a:p>
            <a:r>
              <a:rPr lang="en-US" sz="1800" dirty="0"/>
              <a:t>We will read the file, and iterate through it to POST each group.</a:t>
            </a:r>
          </a:p>
          <a:p>
            <a:r>
              <a:rPr lang="en-US" sz="1800" dirty="0"/>
              <a:t>Main_8_3_v2.py will POST the groups from a CSV file.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540106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8.4: Command Line Arguments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8_4, we will specify the operation to perform at the command line.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118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FMC REST API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FMC API must be enabled for it to be used.</a:t>
            </a:r>
          </a:p>
          <a:p>
            <a:r>
              <a:rPr lang="en-US" b="1" dirty="0"/>
              <a:t>System&gt;Configuration&gt;REST API Preferences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CD278-F710-AF4F-90CF-71669243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37" y="2339588"/>
            <a:ext cx="2260600" cy="85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7D82B-30FB-654B-BA46-20C74020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2391163"/>
            <a:ext cx="3098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995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4653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62">
        <p:fade/>
      </p:transition>
    </mc:Choice>
    <mc:Fallback xmlns="">
      <p:transition spd="med" advTm="6262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Questions??</a:t>
            </a:r>
          </a:p>
          <a:p>
            <a:r>
              <a:rPr lang="en-US" sz="1800" dirty="0"/>
              <a:t>Thank you!!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7443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99A3C-548A-C243-B85C-BBE03607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7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6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16x9_Corporate template_default" id="{A1AC14E6-0F39-E248-9843-94F92FC56C16}" vid="{3BBA8FCB-CDBF-2447-AA6B-EB8C5CAC6272}"/>
    </a:ext>
  </a:extLst>
</a:theme>
</file>

<file path=ppt/theme/theme3.xml><?xml version="1.0" encoding="utf-8"?>
<a:theme xmlns:a="http://schemas.openxmlformats.org/drawingml/2006/main" name="Csco Liv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blic cloud slides for NGFW TDM" id="{025DDE03-9659-F148-945A-E2F0C262E830}" vid="{2C2144F4-0791-2947-8D27-D39352842944}"/>
    </a:ext>
  </a:extLst>
</a:theme>
</file>

<file path=ppt/theme/theme4.xml><?xml version="1.0" encoding="utf-8"?>
<a:theme xmlns:a="http://schemas.openxmlformats.org/drawingml/2006/main" name="4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2560</Words>
  <Application>Microsoft Macintosh PowerPoint</Application>
  <PresentationFormat>On-screen Show (16:9)</PresentationFormat>
  <Paragraphs>526</Paragraphs>
  <Slides>92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CiscoSansTT ExtraLight</vt:lpstr>
      <vt:lpstr>CiscoSansTT Light</vt:lpstr>
      <vt:lpstr>Blue theme 2015 16x9</vt:lpstr>
      <vt:lpstr>6_Blue theme 2015 16x9</vt:lpstr>
      <vt:lpstr>Csco Live 2018</vt:lpstr>
      <vt:lpstr>4_Blue theme 2015 16x9</vt:lpstr>
      <vt:lpstr> FMC API Programming with Python</vt:lpstr>
      <vt:lpstr>Agenda</vt:lpstr>
      <vt:lpstr>Introduction</vt:lpstr>
      <vt:lpstr>Welcome!</vt:lpstr>
      <vt:lpstr>Course Lab Exercises</vt:lpstr>
      <vt:lpstr>Course Prerequisites</vt:lpstr>
      <vt:lpstr>Module 1  Introduction to the FMC REST API</vt:lpstr>
      <vt:lpstr>Introduction to the FMC API</vt:lpstr>
      <vt:lpstr>Enabling the FMC REST API</vt:lpstr>
      <vt:lpstr>FMC API Explorer</vt:lpstr>
      <vt:lpstr>REST API Basics</vt:lpstr>
      <vt:lpstr>GET Request Example</vt:lpstr>
      <vt:lpstr>POST Request Example</vt:lpstr>
      <vt:lpstr>REST API Responses</vt:lpstr>
      <vt:lpstr>REST API Response Status Codes</vt:lpstr>
      <vt:lpstr>REST API Authentication</vt:lpstr>
      <vt:lpstr>Module 1 Lab</vt:lpstr>
      <vt:lpstr>Module 2: JSON </vt:lpstr>
      <vt:lpstr>JSON</vt:lpstr>
      <vt:lpstr>JSON  vs   XML</vt:lpstr>
      <vt:lpstr>Module 2 Lab: JSON</vt:lpstr>
      <vt:lpstr>Module 3: API Explorer In Depth  </vt:lpstr>
      <vt:lpstr>Module 3: API Explorer in Depth</vt:lpstr>
      <vt:lpstr>API Response</vt:lpstr>
      <vt:lpstr>Module 3 Lab: API Explorer</vt:lpstr>
      <vt:lpstr>Module 4: Postman </vt:lpstr>
      <vt:lpstr>Module 4: Postman</vt:lpstr>
      <vt:lpstr>Postman Code Snippets</vt:lpstr>
      <vt:lpstr>Module 4 Lab: Postman</vt:lpstr>
      <vt:lpstr>Module 5: Introduction to Python </vt:lpstr>
      <vt:lpstr>Visual Studio Code</vt:lpstr>
      <vt:lpstr>Module 5 Lab: First Python Program in VS Code</vt:lpstr>
      <vt:lpstr>Switch to Lab</vt:lpstr>
      <vt:lpstr>Python Basics: Comments</vt:lpstr>
      <vt:lpstr>Python Basics: Variables</vt:lpstr>
      <vt:lpstr>Python Basics: Variable Names</vt:lpstr>
      <vt:lpstr>Using Print to Output Variables</vt:lpstr>
      <vt:lpstr>Python Basics: Data Types</vt:lpstr>
      <vt:lpstr>Python Basics: String Methods</vt:lpstr>
      <vt:lpstr>Python Basics: More String Methods</vt:lpstr>
      <vt:lpstr>Python Basics: Booleans</vt:lpstr>
      <vt:lpstr>PowerPoint Presentation</vt:lpstr>
      <vt:lpstr>PowerPoint Presentation</vt:lpstr>
      <vt:lpstr>Python Basics: Arithmetic Operator Examples</vt:lpstr>
      <vt:lpstr>PowerPoint Presentation</vt:lpstr>
      <vt:lpstr>Python Basics: Comparison Operator Examples</vt:lpstr>
      <vt:lpstr>Switch to Lab</vt:lpstr>
      <vt:lpstr>Python Basics: Lists</vt:lpstr>
      <vt:lpstr>Python Basics: Dictionaries</vt:lpstr>
      <vt:lpstr>Adding an Item to a Dictionary</vt:lpstr>
      <vt:lpstr>Python Basics: Changing a Dictionary Value</vt:lpstr>
      <vt:lpstr>Checking if a key is in a dictionary</vt:lpstr>
      <vt:lpstr>Python if ... else</vt:lpstr>
      <vt:lpstr>Indentation Defines Scope</vt:lpstr>
      <vt:lpstr>Elif</vt:lpstr>
      <vt:lpstr>Else</vt:lpstr>
      <vt:lpstr>Else without Elif</vt:lpstr>
      <vt:lpstr>For Loops</vt:lpstr>
      <vt:lpstr>Switch to Lab</vt:lpstr>
      <vt:lpstr>Functions</vt:lpstr>
      <vt:lpstr>Passing a List to a Function</vt:lpstr>
      <vt:lpstr>Returning values from a function</vt:lpstr>
      <vt:lpstr>Python Modules</vt:lpstr>
      <vt:lpstr>Converting a JSON String to a Python Dictionary</vt:lpstr>
      <vt:lpstr>Converting a Python Dictionary to a JSON String</vt:lpstr>
      <vt:lpstr>Python JSON</vt:lpstr>
      <vt:lpstr>Switch to Lab</vt:lpstr>
      <vt:lpstr>Python PIP</vt:lpstr>
      <vt:lpstr>Switch to Lab</vt:lpstr>
      <vt:lpstr>Module 6: API Requests with Python</vt:lpstr>
      <vt:lpstr>Module 6: API Requests with Python</vt:lpstr>
      <vt:lpstr>Switch to Lab</vt:lpstr>
      <vt:lpstr>Module 6 continued: API Requests with Python</vt:lpstr>
      <vt:lpstr>Switch to Lab</vt:lpstr>
      <vt:lpstr>Module 7: Building a Code Framework</vt:lpstr>
      <vt:lpstr>Module 7: Building a Code Framework</vt:lpstr>
      <vt:lpstr>7.1 Avoiding Code Duplication through Functions</vt:lpstr>
      <vt:lpstr>7.1 Creating a Reusable Module</vt:lpstr>
      <vt:lpstr>7.2 Parsing the Output</vt:lpstr>
      <vt:lpstr>7.3 Working with Properties, Printing, and Constants</vt:lpstr>
      <vt:lpstr>7.4 Module 7.4 has been eliminated</vt:lpstr>
      <vt:lpstr>7.5 Module 7.5 has been eliminated</vt:lpstr>
      <vt:lpstr>7.6 Logging</vt:lpstr>
      <vt:lpstr>Module 8:</vt:lpstr>
      <vt:lpstr>Module 8.1: GETting Objects</vt:lpstr>
      <vt:lpstr>Module 8.2: POSTing an Object</vt:lpstr>
      <vt:lpstr>Module 8.3: POSTing Objects in Bulk</vt:lpstr>
      <vt:lpstr>Module 8.3: POSTing Groups in Bulk</vt:lpstr>
      <vt:lpstr>Module 8.4: Command Line Arguments</vt:lpstr>
      <vt:lpstr>Wrap up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 Next-Generation Firewall RFI</dc:title>
  <dc:creator>Manfred Brabec (manbrabe)</dc:creator>
  <cp:lastModifiedBy>Richard Clendenning (rclenden)</cp:lastModifiedBy>
  <cp:revision>98</cp:revision>
  <dcterms:created xsi:type="dcterms:W3CDTF">2019-09-30T20:51:53Z</dcterms:created>
  <dcterms:modified xsi:type="dcterms:W3CDTF">2020-06-17T01:30:54Z</dcterms:modified>
</cp:coreProperties>
</file>