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68" r:id="rId5"/>
    <p:sldId id="264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46" autoAdjust="0"/>
  </p:normalViewPr>
  <p:slideViewPr>
    <p:cSldViewPr snapToGrid="0" snapToObjects="1">
      <p:cViewPr>
        <p:scale>
          <a:sx n="103" d="100"/>
          <a:sy n="103" d="100"/>
        </p:scale>
        <p:origin x="-1656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cleveland19:Desktop:Cleveland%20-%20Portfolio:Enrollment%20Trends:Working:Slide%20Deck%20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cleveland19:Desktop:Cleveland%20-%20Portfolio:Enrollment%20Trends:Working:Slide%20Deck%20Cha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cleveland19:Desktop:Cleveland%20-%20Portfolio:Enrollment%20Trends:Working:Slide%20Deck%20Char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cleveland19:Desktop:Cleveland%20-%20Portfolio:Enrollment%20Trends:Working:Slide%20Deck%20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Arial"/>
                <a:cs typeface="Arial"/>
              </a:defRPr>
            </a:pPr>
            <a:r>
              <a:rPr lang="en-US">
                <a:latin typeface="Arial"/>
                <a:cs typeface="Arial"/>
              </a:rPr>
              <a:t>Total Students, Year-over-Year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'[Slide Deck Charts.xlsx]Sheet1'!$B$1</c:f>
              <c:strCache>
                <c:ptCount val="1"/>
                <c:pt idx="0">
                  <c:v>Total Students</c:v>
                </c:pt>
              </c:strCache>
            </c:strRef>
          </c:tx>
          <c:spPr>
            <a:ln w="19050" cmpd="sng">
              <a:solidFill>
                <a:srgbClr val="000090"/>
              </a:solidFill>
              <a:headEnd type="oval"/>
              <a:tailEnd type="oval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0.00154320987654321"/>
                  <c:y val="-0.025254293948050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latin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'[Slide Deck Charts.xlsx]Sheet1'!$A$2:$A$4</c:f>
              <c:strCache>
                <c:ptCount val="3"/>
                <c:pt idx="0">
                  <c:v>2018-2019</c:v>
                </c:pt>
                <c:pt idx="1">
                  <c:v>2019-2020</c:v>
                </c:pt>
                <c:pt idx="2">
                  <c:v>2020-2021</c:v>
                </c:pt>
              </c:strCache>
            </c:strRef>
          </c:cat>
          <c:val>
            <c:numRef>
              <c:f>'[Slide Deck Charts.xlsx]Sheet1'!$B$2:$B$4</c:f>
              <c:numCache>
                <c:formatCode>General</c:formatCode>
                <c:ptCount val="3"/>
                <c:pt idx="0">
                  <c:v>4361.0</c:v>
                </c:pt>
                <c:pt idx="1">
                  <c:v>4335.0</c:v>
                </c:pt>
                <c:pt idx="2">
                  <c:v>4376.0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801320"/>
        <c:axId val="2087809576"/>
      </c:lineChart>
      <c:catAx>
        <c:axId val="2087801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Arial"/>
                    <a:cs typeface="Arial"/>
                  </a:defRPr>
                </a:pPr>
                <a:r>
                  <a:rPr lang="en-US">
                    <a:latin typeface="Arial"/>
                    <a:cs typeface="Arial"/>
                  </a:rPr>
                  <a:t>School Year</a:t>
                </a:r>
              </a:p>
            </c:rich>
          </c:tx>
          <c:layout>
            <c:manualLayout>
              <c:xMode val="edge"/>
              <c:yMode val="edge"/>
              <c:x val="0.461540050549237"/>
              <c:y val="0.925920737752385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Arial"/>
                <a:cs typeface="Arial"/>
              </a:defRPr>
            </a:pPr>
            <a:endParaRPr lang="en-US"/>
          </a:p>
        </c:txPr>
        <c:crossAx val="2087809576"/>
        <c:crosses val="autoZero"/>
        <c:auto val="1"/>
        <c:lblAlgn val="ctr"/>
        <c:lblOffset val="100"/>
        <c:noMultiLvlLbl val="0"/>
      </c:catAx>
      <c:valAx>
        <c:axId val="2087809576"/>
        <c:scaling>
          <c:orientation val="minMax"/>
          <c:min val="4200.0"/>
        </c:scaling>
        <c:delete val="0"/>
        <c:axPos val="l"/>
        <c:majorGridlines>
          <c:spPr>
            <a:ln>
              <a:solidFill>
                <a:schemeClr val="bg1">
                  <a:lumMod val="65000"/>
                  <a:alpha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"/>
                <a:cs typeface="Arial"/>
              </a:defRPr>
            </a:pPr>
            <a:endParaRPr lang="en-US"/>
          </a:p>
        </c:txPr>
        <c:crossAx val="2087801320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Arial"/>
                <a:cs typeface="Arial"/>
              </a:defRPr>
            </a:pPr>
            <a:r>
              <a:rPr lang="en-US">
                <a:latin typeface="Arial"/>
                <a:cs typeface="Arial"/>
              </a:rPr>
              <a:t>Total Students by Grade, 2020-2021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'[Slide Deck Charts.xlsx]Sheet1'!$B$18</c:f>
              <c:strCache>
                <c:ptCount val="1"/>
                <c:pt idx="0">
                  <c:v>Total Students</c:v>
                </c:pt>
              </c:strCache>
            </c:strRef>
          </c:tx>
          <c:spPr>
            <a:solidFill>
              <a:srgbClr val="000090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'[Slide Deck Charts.xlsx]Sheet1'!$A$19:$A$31</c:f>
              <c:numCache>
                <c:formatCode>General</c:formatCode>
                <c:ptCount val="13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</c:numCache>
            </c:numRef>
          </c:cat>
          <c:val>
            <c:numRef>
              <c:f>'[Slide Deck Charts.xlsx]Sheet1'!$B$19:$B$31</c:f>
              <c:numCache>
                <c:formatCode>General</c:formatCode>
                <c:ptCount val="13"/>
                <c:pt idx="0">
                  <c:v>278.0</c:v>
                </c:pt>
                <c:pt idx="1">
                  <c:v>383.0</c:v>
                </c:pt>
                <c:pt idx="2">
                  <c:v>388.0</c:v>
                </c:pt>
                <c:pt idx="3">
                  <c:v>370.0</c:v>
                </c:pt>
                <c:pt idx="4">
                  <c:v>351.0</c:v>
                </c:pt>
                <c:pt idx="5">
                  <c:v>347.0</c:v>
                </c:pt>
                <c:pt idx="6">
                  <c:v>357.0</c:v>
                </c:pt>
                <c:pt idx="7">
                  <c:v>329.0</c:v>
                </c:pt>
                <c:pt idx="8">
                  <c:v>362.0</c:v>
                </c:pt>
                <c:pt idx="9">
                  <c:v>512.0</c:v>
                </c:pt>
                <c:pt idx="10">
                  <c:v>280.0</c:v>
                </c:pt>
                <c:pt idx="11">
                  <c:v>209.0</c:v>
                </c:pt>
                <c:pt idx="12">
                  <c:v>210.0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0838552"/>
        <c:axId val="2100843992"/>
      </c:barChart>
      <c:catAx>
        <c:axId val="2100838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Arial"/>
                    <a:cs typeface="Arial"/>
                  </a:defRPr>
                </a:pPr>
                <a:r>
                  <a:rPr lang="en-US">
                    <a:latin typeface="Arial"/>
                    <a:cs typeface="Arial"/>
                  </a:rPr>
                  <a:t>Grade Level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"/>
                <a:cs typeface="Arial"/>
              </a:defRPr>
            </a:pPr>
            <a:endParaRPr lang="en-US"/>
          </a:p>
        </c:txPr>
        <c:crossAx val="2100843992"/>
        <c:crosses val="autoZero"/>
        <c:auto val="1"/>
        <c:lblAlgn val="ctr"/>
        <c:lblOffset val="100"/>
        <c:noMultiLvlLbl val="0"/>
      </c:catAx>
      <c:valAx>
        <c:axId val="210084399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  <a:alpha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"/>
                <a:cs typeface="Arial"/>
              </a:defRPr>
            </a:pPr>
            <a:endParaRPr lang="en-US"/>
          </a:p>
        </c:txPr>
        <c:crossAx val="2100838552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Arial"/>
                <a:cs typeface="Arial"/>
              </a:defRPr>
            </a:pPr>
            <a:r>
              <a:rPr lang="en-US">
                <a:latin typeface="Arial"/>
                <a:cs typeface="Arial"/>
              </a:rPr>
              <a:t>Total Student by Gender, 2020-2021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0090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'[Slide Deck Charts.xlsx]Sheet1'!$B$45:$B$46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'[Slide Deck Charts.xlsx]Sheet1'!$C$45:$C$46</c:f>
              <c:numCache>
                <c:formatCode>General</c:formatCode>
                <c:ptCount val="2"/>
                <c:pt idx="0">
                  <c:v>2087.0</c:v>
                </c:pt>
                <c:pt idx="1">
                  <c:v>2289.0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8329512"/>
        <c:axId val="2096866984"/>
      </c:barChart>
      <c:catAx>
        <c:axId val="2098329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Arial"/>
                    <a:cs typeface="Arial"/>
                  </a:defRPr>
                </a:pPr>
                <a:r>
                  <a:rPr lang="en-US">
                    <a:latin typeface="Arial"/>
                    <a:cs typeface="Arial"/>
                  </a:rPr>
                  <a:t>Gender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Arial"/>
                <a:cs typeface="Arial"/>
              </a:defRPr>
            </a:pPr>
            <a:endParaRPr lang="en-US"/>
          </a:p>
        </c:txPr>
        <c:crossAx val="2096866984"/>
        <c:crosses val="autoZero"/>
        <c:auto val="1"/>
        <c:lblAlgn val="ctr"/>
        <c:lblOffset val="100"/>
        <c:noMultiLvlLbl val="0"/>
      </c:catAx>
      <c:valAx>
        <c:axId val="2096866984"/>
        <c:scaling>
          <c:orientation val="minMax"/>
          <c:min val="1000.0"/>
        </c:scaling>
        <c:delete val="0"/>
        <c:axPos val="l"/>
        <c:majorGridlines>
          <c:spPr>
            <a:ln>
              <a:solidFill>
                <a:schemeClr val="bg1">
                  <a:lumMod val="65000"/>
                  <a:alpha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"/>
                <a:cs typeface="Arial"/>
              </a:defRPr>
            </a:pPr>
            <a:endParaRPr lang="en-US"/>
          </a:p>
        </c:txPr>
        <c:crossAx val="2098329512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Arial"/>
                <a:cs typeface="Arial"/>
              </a:defRPr>
            </a:pPr>
            <a:r>
              <a:rPr lang="en-US">
                <a:latin typeface="Arial"/>
                <a:cs typeface="Arial"/>
              </a:rPr>
              <a:t>Total Student by Ethnicity, 2020-2021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0090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'[Slide Deck Charts.xlsx]Sheet1'!$B$40:$B$44</c:f>
              <c:strCache>
                <c:ptCount val="5"/>
                <c:pt idx="0">
                  <c:v>Asian</c:v>
                </c:pt>
                <c:pt idx="1">
                  <c:v>Black/African American</c:v>
                </c:pt>
                <c:pt idx="2">
                  <c:v>Hispanic/Latino</c:v>
                </c:pt>
                <c:pt idx="3">
                  <c:v>Two or More Races</c:v>
                </c:pt>
                <c:pt idx="4">
                  <c:v>White</c:v>
                </c:pt>
              </c:strCache>
            </c:strRef>
          </c:cat>
          <c:val>
            <c:numRef>
              <c:f>'[Slide Deck Charts.xlsx]Sheet1'!$C$40:$C$44</c:f>
              <c:numCache>
                <c:formatCode>General</c:formatCode>
                <c:ptCount val="5"/>
                <c:pt idx="0">
                  <c:v>409.0</c:v>
                </c:pt>
                <c:pt idx="1">
                  <c:v>1577.0</c:v>
                </c:pt>
                <c:pt idx="2">
                  <c:v>1178.0</c:v>
                </c:pt>
                <c:pt idx="3">
                  <c:v>398.0</c:v>
                </c:pt>
                <c:pt idx="4">
                  <c:v>814.0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9131896"/>
        <c:axId val="2096902936"/>
      </c:barChart>
      <c:catAx>
        <c:axId val="2099131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Arial"/>
                    <a:cs typeface="Arial"/>
                  </a:defRPr>
                </a:pPr>
                <a:r>
                  <a:rPr lang="en-US">
                    <a:latin typeface="Arial"/>
                    <a:cs typeface="Arial"/>
                  </a:rPr>
                  <a:t>Ethnicity</a:t>
                </a:r>
              </a:p>
            </c:rich>
          </c:tx>
          <c:layout>
            <c:manualLayout>
              <c:xMode val="edge"/>
              <c:yMode val="edge"/>
              <c:x val="0.472267975081659"/>
              <c:y val="0.928711286835266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Arial"/>
                <a:cs typeface="Arial"/>
              </a:defRPr>
            </a:pPr>
            <a:endParaRPr lang="en-US"/>
          </a:p>
        </c:txPr>
        <c:crossAx val="2096902936"/>
        <c:crosses val="autoZero"/>
        <c:auto val="1"/>
        <c:lblAlgn val="ctr"/>
        <c:lblOffset val="100"/>
        <c:noMultiLvlLbl val="0"/>
      </c:catAx>
      <c:valAx>
        <c:axId val="209690293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  <a:alpha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"/>
                <a:cs typeface="Arial"/>
              </a:defRPr>
            </a:pPr>
            <a:endParaRPr lang="en-US"/>
          </a:p>
        </c:txPr>
        <c:crossAx val="2099131896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BD4AE-329F-4F42-801E-B2F26C911DEC}" type="datetime1">
              <a:rPr lang="en-US" smtClean="0"/>
              <a:t>6/27/21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04561-9ECD-054C-BB8D-99590FD50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5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EA44F-7EAB-0B40-ACB5-8E4E6D3D7A53}" type="datetime1">
              <a:rPr lang="en-US" smtClean="0"/>
              <a:t>6/27/21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D8AF9-EFA4-7B40-BF08-5F6BB9E7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98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D8AF9-EFA4-7B40-BF08-5F6BB9E7D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9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D8AF9-EFA4-7B40-BF08-5F6BB9E7D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D8AF9-EFA4-7B40-BF08-5F6BB9E7D8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D8AF9-EFA4-7B40-BF08-5F6BB9E7D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D8AF9-EFA4-7B40-BF08-5F6BB9E7D8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9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D8AF9-EFA4-7B40-BF08-5F6BB9E7D8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9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D8AF9-EFA4-7B40-BF08-5F6BB9E7D8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A60E-9433-2D41-B43A-0BD58C4F1C96}" type="datetime1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044-9F34-A140-9D24-FB7D8B90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5D9-8C6B-FB49-9143-C3F6156A89CF}" type="datetime1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044-9F34-A140-9D24-FB7D8B90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4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A3B7-4574-0644-8C28-1379B762FDBB}" type="datetime1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044-9F34-A140-9D24-FB7D8B90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1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592D-9A54-EA4F-B7D0-063742636076}" type="datetime1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044-9F34-A140-9D24-FB7D8B90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0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AB82-F9F9-904C-A6A3-BB9BB83A48B9}" type="datetime1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044-9F34-A140-9D24-FB7D8B90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6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3BC4-973A-FA42-9070-BE8134661F92}" type="datetime1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044-9F34-A140-9D24-FB7D8B90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ABB6-FAD7-D14B-BF9B-07DC508265CA}" type="datetime1">
              <a:rPr lang="en-US" smtClean="0"/>
              <a:t>6/27/21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044-9F34-A140-9D24-FB7D8B90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5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57DC-0EF9-8149-9A8E-5633856D7795}" type="datetime1">
              <a:rPr lang="en-US" smtClean="0"/>
              <a:t>6/27/21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044-9F34-A140-9D24-FB7D8B90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8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01EF-86BC-4949-879D-553F5477C407}" type="datetime1">
              <a:rPr lang="en-US" smtClean="0"/>
              <a:t>6/27/21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044-9F34-A140-9D24-FB7D8B90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4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1C09-1E34-9645-BBA8-8C283C13F09A}" type="datetime1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044-9F34-A140-9D24-FB7D8B90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2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8EE0-BD08-AB4C-B02F-0155A0282103}" type="datetime1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044-9F34-A140-9D24-FB7D8B90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0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5336-7B13-8946-BF92-0DBA2317F1A6}" type="datetime1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19044-9F34-A140-9D24-FB7D8B90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7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Enrollment Trends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7292"/>
            <a:ext cx="6400800" cy="1752600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 Closer Look at District Wide Enrollment</a:t>
            </a:r>
          </a:p>
        </p:txBody>
      </p:sp>
      <p:pic>
        <p:nvPicPr>
          <p:cNvPr id="4" name="Picture 3" descr="seal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8" y="110961"/>
            <a:ext cx="1898664" cy="18986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6949" y="210130"/>
            <a:ext cx="6369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000090"/>
                </a:solidFill>
                <a:latin typeface="Arial"/>
                <a:cs typeface="Arial"/>
              </a:rPr>
              <a:t>Presidential School District</a:t>
            </a:r>
            <a:endParaRPr lang="en-US" sz="3800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58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Overview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044-9F34-A140-9D24-FB7D8B904C42}" type="slidenum">
              <a:rPr lang="en-US" smtClean="0">
                <a:latin typeface="Arial"/>
                <a:cs typeface="Arial"/>
              </a:rPr>
              <a:t>2</a:t>
            </a:fld>
            <a:endParaRPr lang="en-US">
              <a:latin typeface="Arial"/>
              <a:cs typeface="Arial"/>
            </a:endParaRPr>
          </a:p>
        </p:txBody>
      </p:sp>
      <p:pic>
        <p:nvPicPr>
          <p:cNvPr id="10" name="Content Placeholder 9" descr="seal_log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36" r="-40936"/>
          <a:stretch>
            <a:fillRect/>
          </a:stretch>
        </p:blipFill>
        <p:spPr>
          <a:xfrm>
            <a:off x="-45975" y="6332386"/>
            <a:ext cx="873464" cy="480265"/>
          </a:xfrm>
        </p:spPr>
      </p:pic>
      <p:sp>
        <p:nvSpPr>
          <p:cNvPr id="11" name="TextBox 10"/>
          <p:cNvSpPr txBox="1"/>
          <p:nvPr/>
        </p:nvSpPr>
        <p:spPr>
          <a:xfrm>
            <a:off x="632537" y="6356350"/>
            <a:ext cx="3512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  <a:latin typeface="Arial"/>
                <a:cs typeface="Arial"/>
              </a:rPr>
              <a:t>Presidential School District</a:t>
            </a:r>
            <a:endParaRPr lang="en-US" sz="20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rial"/>
                <a:cs typeface="Arial"/>
              </a:rPr>
              <a:t>This analysis was conducted to provide a detailed view of District wide enrollment trends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It is based around the following key questions: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What is the current enrollment?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How was enrollment changed over time?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001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Methodology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044-9F34-A140-9D24-FB7D8B904C42}" type="slidenum">
              <a:rPr lang="en-US" smtClean="0">
                <a:latin typeface="Arial"/>
                <a:cs typeface="Arial"/>
              </a:rPr>
              <a:t>3</a:t>
            </a:fld>
            <a:endParaRPr lang="en-US">
              <a:latin typeface="Arial"/>
              <a:cs typeface="Arial"/>
            </a:endParaRPr>
          </a:p>
        </p:txBody>
      </p:sp>
      <p:pic>
        <p:nvPicPr>
          <p:cNvPr id="10" name="Content Placeholder 9" descr="seal_log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36" r="-40936"/>
          <a:stretch>
            <a:fillRect/>
          </a:stretch>
        </p:blipFill>
        <p:spPr>
          <a:xfrm>
            <a:off x="-45975" y="6332386"/>
            <a:ext cx="873464" cy="480265"/>
          </a:xfrm>
        </p:spPr>
      </p:pic>
      <p:sp>
        <p:nvSpPr>
          <p:cNvPr id="11" name="TextBox 10"/>
          <p:cNvSpPr txBox="1"/>
          <p:nvPr/>
        </p:nvSpPr>
        <p:spPr>
          <a:xfrm>
            <a:off x="632537" y="6356350"/>
            <a:ext cx="3512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  <a:latin typeface="Arial"/>
                <a:cs typeface="Arial"/>
              </a:rPr>
              <a:t>Presidential School District</a:t>
            </a:r>
            <a:endParaRPr lang="en-US" sz="20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rial"/>
                <a:cs typeface="Arial"/>
              </a:rPr>
              <a:t>Enrollment Counts were summarized using State Level enrollment files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The Fall Count reporting window was used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Year-over-Year (YOY) trends are based on the last three school years (2018-2019 through 2020-2021</a:t>
            </a:r>
            <a:r>
              <a:rPr lang="en-US" sz="2400" dirty="0" smtClean="0">
                <a:latin typeface="Arial"/>
                <a:cs typeface="Arial"/>
              </a:rPr>
              <a:t>)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Grade, and Student-level Subgroups are compared</a:t>
            </a:r>
          </a:p>
          <a:p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49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Key Takeaways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044-9F34-A140-9D24-FB7D8B904C42}" type="slidenum">
              <a:rPr lang="en-US" smtClean="0">
                <a:latin typeface="Arial"/>
                <a:cs typeface="Arial"/>
              </a:rPr>
              <a:t>4</a:t>
            </a:fld>
            <a:endParaRPr lang="en-US">
              <a:latin typeface="Arial"/>
              <a:cs typeface="Arial"/>
            </a:endParaRPr>
          </a:p>
        </p:txBody>
      </p:sp>
      <p:pic>
        <p:nvPicPr>
          <p:cNvPr id="10" name="Content Placeholder 9" descr="seal_log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36" r="-40936"/>
          <a:stretch>
            <a:fillRect/>
          </a:stretch>
        </p:blipFill>
        <p:spPr>
          <a:xfrm>
            <a:off x="-45975" y="6332386"/>
            <a:ext cx="873464" cy="480265"/>
          </a:xfrm>
        </p:spPr>
      </p:pic>
      <p:sp>
        <p:nvSpPr>
          <p:cNvPr id="11" name="TextBox 10"/>
          <p:cNvSpPr txBox="1"/>
          <p:nvPr/>
        </p:nvSpPr>
        <p:spPr>
          <a:xfrm>
            <a:off x="632537" y="6356350"/>
            <a:ext cx="3512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  <a:latin typeface="Arial"/>
                <a:cs typeface="Arial"/>
              </a:rPr>
              <a:t>Presidential School District</a:t>
            </a:r>
            <a:endParaRPr lang="en-US" sz="20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rial"/>
                <a:cs typeface="Arial"/>
              </a:rPr>
              <a:t>Enrollment is Up in 2020-2021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Although there was a decline in 2019-2020, enrollment is back up in the current school year</a:t>
            </a:r>
          </a:p>
          <a:p>
            <a:pPr marL="457200" lvl="1" indent="0">
              <a:buNone/>
            </a:pPr>
            <a:endParaRPr lang="en-US" sz="20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The District seems to be losing high school students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Compared to K-8, enrollment per grade is significantly lower in grades 10-12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The exception is grade 9, which has the highest enrollment of any grade</a:t>
            </a:r>
          </a:p>
          <a:p>
            <a:pPr lvl="1"/>
            <a:endParaRPr lang="en-US" sz="20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Our students are Diverse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There is a wide distribution of ethnicities among District students</a:t>
            </a:r>
          </a:p>
          <a:p>
            <a:pPr lvl="1"/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51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Enrollment, Year-over-Year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044-9F34-A140-9D24-FB7D8B904C42}" type="slidenum">
              <a:rPr lang="en-US" smtClean="0">
                <a:latin typeface="Arial"/>
                <a:cs typeface="Arial"/>
              </a:rPr>
              <a:t>5</a:t>
            </a:fld>
            <a:endParaRPr lang="en-US">
              <a:latin typeface="Arial"/>
              <a:cs typeface="Arial"/>
            </a:endParaRPr>
          </a:p>
        </p:txBody>
      </p:sp>
      <p:pic>
        <p:nvPicPr>
          <p:cNvPr id="10" name="Content Placeholder 9" descr="seal_log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36" r="-40936"/>
          <a:stretch>
            <a:fillRect/>
          </a:stretch>
        </p:blipFill>
        <p:spPr>
          <a:xfrm>
            <a:off x="-45975" y="6332386"/>
            <a:ext cx="873464" cy="480265"/>
          </a:xfrm>
        </p:spPr>
      </p:pic>
      <p:sp>
        <p:nvSpPr>
          <p:cNvPr id="11" name="TextBox 10"/>
          <p:cNvSpPr txBox="1"/>
          <p:nvPr/>
        </p:nvSpPr>
        <p:spPr>
          <a:xfrm>
            <a:off x="632537" y="6356350"/>
            <a:ext cx="3512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  <a:latin typeface="Arial"/>
                <a:cs typeface="Arial"/>
              </a:rPr>
              <a:t>Presidential School District</a:t>
            </a:r>
            <a:endParaRPr lang="en-US" sz="20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900864"/>
              </p:ext>
            </p:extLst>
          </p:nvPr>
        </p:nvGraphicFramePr>
        <p:xfrm>
          <a:off x="457200" y="2206889"/>
          <a:ext cx="8229600" cy="3919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1439726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After a decrease in 2019-2020, enrollment numbers are back up this year (+41 students), and even higher than they were prior to the decline (+15). 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97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Current Enrollment by Grade Level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044-9F34-A140-9D24-FB7D8B904C42}" type="slidenum">
              <a:rPr lang="en-US" smtClean="0">
                <a:latin typeface="Arial"/>
                <a:cs typeface="Arial"/>
              </a:rPr>
              <a:t>6</a:t>
            </a:fld>
            <a:endParaRPr lang="en-US">
              <a:latin typeface="Arial"/>
              <a:cs typeface="Arial"/>
            </a:endParaRPr>
          </a:p>
        </p:txBody>
      </p:sp>
      <p:pic>
        <p:nvPicPr>
          <p:cNvPr id="10" name="Content Placeholder 9" descr="seal_log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36" r="-40936"/>
          <a:stretch>
            <a:fillRect/>
          </a:stretch>
        </p:blipFill>
        <p:spPr>
          <a:xfrm>
            <a:off x="-45975" y="6332386"/>
            <a:ext cx="873464" cy="480265"/>
          </a:xfrm>
        </p:spPr>
      </p:pic>
      <p:sp>
        <p:nvSpPr>
          <p:cNvPr id="11" name="TextBox 10"/>
          <p:cNvSpPr txBox="1"/>
          <p:nvPr/>
        </p:nvSpPr>
        <p:spPr>
          <a:xfrm>
            <a:off x="632537" y="6356350"/>
            <a:ext cx="3512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  <a:latin typeface="Arial"/>
                <a:cs typeface="Arial"/>
              </a:rPr>
              <a:t>Presidential School District</a:t>
            </a:r>
            <a:endParaRPr lang="en-US" sz="20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39726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Students appear to be leaving the District for High School. However, this year’s 9</a:t>
            </a:r>
            <a:r>
              <a:rPr lang="en-US" sz="1600" baseline="30000" dirty="0" smtClean="0">
                <a:latin typeface="Arial"/>
                <a:cs typeface="Arial"/>
              </a:rPr>
              <a:t>th</a:t>
            </a:r>
            <a:r>
              <a:rPr lang="en-US" sz="1600" dirty="0" smtClean="0">
                <a:latin typeface="Arial"/>
                <a:cs typeface="Arial"/>
              </a:rPr>
              <a:t> grade class is the largest by a wide margin, which is encouraging for future years.</a:t>
            </a:r>
            <a:endParaRPr lang="en-US" sz="1600" dirty="0">
              <a:latin typeface="Arial"/>
              <a:cs typeface="Arial"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831807"/>
              </p:ext>
            </p:extLst>
          </p:nvPr>
        </p:nvGraphicFramePr>
        <p:xfrm>
          <a:off x="457200" y="2206889"/>
          <a:ext cx="8229600" cy="3919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6386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Enrollment, Year-over-Year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044-9F34-A140-9D24-FB7D8B904C42}" type="slidenum">
              <a:rPr lang="en-US" smtClean="0">
                <a:latin typeface="Arial"/>
                <a:cs typeface="Arial"/>
              </a:rPr>
              <a:t>7</a:t>
            </a:fld>
            <a:endParaRPr lang="en-US">
              <a:latin typeface="Arial"/>
              <a:cs typeface="Arial"/>
            </a:endParaRPr>
          </a:p>
        </p:txBody>
      </p:sp>
      <p:pic>
        <p:nvPicPr>
          <p:cNvPr id="10" name="Content Placeholder 9" descr="seal_log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36" r="-40936"/>
          <a:stretch>
            <a:fillRect/>
          </a:stretch>
        </p:blipFill>
        <p:spPr>
          <a:xfrm>
            <a:off x="-45975" y="6332386"/>
            <a:ext cx="873464" cy="480265"/>
          </a:xfrm>
        </p:spPr>
      </p:pic>
      <p:sp>
        <p:nvSpPr>
          <p:cNvPr id="11" name="TextBox 10"/>
          <p:cNvSpPr txBox="1"/>
          <p:nvPr/>
        </p:nvSpPr>
        <p:spPr>
          <a:xfrm>
            <a:off x="632537" y="6356350"/>
            <a:ext cx="3512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  <a:latin typeface="Arial"/>
                <a:cs typeface="Arial"/>
              </a:rPr>
              <a:t>Presidential School District</a:t>
            </a:r>
            <a:endParaRPr lang="en-US" sz="20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9" y="1439726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There are slightly more Male students in the District this year. Male students make up 52% of the District’s population.</a:t>
            </a:r>
            <a:endParaRPr lang="en-US" sz="1600" dirty="0">
              <a:latin typeface="Arial"/>
              <a:cs typeface="Arial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442957"/>
              </p:ext>
            </p:extLst>
          </p:nvPr>
        </p:nvGraphicFramePr>
        <p:xfrm>
          <a:off x="457200" y="2206888"/>
          <a:ext cx="8229599" cy="3919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6386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Enrollment, Year-over-Year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044-9F34-A140-9D24-FB7D8B904C42}" type="slidenum">
              <a:rPr lang="en-US" smtClean="0">
                <a:latin typeface="Arial"/>
                <a:cs typeface="Arial"/>
              </a:rPr>
              <a:t>8</a:t>
            </a:fld>
            <a:endParaRPr lang="en-US">
              <a:latin typeface="Arial"/>
              <a:cs typeface="Arial"/>
            </a:endParaRPr>
          </a:p>
        </p:txBody>
      </p:sp>
      <p:pic>
        <p:nvPicPr>
          <p:cNvPr id="10" name="Content Placeholder 9" descr="seal_log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36" r="-40936"/>
          <a:stretch>
            <a:fillRect/>
          </a:stretch>
        </p:blipFill>
        <p:spPr>
          <a:xfrm>
            <a:off x="-45975" y="6332386"/>
            <a:ext cx="873464" cy="480265"/>
          </a:xfrm>
        </p:spPr>
      </p:pic>
      <p:sp>
        <p:nvSpPr>
          <p:cNvPr id="11" name="TextBox 10"/>
          <p:cNvSpPr txBox="1"/>
          <p:nvPr/>
        </p:nvSpPr>
        <p:spPr>
          <a:xfrm>
            <a:off x="632537" y="6356350"/>
            <a:ext cx="3512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  <a:latin typeface="Arial"/>
                <a:cs typeface="Arial"/>
              </a:rPr>
              <a:t>Presidential School District</a:t>
            </a:r>
            <a:endParaRPr lang="en-US" sz="20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39726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The District is relatively diverse, with a wide distribution of different ethnicities. The largest student group is Black/African American (36%).</a:t>
            </a:r>
            <a:endParaRPr lang="en-US" sz="1600" dirty="0">
              <a:latin typeface="Arial"/>
              <a:cs typeface="Arial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544773"/>
              </p:ext>
            </p:extLst>
          </p:nvPr>
        </p:nvGraphicFramePr>
        <p:xfrm>
          <a:off x="457200" y="2206889"/>
          <a:ext cx="8229601" cy="3919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6386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403</Words>
  <Application>Microsoft Macintosh PowerPoint</Application>
  <PresentationFormat>On-screen Show (4:3)</PresentationFormat>
  <Paragraphs>65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Enrollment Trends</vt:lpstr>
      <vt:lpstr>Overview</vt:lpstr>
      <vt:lpstr>Methodology</vt:lpstr>
      <vt:lpstr>Key Takeaways</vt:lpstr>
      <vt:lpstr>Enrollment, Year-over-Year</vt:lpstr>
      <vt:lpstr>Current Enrollment by Grade Level</vt:lpstr>
      <vt:lpstr>Enrollment, Year-over-Year</vt:lpstr>
      <vt:lpstr>Enrollment, Year-over-Year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Cleveland</dc:creator>
  <cp:lastModifiedBy>Raymond Cleveland</cp:lastModifiedBy>
  <cp:revision>8</cp:revision>
  <dcterms:created xsi:type="dcterms:W3CDTF">2021-06-27T00:43:50Z</dcterms:created>
  <dcterms:modified xsi:type="dcterms:W3CDTF">2021-06-27T22:02:49Z</dcterms:modified>
</cp:coreProperties>
</file>