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0"/>
  </p:notesMasterIdLst>
  <p:sldIdLst>
    <p:sldId id="334" r:id="rId5"/>
    <p:sldId id="335" r:id="rId6"/>
    <p:sldId id="263" r:id="rId7"/>
    <p:sldId id="336" r:id="rId8"/>
    <p:sldId id="262" r:id="rId9"/>
    <p:sldId id="269" r:id="rId10"/>
    <p:sldId id="337" r:id="rId11"/>
    <p:sldId id="261" r:id="rId12"/>
    <p:sldId id="327" r:id="rId13"/>
    <p:sldId id="325" r:id="rId14"/>
    <p:sldId id="326" r:id="rId15"/>
    <p:sldId id="264" r:id="rId16"/>
    <p:sldId id="328" r:id="rId17"/>
    <p:sldId id="329" r:id="rId18"/>
    <p:sldId id="33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6B3DF4-B205-F592-FA1E-7E7F4E51BC4D}" v="13" dt="2024-04-25T10:02:14.808"/>
    <p1510:client id="{BAA7D93A-3F65-7C04-45FA-7615AD448ABE}" v="470" dt="2024-04-25T09:59:16.575"/>
    <p1510:client id="{EDCB92AA-B3D1-70C4-EAA0-825093B00F63}" v="3" dt="2024-04-26T01:28:09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655" autoAdjust="0"/>
  </p:normalViewPr>
  <p:slideViewPr>
    <p:cSldViewPr snapToGrid="0">
      <p:cViewPr varScale="1">
        <p:scale>
          <a:sx n="89" d="100"/>
          <a:sy n="89" d="100"/>
        </p:scale>
        <p:origin x="43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49094-35CB-4389-BB68-A82C7E409958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1D0431-A44B-45BD-B034-F815B630F8A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740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6118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414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243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5818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4507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56249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40805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3798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0333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9160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788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1D0431-A44B-45BD-B034-F815B630F8A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772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E71A9C-3F9A-75AB-A3D5-A858E259B1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59442D1-2A85-6DF8-7918-2941F59D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11A3A3-0468-8F63-76CB-F074966A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EDFC1B-34D9-F81D-0E7F-81957572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A7B26-EB69-0B4C-45B4-D3A4981A1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3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C0B5A-6969-86F9-8E11-B317CB31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A97DA8B-7835-2613-28F8-21B3BDF4C3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038FD8-E439-EEDC-FBF3-7322BE06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A8F128-C5FA-8D6D-F924-6D6524911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7B885D-FA8A-EAB2-3E76-E6671D9D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2648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BCD74D3-5E51-52A8-93F9-C82D13F34B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4068A8C-82FF-0312-96FB-CCCA58394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E5DF28-6278-3047-B86F-7762F9A6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E3E4E5-D5EC-F08E-45C6-CF0C053A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089232-04AD-2867-943B-7E5055195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5055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BD99B-20C9-E584-F55E-663C8573E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18FC55-5728-6BDB-4D5D-4C3B007B7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65231E-0758-41D4-A49C-0762D7A8D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131C1B-319D-D617-6C9E-2BEFDAA37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57614-5143-25AF-714A-A1E01C221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432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8E016B-9458-1D77-7B99-D4F9E1CF0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2D12168-0E32-9535-98C9-942F7F282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ACF6BE-22AF-47C0-17E9-A496998B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DE9651-CBBA-814A-0B39-08A8473B7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6D7279-CA37-6986-C821-46001B82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212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263E2A-5BAD-93A6-90D5-7D1853CC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C449BF-9806-D657-785F-E03F99F60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DF4BD5-1FD5-3436-837B-9869B99E92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C1DE967-785F-B9B2-12EC-73A841F88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6F7D98-4FE4-BEAA-2075-15D9921D7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F744797-FE37-5EA1-1125-7CA4951C4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016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8FE4F-0B6F-0383-3A8C-210A7F89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FDD2DB-0307-6F6B-7F88-E7A74496E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BAC1F40-3DB5-7249-876D-FA38EC8862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50CC940-2BF0-3748-5CB0-B9DB08ED7F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86C00DB-9684-73C2-54A7-788092F37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BFC5E2-5B40-E8AC-F9C7-476ACB63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0F9F459-26E3-CC37-36DC-2C79E7939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24D547-354B-2862-E991-AB7045151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752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07FCBD-BE25-A564-79D6-0B47657B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F77100D-8DD5-E552-4240-DE294DF0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0F1ACF-25F1-409D-AEF9-2D680EC82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199BB3E-824D-1A0B-2A58-BB088633D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8275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29E79D-6090-30A3-D2DC-D75ABE854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E00012D-11B1-CDB4-0D83-CEC20E3E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087EAE-59CA-18B1-536F-154F03C4B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578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FED634-4884-5FDF-83C6-4304268B6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A26F28-EC87-FFA6-B054-40C49DE10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825C29E-02FE-F4CA-98BB-564373AAA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62D1E5-A5B8-93BC-56F6-700989F0A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1D6925-D3FF-CA18-4711-DE19134C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C67ABC-C5CF-7AB0-B6D8-F3E8D72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853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2B0290-6036-F6C5-6C73-752E4B20F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2DCB12B-A112-5CF7-6B6F-39DAC17D1B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B0D154-2563-E130-EACE-A45417426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D49D480-7773-4BE2-CE81-A5042E35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94697D-C9BF-B3CE-AD91-DA0BD6D82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8ABEE4-72DA-A0EC-0C03-B3BEC9E4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957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854B2D-6271-95D7-2B85-973C2AD2E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4A669F-BBBE-AD34-7C95-24CE14B2F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A3A970-43B4-A578-961B-474BEA9B8B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28CC5F-1BA7-428E-A484-777670C3E5C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77384D-3C90-D935-81C8-8D77DA351F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AB9D90-A656-1B8D-CAC8-062F8B56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2E48D-F361-4109-9DE7-02915F66A3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313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sv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4.png"/><Relationship Id="rId21" Type="http://schemas.openxmlformats.org/officeDocument/2006/relationships/image" Target="../media/image40.svg"/><Relationship Id="rId7" Type="http://schemas.openxmlformats.org/officeDocument/2006/relationships/image" Target="../media/image26.svg"/><Relationship Id="rId12" Type="http://schemas.openxmlformats.org/officeDocument/2006/relationships/image" Target="../media/image31.png"/><Relationship Id="rId17" Type="http://schemas.openxmlformats.org/officeDocument/2006/relationships/image" Target="../media/image36.svg"/><Relationship Id="rId25" Type="http://schemas.openxmlformats.org/officeDocument/2006/relationships/image" Target="../media/image44.sv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43.png"/><Relationship Id="rId32" Type="http://schemas.openxmlformats.org/officeDocument/2006/relationships/image" Target="../media/image51.png"/><Relationship Id="rId5" Type="http://schemas.openxmlformats.org/officeDocument/2006/relationships/image" Target="../media/image24.svg"/><Relationship Id="rId15" Type="http://schemas.openxmlformats.org/officeDocument/2006/relationships/image" Target="../media/image34.svg"/><Relationship Id="rId23" Type="http://schemas.openxmlformats.org/officeDocument/2006/relationships/image" Target="../media/image42.sv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svg"/><Relationship Id="rId31" Type="http://schemas.openxmlformats.org/officeDocument/2006/relationships/image" Target="../media/image50.svg"/><Relationship Id="rId4" Type="http://schemas.openxmlformats.org/officeDocument/2006/relationships/image" Target="../media/image23.png"/><Relationship Id="rId9" Type="http://schemas.openxmlformats.org/officeDocument/2006/relationships/image" Target="../media/image28.sv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svg"/><Relationship Id="rId30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51.png"/><Relationship Id="rId10" Type="http://schemas.openxmlformats.org/officeDocument/2006/relationships/image" Target="../media/image54.png"/><Relationship Id="rId4" Type="http://schemas.openxmlformats.org/officeDocument/2006/relationships/image" Target="../media/image20.png"/><Relationship Id="rId9" Type="http://schemas.openxmlformats.org/officeDocument/2006/relationships/image" Target="../media/image53.png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39" Type="http://schemas.openxmlformats.org/officeDocument/2006/relationships/image" Target="../media/image88.png"/><Relationship Id="rId21" Type="http://schemas.openxmlformats.org/officeDocument/2006/relationships/image" Target="../media/image70.svg"/><Relationship Id="rId34" Type="http://schemas.openxmlformats.org/officeDocument/2006/relationships/image" Target="../media/image83.png"/><Relationship Id="rId42" Type="http://schemas.openxmlformats.org/officeDocument/2006/relationships/image" Target="../media/image91.png"/><Relationship Id="rId47" Type="http://schemas.openxmlformats.org/officeDocument/2006/relationships/image" Target="../media/image31.png"/><Relationship Id="rId50" Type="http://schemas.openxmlformats.org/officeDocument/2006/relationships/image" Target="../media/image30.svg"/><Relationship Id="rId55" Type="http://schemas.openxmlformats.org/officeDocument/2006/relationships/image" Target="../media/image96.png"/><Relationship Id="rId7" Type="http://schemas.microsoft.com/office/2007/relationships/hdphoto" Target="../media/hdphoto2.wdp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svg"/><Relationship Id="rId33" Type="http://schemas.openxmlformats.org/officeDocument/2006/relationships/image" Target="../media/image82.png"/><Relationship Id="rId38" Type="http://schemas.openxmlformats.org/officeDocument/2006/relationships/image" Target="../media/image87.png"/><Relationship Id="rId46" Type="http://schemas.openxmlformats.org/officeDocument/2006/relationships/image" Target="../media/image95.sv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41" Type="http://schemas.openxmlformats.org/officeDocument/2006/relationships/image" Target="../media/image90.png"/><Relationship Id="rId54" Type="http://schemas.openxmlformats.org/officeDocument/2006/relationships/image" Target="../media/image2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tiff"/><Relationship Id="rId24" Type="http://schemas.openxmlformats.org/officeDocument/2006/relationships/image" Target="../media/image73.png"/><Relationship Id="rId32" Type="http://schemas.openxmlformats.org/officeDocument/2006/relationships/image" Target="../media/image81.svg"/><Relationship Id="rId37" Type="http://schemas.openxmlformats.org/officeDocument/2006/relationships/image" Target="../media/image86.png"/><Relationship Id="rId40" Type="http://schemas.openxmlformats.org/officeDocument/2006/relationships/image" Target="../media/image89.png"/><Relationship Id="rId45" Type="http://schemas.openxmlformats.org/officeDocument/2006/relationships/image" Target="../media/image94.png"/><Relationship Id="rId53" Type="http://schemas.openxmlformats.org/officeDocument/2006/relationships/image" Target="../media/image25.png"/><Relationship Id="rId58" Type="http://schemas.openxmlformats.org/officeDocument/2006/relationships/image" Target="../media/image4.png"/><Relationship Id="rId5" Type="http://schemas.openxmlformats.org/officeDocument/2006/relationships/image" Target="../media/image56.png"/><Relationship Id="rId15" Type="http://schemas.openxmlformats.org/officeDocument/2006/relationships/image" Target="../media/image64.png"/><Relationship Id="rId23" Type="http://schemas.openxmlformats.org/officeDocument/2006/relationships/image" Target="../media/image72.svg"/><Relationship Id="rId28" Type="http://schemas.openxmlformats.org/officeDocument/2006/relationships/image" Target="../media/image77.jpeg"/><Relationship Id="rId36" Type="http://schemas.openxmlformats.org/officeDocument/2006/relationships/image" Target="../media/image85.png"/><Relationship Id="rId49" Type="http://schemas.openxmlformats.org/officeDocument/2006/relationships/image" Target="../media/image29.png"/><Relationship Id="rId57" Type="http://schemas.openxmlformats.org/officeDocument/2006/relationships/image" Target="../media/image98.png"/><Relationship Id="rId10" Type="http://schemas.microsoft.com/office/2007/relationships/hdphoto" Target="../media/hdphoto3.wdp"/><Relationship Id="rId19" Type="http://schemas.openxmlformats.org/officeDocument/2006/relationships/image" Target="../media/image68.svg"/><Relationship Id="rId31" Type="http://schemas.openxmlformats.org/officeDocument/2006/relationships/image" Target="../media/image80.png"/><Relationship Id="rId44" Type="http://schemas.openxmlformats.org/officeDocument/2006/relationships/image" Target="../media/image93.svg"/><Relationship Id="rId52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59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svg"/><Relationship Id="rId30" Type="http://schemas.openxmlformats.org/officeDocument/2006/relationships/image" Target="../media/image79.svg"/><Relationship Id="rId35" Type="http://schemas.openxmlformats.org/officeDocument/2006/relationships/image" Target="../media/image84.svg"/><Relationship Id="rId43" Type="http://schemas.openxmlformats.org/officeDocument/2006/relationships/image" Target="../media/image92.png"/><Relationship Id="rId48" Type="http://schemas.openxmlformats.org/officeDocument/2006/relationships/image" Target="../media/image32.svg"/><Relationship Id="rId56" Type="http://schemas.openxmlformats.org/officeDocument/2006/relationships/image" Target="../media/image97.png"/><Relationship Id="rId8" Type="http://schemas.openxmlformats.org/officeDocument/2006/relationships/image" Target="../media/image58.png"/><Relationship Id="rId51" Type="http://schemas.openxmlformats.org/officeDocument/2006/relationships/image" Target="../media/image23.png"/><Relationship Id="rId3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4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6661-9446-343F-7715-9C86A0011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ptos" panose="020B0004020202020204" pitchFamily="34" charset="0"/>
              </a:rPr>
              <a:t>ESUTECH</a:t>
            </a:r>
            <a:r>
              <a:rPr lang="ja-JP" altLang="ja-JP" sz="4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ptos" panose="020B0004020202020204" pitchFamily="34" charset="0"/>
              </a:rPr>
              <a:t>機密管理</a:t>
            </a:r>
            <a:r>
              <a:rPr lang="ja-JP" altLang="ja-JP" sz="4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Aptos" panose="020B0004020202020204" pitchFamily="34" charset="0"/>
              </a:rPr>
              <a:t>手法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6026-627D-9AF3-F9B3-B8EBBEF2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14388"/>
            <a:ext cx="11353801" cy="2754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目次</a:t>
            </a:r>
            <a:endParaRPr lang="en-US" altLang="ja-JP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ja-JP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機密管理規定</a:t>
            </a:r>
            <a:r>
              <a:rPr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設定し運用中、</a:t>
            </a: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全社員への教育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設計室への入室：入室者の管理、ログ管理、監視カメラ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専用サーバー設定と外部とのやり取り：アクセス権設定、ログ管理、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　社内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LAN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、ファイヤーウォール、データ保存規定</a:t>
            </a:r>
            <a:r>
              <a:rPr kumimoji="1" lang="ja-JP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、他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0F242B-4425-9D9C-65FD-990947FE9137}"/>
              </a:ext>
            </a:extLst>
          </p:cNvPr>
          <p:cNvSpPr txBox="1"/>
          <p:nvPr/>
        </p:nvSpPr>
        <p:spPr>
          <a:xfrm>
            <a:off x="4587659" y="1338581"/>
            <a:ext cx="7694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2025/04/10</a:t>
            </a: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Nguyễn Văn Chuyền /Trần Đình Lĩnh /</a:t>
            </a:r>
            <a:r>
              <a:rPr lang="en-US" altLang="ja-JP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M.Imamachi</a:t>
            </a:r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  </a:t>
            </a:r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B93CC971-0D91-528A-281C-CABCA7D7DED8}"/>
              </a:ext>
            </a:extLst>
          </p:cNvPr>
          <p:cNvSpPr txBox="1"/>
          <p:nvPr/>
        </p:nvSpPr>
        <p:spPr>
          <a:xfrm>
            <a:off x="6149759" y="1629253"/>
            <a:ext cx="2067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Trần Thị Huyền</a:t>
            </a:r>
          </a:p>
        </p:txBody>
      </p:sp>
    </p:spTree>
    <p:extLst>
      <p:ext uri="{BB962C8B-B14F-4D97-AF65-F5344CB8AC3E}">
        <p14:creationId xmlns:p14="http://schemas.microsoft.com/office/powerpoint/2010/main" val="4088061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EE2F03A-B3F5-840B-EE4B-3268F239AC63}"/>
              </a:ext>
            </a:extLst>
          </p:cNvPr>
          <p:cNvCxnSpPr>
            <a:cxnSpLocks/>
          </p:cNvCxnSpPr>
          <p:nvPr/>
        </p:nvCxnSpPr>
        <p:spPr>
          <a:xfrm flipV="1">
            <a:off x="6096000" y="362115"/>
            <a:ext cx="0" cy="613384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7C87EF1-B865-0985-ABDB-102BF6DD7D50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r>
              <a:rPr lang="vi-VN" altLang="ja-JP" sz="2000" b="1" dirty="0">
                <a:ea typeface="Meiryo UI" panose="020B0604030504040204" pitchFamily="34" charset="-128"/>
              </a:rPr>
              <a:t> 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及び </a:t>
            </a:r>
            <a:r>
              <a:rPr lang="en-US" altLang="ja-JP" sz="2000" b="1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の性能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Picture 1" descr="Icon&#10;&#10;Description automatically generated">
            <a:extLst>
              <a:ext uri="{FF2B5EF4-FFF2-40B4-BE49-F238E27FC236}">
                <a16:creationId xmlns:a16="http://schemas.microsoft.com/office/drawing/2014/main" id="{6E19BD76-8BA5-24D7-064C-E377D8A6F29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780F24-81CF-A97E-C61A-21FD5705205F}"/>
              </a:ext>
            </a:extLst>
          </p:cNvPr>
          <p:cNvSpPr txBox="1"/>
          <p:nvPr/>
        </p:nvSpPr>
        <p:spPr>
          <a:xfrm>
            <a:off x="-1" y="6238289"/>
            <a:ext cx="12192000" cy="615553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セキュリティデータは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サーバーに保存され、外部顧客とのデータ交換には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が使用されます。</a:t>
            </a:r>
            <a:r>
              <a:rPr lang="en-US" altLang="ja-JP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ネットワークは機密ではないデータ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通報や報告や進捗管理票など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の保存用です。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AC8E2A-0B85-D462-284E-DCC3D0BFE94D}"/>
              </a:ext>
            </a:extLst>
          </p:cNvPr>
          <p:cNvSpPr txBox="1"/>
          <p:nvPr/>
        </p:nvSpPr>
        <p:spPr>
          <a:xfrm>
            <a:off x="329789" y="2709186"/>
            <a:ext cx="571468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ID</a:t>
            </a:r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とパスワードによるアクセス制御：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Nextcloudへのアクセスには、Esutechから提供されたIDとパスワードが必要で、お客様はこれらをログインとデータの送受信に使用します。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13D0EA5-1645-00DA-CCF8-2DE98C3B187E}"/>
              </a:ext>
            </a:extLst>
          </p:cNvPr>
          <p:cNvSpPr txBox="1"/>
          <p:nvPr/>
        </p:nvSpPr>
        <p:spPr>
          <a:xfrm>
            <a:off x="257745" y="1412886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D7F54D50-8CFE-484B-29B3-D686C45F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282" y="1835092"/>
            <a:ext cx="1343026" cy="646331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2F3A52-8A18-2793-3647-295B35530F5E}"/>
              </a:ext>
            </a:extLst>
          </p:cNvPr>
          <p:cNvSpPr txBox="1"/>
          <p:nvPr/>
        </p:nvSpPr>
        <p:spPr>
          <a:xfrm>
            <a:off x="341908" y="3710828"/>
            <a:ext cx="57032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二要素認証：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アカウントは二要素認証を備え、未登録デバイスはアクセスできません。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05C2FEB-4FC4-C04A-8AE3-EEF5681800C3}"/>
              </a:ext>
            </a:extLst>
          </p:cNvPr>
          <p:cNvSpPr txBox="1"/>
          <p:nvPr/>
        </p:nvSpPr>
        <p:spPr>
          <a:xfrm>
            <a:off x="330511" y="4401469"/>
            <a:ext cx="57146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データの暗号化：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サーバーとエンドツーエンドのデータ暗号化を提供し、セキュリティ侵害時もデータを保護します。</a:t>
            </a: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12663171-A582-E941-A9EC-C3F2B7BD68A2}"/>
              </a:ext>
            </a:extLst>
          </p:cNvPr>
          <p:cNvSpPr/>
          <p:nvPr/>
        </p:nvSpPr>
        <p:spPr>
          <a:xfrm>
            <a:off x="171349" y="2796945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フローチャート: 判断 35">
            <a:extLst>
              <a:ext uri="{FF2B5EF4-FFF2-40B4-BE49-F238E27FC236}">
                <a16:creationId xmlns:a16="http://schemas.microsoft.com/office/drawing/2014/main" id="{55232489-E1A1-3B3D-14E6-15DD051F51E8}"/>
              </a:ext>
            </a:extLst>
          </p:cNvPr>
          <p:cNvSpPr/>
          <p:nvPr/>
        </p:nvSpPr>
        <p:spPr>
          <a:xfrm>
            <a:off x="171349" y="3785499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フローチャート: 判断 36">
            <a:extLst>
              <a:ext uri="{FF2B5EF4-FFF2-40B4-BE49-F238E27FC236}">
                <a16:creationId xmlns:a16="http://schemas.microsoft.com/office/drawing/2014/main" id="{0CB85398-765E-1E48-ADC0-623B08BFC706}"/>
              </a:ext>
            </a:extLst>
          </p:cNvPr>
          <p:cNvSpPr/>
          <p:nvPr/>
        </p:nvSpPr>
        <p:spPr>
          <a:xfrm>
            <a:off x="171349" y="4572669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BA728B4-A9BC-C5A6-E419-C308593FB90A}"/>
              </a:ext>
            </a:extLst>
          </p:cNvPr>
          <p:cNvSpPr/>
          <p:nvPr/>
        </p:nvSpPr>
        <p:spPr>
          <a:xfrm>
            <a:off x="1946845" y="1494838"/>
            <a:ext cx="4039617" cy="9978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IDとパスワード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16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二要素認証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16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データ暗号化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によりセキュリティ強化。</a:t>
            </a:r>
          </a:p>
        </p:txBody>
      </p:sp>
      <p:pic>
        <p:nvPicPr>
          <p:cNvPr id="47" name="図 46">
            <a:extLst>
              <a:ext uri="{FF2B5EF4-FFF2-40B4-BE49-F238E27FC236}">
                <a16:creationId xmlns:a16="http://schemas.microsoft.com/office/drawing/2014/main" id="{7F013664-1E70-AAC2-E70B-53F6BE9E1F9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51191" y="1803038"/>
            <a:ext cx="825908" cy="773721"/>
          </a:xfrm>
          <a:prstGeom prst="rect">
            <a:avLst/>
          </a:prstGeom>
        </p:spPr>
      </p:pic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8A08ABB-C2FF-DCE3-3561-E70EDE218691}"/>
              </a:ext>
            </a:extLst>
          </p:cNvPr>
          <p:cNvSpPr txBox="1"/>
          <p:nvPr/>
        </p:nvSpPr>
        <p:spPr>
          <a:xfrm>
            <a:off x="6222999" y="1412886"/>
            <a:ext cx="1562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D218F42E-F557-7D4C-D558-2A05F2347217}"/>
              </a:ext>
            </a:extLst>
          </p:cNvPr>
          <p:cNvSpPr/>
          <p:nvPr/>
        </p:nvSpPr>
        <p:spPr>
          <a:xfrm>
            <a:off x="7785099" y="1494838"/>
            <a:ext cx="4297364" cy="99788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6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アクセスレベル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ja-JP" altLang="en-US" sz="16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セキュリティ対策</a:t>
            </a:r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により、厳格なデータ管理を実現しています。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B456A0B3-358A-4A95-0E5A-BBDAAC07265F}"/>
              </a:ext>
            </a:extLst>
          </p:cNvPr>
          <p:cNvSpPr txBox="1"/>
          <p:nvPr/>
        </p:nvSpPr>
        <p:spPr>
          <a:xfrm>
            <a:off x="6367052" y="2709186"/>
            <a:ext cx="58249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アクセスレベル：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システムには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つのアクセスレベルがあり、レベル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は全フォルダへの全権限、レベル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は全フォルダへの編集権限、レベル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は参加プロジェクトのフォルダのみ編集可能です。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A2BCB246-9949-4D43-9DA4-170FF062A5DF}"/>
              </a:ext>
            </a:extLst>
          </p:cNvPr>
          <p:cNvSpPr txBox="1"/>
          <p:nvPr/>
        </p:nvSpPr>
        <p:spPr>
          <a:xfrm>
            <a:off x="6379171" y="3710828"/>
            <a:ext cx="58128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セキュリティ警告：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データ盗難時、レベル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のユーザーに警告が送られ、ログによる追跡と検出が行われます。</a:t>
            </a: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2F519434-339C-BEBF-65EB-0A19843CF9A8}"/>
              </a:ext>
            </a:extLst>
          </p:cNvPr>
          <p:cNvSpPr txBox="1"/>
          <p:nvPr/>
        </p:nvSpPr>
        <p:spPr>
          <a:xfrm>
            <a:off x="6367774" y="4468144"/>
            <a:ext cx="58128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アカウント管理：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各アカウントは個別に管理されます。</a:t>
            </a:r>
          </a:p>
        </p:txBody>
      </p:sp>
      <p:sp>
        <p:nvSpPr>
          <p:cNvPr id="128" name="フローチャート: 判断 127">
            <a:extLst>
              <a:ext uri="{FF2B5EF4-FFF2-40B4-BE49-F238E27FC236}">
                <a16:creationId xmlns:a16="http://schemas.microsoft.com/office/drawing/2014/main" id="{9A182C34-187A-BB42-396D-133EB82BF991}"/>
              </a:ext>
            </a:extLst>
          </p:cNvPr>
          <p:cNvSpPr/>
          <p:nvPr/>
        </p:nvSpPr>
        <p:spPr>
          <a:xfrm>
            <a:off x="6208612" y="2796945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9" name="フローチャート: 判断 128">
            <a:extLst>
              <a:ext uri="{FF2B5EF4-FFF2-40B4-BE49-F238E27FC236}">
                <a16:creationId xmlns:a16="http://schemas.microsoft.com/office/drawing/2014/main" id="{8A416DAB-7C2E-AB88-E3AA-58B774FCDC60}"/>
              </a:ext>
            </a:extLst>
          </p:cNvPr>
          <p:cNvSpPr/>
          <p:nvPr/>
        </p:nvSpPr>
        <p:spPr>
          <a:xfrm>
            <a:off x="6208612" y="3785499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0" name="フローチャート: 判断 129">
            <a:extLst>
              <a:ext uri="{FF2B5EF4-FFF2-40B4-BE49-F238E27FC236}">
                <a16:creationId xmlns:a16="http://schemas.microsoft.com/office/drawing/2014/main" id="{12BF56EA-DFB7-0975-9D65-F528272D244B}"/>
              </a:ext>
            </a:extLst>
          </p:cNvPr>
          <p:cNvSpPr/>
          <p:nvPr/>
        </p:nvSpPr>
        <p:spPr>
          <a:xfrm>
            <a:off x="6208612" y="4572669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A1D4072-3764-1935-CF06-B8BBF0214B87}"/>
              </a:ext>
            </a:extLst>
          </p:cNvPr>
          <p:cNvSpPr txBox="1"/>
          <p:nvPr/>
        </p:nvSpPr>
        <p:spPr>
          <a:xfrm>
            <a:off x="341908" y="675290"/>
            <a:ext cx="4191991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お客様とエステックの共有機密設計データ保持用クラウドネットワーク</a:t>
            </a:r>
            <a:endParaRPr lang="ja-JP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B860F9E-84DB-7C22-1163-5347A28F5640}"/>
              </a:ext>
            </a:extLst>
          </p:cNvPr>
          <p:cNvSpPr txBox="1"/>
          <p:nvPr/>
        </p:nvSpPr>
        <p:spPr>
          <a:xfrm>
            <a:off x="6362843" y="674367"/>
            <a:ext cx="3454807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エステック社内の進捗報告や記録管理用クラウドネットワーク</a:t>
            </a:r>
            <a:endParaRPr lang="en-US" altLang="ja-JP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27557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CD35A0-0281-63D9-9E25-92ECE4227EBA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2000" b="1" dirty="0">
                <a:ea typeface="游ゴシック" panose="020B0400000000000000" pitchFamily="50" charset="-128"/>
              </a:rPr>
              <a:t>設計部門</a:t>
            </a:r>
            <a:r>
              <a:rPr lang="en-US" altLang="ja-JP" sz="2000" b="1" dirty="0">
                <a:ea typeface="游ゴシック" panose="020B0400000000000000" pitchFamily="50" charset="-128"/>
              </a:rPr>
              <a:t>NAS</a:t>
            </a:r>
            <a:r>
              <a:rPr lang="ja-JP" altLang="en-US" sz="2000" b="1" dirty="0">
                <a:ea typeface="游ゴシック" panose="020B0400000000000000" pitchFamily="50" charset="-128"/>
              </a:rPr>
              <a:t>設定</a:t>
            </a:r>
            <a:endParaRPr lang="en-US" altLang="ja-JP" sz="2000" b="1" dirty="0">
              <a:ea typeface="游ゴシック" panose="020B0400000000000000" pitchFamily="50" charset="-128"/>
            </a:endParaRPr>
          </a:p>
        </p:txBody>
      </p:sp>
      <p:pic>
        <p:nvPicPr>
          <p:cNvPr id="5" name="Picture 1" descr="Icon&#10;&#10;Description automatically generated">
            <a:extLst>
              <a:ext uri="{FF2B5EF4-FFF2-40B4-BE49-F238E27FC236}">
                <a16:creationId xmlns:a16="http://schemas.microsoft.com/office/drawing/2014/main" id="{794214BA-6467-AB03-BFE1-7F4A63759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CEF55C-EFB4-F28A-1E70-3FC2F4386123}"/>
              </a:ext>
            </a:extLst>
          </p:cNvPr>
          <p:cNvSpPr txBox="1"/>
          <p:nvPr/>
        </p:nvSpPr>
        <p:spPr>
          <a:xfrm>
            <a:off x="-5237" y="6084700"/>
            <a:ext cx="12192000" cy="615553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データは最大</a:t>
            </a:r>
            <a:r>
              <a:rPr lang="en-US" altLang="ja-JP" b="1" dirty="0">
                <a:solidFill>
                  <a:schemeClr val="bg1"/>
                </a:solidFill>
              </a:rPr>
              <a:t>8TB</a:t>
            </a:r>
            <a:r>
              <a:rPr lang="ja-JP" altLang="en-US" b="1" dirty="0">
                <a:solidFill>
                  <a:schemeClr val="bg1"/>
                </a:solidFill>
              </a:rPr>
              <a:t>まで保存可能、それぞれのメンバーは自分のプロジェクトのフォルダーのみへアクセス</a:t>
            </a:r>
            <a:endParaRPr lang="en-US" altLang="ja-JP" b="1" dirty="0">
              <a:solidFill>
                <a:schemeClr val="bg1"/>
              </a:solidFill>
            </a:endParaRPr>
          </a:p>
          <a:p>
            <a:pPr algn="ctr"/>
            <a:r>
              <a:rPr lang="ja-JP" altLang="en-US" b="1" dirty="0">
                <a:solidFill>
                  <a:schemeClr val="bg1"/>
                </a:solidFill>
              </a:rPr>
              <a:t>（マネージャー以外）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5941FCEE-3F18-7E29-909A-2A0D1239BBB8}"/>
              </a:ext>
            </a:extLst>
          </p:cNvPr>
          <p:cNvSpPr/>
          <p:nvPr/>
        </p:nvSpPr>
        <p:spPr>
          <a:xfrm>
            <a:off x="326771" y="3161391"/>
            <a:ext cx="1698417" cy="584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latin typeface="Meiryo UI"/>
                <a:ea typeface="Meiryo UI"/>
              </a:rPr>
              <a:t>設計データ</a:t>
            </a:r>
            <a:endParaRPr kumimoji="1" lang="en-US" altLang="ja-JP" sz="1400" b="1">
              <a:latin typeface="Meiryo UI"/>
              <a:ea typeface="Meiryo UI"/>
            </a:endParaRPr>
          </a:p>
          <a:p>
            <a:pPr algn="ctr"/>
            <a:r>
              <a:rPr lang="en-US" altLang="ja-JP" sz="1400"/>
              <a:t>(Outsourcing)</a:t>
            </a:r>
            <a:endParaRPr kumimoji="1" lang="ja-JP" altLang="en-US" sz="1400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826D3B1E-A7D4-2AE2-E3F4-878E77483A86}"/>
              </a:ext>
            </a:extLst>
          </p:cNvPr>
          <p:cNvCxnSpPr>
            <a:cxnSpLocks/>
          </p:cNvCxnSpPr>
          <p:nvPr/>
        </p:nvCxnSpPr>
        <p:spPr>
          <a:xfrm>
            <a:off x="2157857" y="3424110"/>
            <a:ext cx="611467" cy="0"/>
          </a:xfrm>
          <a:prstGeom prst="straightConnector1">
            <a:avLst/>
          </a:prstGeom>
          <a:ln w="571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954F934-1210-4194-428E-5B5D45C07C92}"/>
              </a:ext>
            </a:extLst>
          </p:cNvPr>
          <p:cNvSpPr/>
          <p:nvPr/>
        </p:nvSpPr>
        <p:spPr>
          <a:xfrm>
            <a:off x="603308" y="2110568"/>
            <a:ext cx="1968151" cy="733985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en-US" altLang="ja-JP" sz="1050" b="1" dirty="0">
                <a:solidFill>
                  <a:srgbClr val="FFFF00"/>
                </a:solidFill>
              </a:rPr>
              <a:t>T.D.LINH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ja-JP" sz="1050" b="1" dirty="0" err="1">
                <a:solidFill>
                  <a:srgbClr val="FFFF00"/>
                </a:solidFill>
              </a:rPr>
              <a:t>Trần</a:t>
            </a:r>
            <a:r>
              <a:rPr kumimoji="1" lang="en-US" altLang="ja-JP" sz="1050" b="1" dirty="0">
                <a:solidFill>
                  <a:srgbClr val="FFFF00"/>
                </a:solidFill>
              </a:rPr>
              <a:t> </a:t>
            </a:r>
            <a:r>
              <a:rPr kumimoji="1" lang="en-US" altLang="ja-JP" sz="1050" b="1" dirty="0" err="1">
                <a:solidFill>
                  <a:srgbClr val="FFFF00"/>
                </a:solidFill>
              </a:rPr>
              <a:t>Thị</a:t>
            </a:r>
            <a:r>
              <a:rPr kumimoji="1" lang="en-US" altLang="ja-JP" sz="1050" b="1" dirty="0">
                <a:solidFill>
                  <a:srgbClr val="FFFF00"/>
                </a:solidFill>
              </a:rPr>
              <a:t> </a:t>
            </a:r>
            <a:r>
              <a:rPr kumimoji="1" lang="en-US" altLang="ja-JP" sz="1050" b="1" dirty="0" err="1">
                <a:solidFill>
                  <a:srgbClr val="FFFF00"/>
                </a:solidFill>
              </a:rPr>
              <a:t>Huyền</a:t>
            </a:r>
            <a:endParaRPr kumimoji="1" lang="en-US" altLang="ja-JP" sz="1050" b="1" dirty="0">
              <a:solidFill>
                <a:srgbClr val="FFFF00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kumimoji="1" lang="en-US" altLang="ja-JP" sz="1050" b="1" dirty="0">
                <a:solidFill>
                  <a:srgbClr val="FFFF00"/>
                </a:solidFill>
              </a:rPr>
              <a:t>Nguyễn Văn Chuyền</a:t>
            </a:r>
            <a:endParaRPr kumimoji="1" lang="ja-JP" altLang="en-US" sz="1050" b="1" dirty="0">
              <a:solidFill>
                <a:srgbClr val="FFFF00"/>
              </a:solidFill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24A1A1F6-60E8-42B5-F0BF-97A244F27586}"/>
              </a:ext>
            </a:extLst>
          </p:cNvPr>
          <p:cNvSpPr/>
          <p:nvPr/>
        </p:nvSpPr>
        <p:spPr>
          <a:xfrm>
            <a:off x="3060752" y="656676"/>
            <a:ext cx="1530700" cy="18444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Prj1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82" name="Graphic 233" descr="Open folder with solid fill">
            <a:extLst>
              <a:ext uri="{FF2B5EF4-FFF2-40B4-BE49-F238E27FC236}">
                <a16:creationId xmlns:a16="http://schemas.microsoft.com/office/drawing/2014/main" id="{737FEB8F-AC65-F500-47F3-F385307E03D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7903" t="17532" r="7729" b="18282"/>
          <a:stretch/>
        </p:blipFill>
        <p:spPr>
          <a:xfrm>
            <a:off x="3332837" y="949281"/>
            <a:ext cx="517622" cy="396167"/>
          </a:xfrm>
          <a:prstGeom prst="rect">
            <a:avLst/>
          </a:prstGeom>
        </p:spPr>
      </p:pic>
      <p:pic>
        <p:nvPicPr>
          <p:cNvPr id="83" name="Graphic 259" descr="User with solid fill">
            <a:extLst>
              <a:ext uri="{FF2B5EF4-FFF2-40B4-BE49-F238E27FC236}">
                <a16:creationId xmlns:a16="http://schemas.microsoft.com/office/drawing/2014/main" id="{CBFF61F8-A37C-BF88-1CDF-2C02EC03E14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771" t="10550" r="14096" b="12329"/>
          <a:stretch/>
        </p:blipFill>
        <p:spPr>
          <a:xfrm>
            <a:off x="5549012" y="658153"/>
            <a:ext cx="313875" cy="337608"/>
          </a:xfrm>
          <a:prstGeom prst="rect">
            <a:avLst/>
          </a:prstGeom>
        </p:spPr>
      </p:pic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DD768249-1CFA-D4D0-B865-CF92EC3FE864}"/>
              </a:ext>
            </a:extLst>
          </p:cNvPr>
          <p:cNvSpPr/>
          <p:nvPr/>
        </p:nvSpPr>
        <p:spPr>
          <a:xfrm>
            <a:off x="5058612" y="988161"/>
            <a:ext cx="492646" cy="357287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85" name="Straight Connector 338">
            <a:extLst>
              <a:ext uri="{FF2B5EF4-FFF2-40B4-BE49-F238E27FC236}">
                <a16:creationId xmlns:a16="http://schemas.microsoft.com/office/drawing/2014/main" id="{4152FA55-A33A-920A-83E3-DD95CC75E110}"/>
              </a:ext>
            </a:extLst>
          </p:cNvPr>
          <p:cNvCxnSpPr>
            <a:cxnSpLocks/>
          </p:cNvCxnSpPr>
          <p:nvPr/>
        </p:nvCxnSpPr>
        <p:spPr>
          <a:xfrm>
            <a:off x="3828078" y="1150981"/>
            <a:ext cx="115021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6" name="Graphic 259" descr="User with solid fill">
            <a:extLst>
              <a:ext uri="{FF2B5EF4-FFF2-40B4-BE49-F238E27FC236}">
                <a16:creationId xmlns:a16="http://schemas.microsoft.com/office/drawing/2014/main" id="{E8DA0673-6D04-E0E2-74AD-ED69466E1E3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771" t="10550" r="14096" b="12329"/>
          <a:stretch/>
        </p:blipFill>
        <p:spPr>
          <a:xfrm>
            <a:off x="5586461" y="1085847"/>
            <a:ext cx="313875" cy="337608"/>
          </a:xfrm>
          <a:prstGeom prst="rect">
            <a:avLst/>
          </a:prstGeom>
        </p:spPr>
      </p:pic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5068EB4-4D12-42EC-9571-CC16C5F3EA90}"/>
              </a:ext>
            </a:extLst>
          </p:cNvPr>
          <p:cNvSpPr/>
          <p:nvPr/>
        </p:nvSpPr>
        <p:spPr>
          <a:xfrm>
            <a:off x="5938343" y="762839"/>
            <a:ext cx="1163473" cy="21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>
                <a:solidFill>
                  <a:schemeClr val="tx1"/>
                </a:solidFill>
              </a:rPr>
              <a:t>Trần Quốc Lộc</a:t>
            </a:r>
            <a:endParaRPr kumimoji="1" lang="ja-JP" altLang="en-US" sz="1050" b="1">
              <a:solidFill>
                <a:schemeClr val="tx1"/>
              </a:solidFill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875D3D7C-8A96-BEE7-A216-2A60F35EF307}"/>
              </a:ext>
            </a:extLst>
          </p:cNvPr>
          <p:cNvSpPr/>
          <p:nvPr/>
        </p:nvSpPr>
        <p:spPr>
          <a:xfrm>
            <a:off x="5938343" y="1204353"/>
            <a:ext cx="1362997" cy="21906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Trần Thanh Kim</a:t>
            </a:r>
            <a:endParaRPr kumimoji="1" lang="ja-JP" altLang="en-US" sz="1050" b="1">
              <a:solidFill>
                <a:schemeClr val="tx1"/>
              </a:solidFill>
            </a:endParaRPr>
          </a:p>
        </p:txBody>
      </p:sp>
      <p:pic>
        <p:nvPicPr>
          <p:cNvPr id="89" name="Graphic 235" descr="User with solid fill">
            <a:extLst>
              <a:ext uri="{FF2B5EF4-FFF2-40B4-BE49-F238E27FC236}">
                <a16:creationId xmlns:a16="http://schemas.microsoft.com/office/drawing/2014/main" id="{C4A3A88F-F60A-684D-A6EE-70291A8EDDB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771" t="10550" r="14096" b="12329"/>
          <a:stretch/>
        </p:blipFill>
        <p:spPr>
          <a:xfrm>
            <a:off x="5595356" y="3215871"/>
            <a:ext cx="296059" cy="318444"/>
          </a:xfrm>
          <a:prstGeom prst="rect">
            <a:avLst/>
          </a:prstGeom>
        </p:spPr>
      </p:pic>
      <p:pic>
        <p:nvPicPr>
          <p:cNvPr id="90" name="Graphic 248" descr="Open folder with solid fill">
            <a:extLst>
              <a:ext uri="{FF2B5EF4-FFF2-40B4-BE49-F238E27FC236}">
                <a16:creationId xmlns:a16="http://schemas.microsoft.com/office/drawing/2014/main" id="{158BA85B-9404-122D-7E3E-B5BA908CF069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7903" t="17532" r="7729" b="18282"/>
          <a:stretch/>
        </p:blipFill>
        <p:spPr>
          <a:xfrm>
            <a:off x="3358856" y="1833322"/>
            <a:ext cx="492646" cy="377051"/>
          </a:xfrm>
          <a:prstGeom prst="rect">
            <a:avLst/>
          </a:prstGeom>
        </p:spPr>
      </p:pic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EDF5486-EC61-5488-2437-45B040B0293C}"/>
              </a:ext>
            </a:extLst>
          </p:cNvPr>
          <p:cNvSpPr/>
          <p:nvPr/>
        </p:nvSpPr>
        <p:spPr>
          <a:xfrm>
            <a:off x="3060752" y="1550245"/>
            <a:ext cx="1567327" cy="22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Prj2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92" name="Straight Connector 338">
            <a:extLst>
              <a:ext uri="{FF2B5EF4-FFF2-40B4-BE49-F238E27FC236}">
                <a16:creationId xmlns:a16="http://schemas.microsoft.com/office/drawing/2014/main" id="{D7855676-84E3-B26B-894C-B1EB1085FC3D}"/>
              </a:ext>
            </a:extLst>
          </p:cNvPr>
          <p:cNvCxnSpPr>
            <a:cxnSpLocks/>
          </p:cNvCxnSpPr>
          <p:nvPr/>
        </p:nvCxnSpPr>
        <p:spPr>
          <a:xfrm>
            <a:off x="2812019" y="1988179"/>
            <a:ext cx="53427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Straight Connector 338">
            <a:extLst>
              <a:ext uri="{FF2B5EF4-FFF2-40B4-BE49-F238E27FC236}">
                <a16:creationId xmlns:a16="http://schemas.microsoft.com/office/drawing/2014/main" id="{87A1BB00-C325-930F-75C0-459ED56E22D4}"/>
              </a:ext>
            </a:extLst>
          </p:cNvPr>
          <p:cNvCxnSpPr>
            <a:cxnSpLocks/>
          </p:cNvCxnSpPr>
          <p:nvPr/>
        </p:nvCxnSpPr>
        <p:spPr>
          <a:xfrm>
            <a:off x="3856653" y="2010532"/>
            <a:ext cx="112350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フリーフォーム: 図形 93">
            <a:extLst>
              <a:ext uri="{FF2B5EF4-FFF2-40B4-BE49-F238E27FC236}">
                <a16:creationId xmlns:a16="http://schemas.microsoft.com/office/drawing/2014/main" id="{4131F2D8-4582-F91A-53BC-4009B589A104}"/>
              </a:ext>
            </a:extLst>
          </p:cNvPr>
          <p:cNvSpPr/>
          <p:nvPr/>
        </p:nvSpPr>
        <p:spPr>
          <a:xfrm>
            <a:off x="5058612" y="1784859"/>
            <a:ext cx="492646" cy="397870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95" name="Graphic 235" descr="User with solid fill">
            <a:extLst>
              <a:ext uri="{FF2B5EF4-FFF2-40B4-BE49-F238E27FC236}">
                <a16:creationId xmlns:a16="http://schemas.microsoft.com/office/drawing/2014/main" id="{9C9E9954-F81E-704F-D513-C8E842C50BBF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3771" t="10550" r="14096" b="12329"/>
          <a:stretch/>
        </p:blipFill>
        <p:spPr>
          <a:xfrm>
            <a:off x="5580442" y="1456626"/>
            <a:ext cx="296059" cy="318444"/>
          </a:xfrm>
          <a:prstGeom prst="rect">
            <a:avLst/>
          </a:prstGeom>
        </p:spPr>
      </p:pic>
      <p:pic>
        <p:nvPicPr>
          <p:cNvPr id="96" name="Graphic 235" descr="User with solid fill">
            <a:extLst>
              <a:ext uri="{FF2B5EF4-FFF2-40B4-BE49-F238E27FC236}">
                <a16:creationId xmlns:a16="http://schemas.microsoft.com/office/drawing/2014/main" id="{B5E77157-1EB2-DE3B-5FBF-3207E8B7EDB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13771" t="10550" r="14096" b="12329"/>
          <a:stretch/>
        </p:blipFill>
        <p:spPr>
          <a:xfrm>
            <a:off x="5580442" y="1961059"/>
            <a:ext cx="296059" cy="318444"/>
          </a:xfrm>
          <a:prstGeom prst="rect">
            <a:avLst/>
          </a:prstGeom>
        </p:spPr>
      </p:pic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78036EEE-4DB8-2B5B-5BB0-356A5DF84B95}"/>
              </a:ext>
            </a:extLst>
          </p:cNvPr>
          <p:cNvSpPr/>
          <p:nvPr/>
        </p:nvSpPr>
        <p:spPr>
          <a:xfrm>
            <a:off x="5921572" y="3717778"/>
            <a:ext cx="1907067" cy="233358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 b="1" dirty="0">
              <a:solidFill>
                <a:srgbClr val="FFFF00"/>
              </a:solidFill>
            </a:endParaRP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4EFD9BCC-E0D2-E185-1202-0318099EA1EC}"/>
              </a:ext>
            </a:extLst>
          </p:cNvPr>
          <p:cNvSpPr/>
          <p:nvPr/>
        </p:nvSpPr>
        <p:spPr>
          <a:xfrm>
            <a:off x="5938343" y="2651802"/>
            <a:ext cx="1511147" cy="340762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rgbClr val="FFFF00"/>
                </a:solidFill>
              </a:rPr>
              <a:t>T.D.LINH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F2CC5128-0D6E-5B95-3DD6-E809CAA3F4AC}"/>
              </a:ext>
            </a:extLst>
          </p:cNvPr>
          <p:cNvSpPr/>
          <p:nvPr/>
        </p:nvSpPr>
        <p:spPr>
          <a:xfrm>
            <a:off x="5938343" y="3345992"/>
            <a:ext cx="1511147" cy="219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FF00"/>
                </a:solidFill>
              </a:rPr>
              <a:t>T.D.LINH</a:t>
            </a:r>
            <a:endParaRPr kumimoji="1" lang="ja-JP" altLang="en-US" sz="1050" b="1" dirty="0">
              <a:solidFill>
                <a:srgbClr val="FFFF00"/>
              </a:solidFill>
            </a:endParaRPr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29878DC-171D-F6D6-2A06-A81D0E89F113}"/>
              </a:ext>
            </a:extLst>
          </p:cNvPr>
          <p:cNvSpPr/>
          <p:nvPr/>
        </p:nvSpPr>
        <p:spPr>
          <a:xfrm>
            <a:off x="3045369" y="2395484"/>
            <a:ext cx="1539510" cy="22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Prj3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01" name="Straight Connector 338">
            <a:extLst>
              <a:ext uri="{FF2B5EF4-FFF2-40B4-BE49-F238E27FC236}">
                <a16:creationId xmlns:a16="http://schemas.microsoft.com/office/drawing/2014/main" id="{16B66930-6256-3DD4-4E74-70AFCFF35CC9}"/>
              </a:ext>
            </a:extLst>
          </p:cNvPr>
          <p:cNvCxnSpPr>
            <a:cxnSpLocks/>
          </p:cNvCxnSpPr>
          <p:nvPr/>
        </p:nvCxnSpPr>
        <p:spPr>
          <a:xfrm>
            <a:off x="2812019" y="2850718"/>
            <a:ext cx="53427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" name="Graphic 248" descr="Open folder with solid fill">
            <a:extLst>
              <a:ext uri="{FF2B5EF4-FFF2-40B4-BE49-F238E27FC236}">
                <a16:creationId xmlns:a16="http://schemas.microsoft.com/office/drawing/2014/main" id="{9081C93B-0097-D112-93BD-A24469EE458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rcRect l="7903" t="17532" r="7729" b="18282"/>
          <a:stretch/>
        </p:blipFill>
        <p:spPr>
          <a:xfrm>
            <a:off x="3358856" y="2665363"/>
            <a:ext cx="492646" cy="377051"/>
          </a:xfrm>
          <a:prstGeom prst="rect">
            <a:avLst/>
          </a:prstGeom>
        </p:spPr>
      </p:pic>
      <p:cxnSp>
        <p:nvCxnSpPr>
          <p:cNvPr id="103" name="Straight Connector 338">
            <a:extLst>
              <a:ext uri="{FF2B5EF4-FFF2-40B4-BE49-F238E27FC236}">
                <a16:creationId xmlns:a16="http://schemas.microsoft.com/office/drawing/2014/main" id="{0B048EF5-DCB9-DF19-8904-4807EF9BF58E}"/>
              </a:ext>
            </a:extLst>
          </p:cNvPr>
          <p:cNvCxnSpPr>
            <a:cxnSpLocks/>
          </p:cNvCxnSpPr>
          <p:nvPr/>
        </p:nvCxnSpPr>
        <p:spPr>
          <a:xfrm>
            <a:off x="3856653" y="2875004"/>
            <a:ext cx="1581903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4" name="Graphic 235" descr="User with solid fill">
            <a:extLst>
              <a:ext uri="{FF2B5EF4-FFF2-40B4-BE49-F238E27FC236}">
                <a16:creationId xmlns:a16="http://schemas.microsoft.com/office/drawing/2014/main" id="{90E6FD80-AB5E-5440-C2AD-867C323B5C2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rcRect l="13771" t="10550" r="14096" b="12329"/>
          <a:stretch/>
        </p:blipFill>
        <p:spPr>
          <a:xfrm>
            <a:off x="5580442" y="2664899"/>
            <a:ext cx="296059" cy="318444"/>
          </a:xfrm>
          <a:prstGeom prst="rect">
            <a:avLst/>
          </a:prstGeom>
        </p:spPr>
      </p:pic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78019F9-BA93-4D2B-07BC-69951FDF29CB}"/>
              </a:ext>
            </a:extLst>
          </p:cNvPr>
          <p:cNvSpPr/>
          <p:nvPr/>
        </p:nvSpPr>
        <p:spPr>
          <a:xfrm>
            <a:off x="5938343" y="1622984"/>
            <a:ext cx="1163473" cy="2190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>
                <a:solidFill>
                  <a:schemeClr val="tx1"/>
                </a:solidFill>
              </a:rPr>
              <a:t>Lê Văn Lộc</a:t>
            </a:r>
            <a:endParaRPr kumimoji="1" lang="ja-JP" altLang="en-US" sz="1050" b="1">
              <a:solidFill>
                <a:schemeClr val="tx1"/>
              </a:solidFill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7DABB9C9-F932-FFC4-D8E8-2E02CF2962EF}"/>
              </a:ext>
            </a:extLst>
          </p:cNvPr>
          <p:cNvSpPr/>
          <p:nvPr/>
        </p:nvSpPr>
        <p:spPr>
          <a:xfrm>
            <a:off x="5938342" y="2040238"/>
            <a:ext cx="1891391" cy="21906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050" b="1" dirty="0">
                <a:solidFill>
                  <a:schemeClr val="tx1"/>
                </a:solidFill>
              </a:rPr>
              <a:t>Nguyễn </a:t>
            </a:r>
            <a:r>
              <a:rPr lang="en-US" altLang="ja-JP" sz="1050" b="1" dirty="0">
                <a:solidFill>
                  <a:schemeClr val="tx1"/>
                </a:solidFill>
              </a:rPr>
              <a:t>Thành </a:t>
            </a:r>
            <a:r>
              <a:rPr lang="en-US" altLang="ja-JP" sz="1050" b="1" dirty="0" err="1">
                <a:solidFill>
                  <a:schemeClr val="tx1"/>
                </a:solidFill>
              </a:rPr>
              <a:t>Nguyên</a:t>
            </a:r>
            <a:endParaRPr kumimoji="1" lang="ja-JP" altLang="en-US" sz="1050" b="1" dirty="0">
              <a:solidFill>
                <a:schemeClr val="tx1"/>
              </a:solidFill>
            </a:endParaRPr>
          </a:p>
        </p:txBody>
      </p:sp>
      <p:pic>
        <p:nvPicPr>
          <p:cNvPr id="107" name="Graphic 248" descr="Open folder with solid fill">
            <a:extLst>
              <a:ext uri="{FF2B5EF4-FFF2-40B4-BE49-F238E27FC236}">
                <a16:creationId xmlns:a16="http://schemas.microsoft.com/office/drawing/2014/main" id="{D2E183C0-6ED4-B944-041F-8F21FBED9670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rcRect l="7903" t="17532" r="7729" b="18282"/>
          <a:stretch/>
        </p:blipFill>
        <p:spPr>
          <a:xfrm>
            <a:off x="3358856" y="3509861"/>
            <a:ext cx="492646" cy="377051"/>
          </a:xfrm>
          <a:prstGeom prst="rect">
            <a:avLst/>
          </a:prstGeom>
        </p:spPr>
      </p:pic>
      <p:cxnSp>
        <p:nvCxnSpPr>
          <p:cNvPr id="108" name="Straight Connector 338">
            <a:extLst>
              <a:ext uri="{FF2B5EF4-FFF2-40B4-BE49-F238E27FC236}">
                <a16:creationId xmlns:a16="http://schemas.microsoft.com/office/drawing/2014/main" id="{7BA71DF1-A625-014C-2401-6EB4178226BE}"/>
              </a:ext>
            </a:extLst>
          </p:cNvPr>
          <p:cNvCxnSpPr>
            <a:cxnSpLocks/>
          </p:cNvCxnSpPr>
          <p:nvPr/>
        </p:nvCxnSpPr>
        <p:spPr>
          <a:xfrm>
            <a:off x="3856653" y="3659822"/>
            <a:ext cx="112350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フリーフォーム: 図形 108">
            <a:extLst>
              <a:ext uri="{FF2B5EF4-FFF2-40B4-BE49-F238E27FC236}">
                <a16:creationId xmlns:a16="http://schemas.microsoft.com/office/drawing/2014/main" id="{C63BBA1D-B8CD-7AB2-07AE-2B5204E2701E}"/>
              </a:ext>
            </a:extLst>
          </p:cNvPr>
          <p:cNvSpPr/>
          <p:nvPr/>
        </p:nvSpPr>
        <p:spPr>
          <a:xfrm>
            <a:off x="5058612" y="3515264"/>
            <a:ext cx="492646" cy="339401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10" name="Graphic 235" descr="User with solid fill">
            <a:extLst>
              <a:ext uri="{FF2B5EF4-FFF2-40B4-BE49-F238E27FC236}">
                <a16:creationId xmlns:a16="http://schemas.microsoft.com/office/drawing/2014/main" id="{753B02B1-8BEA-2A51-1FAD-D6E9C1F602B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771" t="10550" r="14096" b="12329"/>
          <a:stretch/>
        </p:blipFill>
        <p:spPr>
          <a:xfrm>
            <a:off x="5595356" y="3628581"/>
            <a:ext cx="296059" cy="318444"/>
          </a:xfrm>
          <a:prstGeom prst="rect">
            <a:avLst/>
          </a:prstGeom>
        </p:spPr>
      </p:pic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0B278BA-5DBE-A151-5F21-2E804A614361}"/>
              </a:ext>
            </a:extLst>
          </p:cNvPr>
          <p:cNvSpPr/>
          <p:nvPr/>
        </p:nvSpPr>
        <p:spPr>
          <a:xfrm>
            <a:off x="3045371" y="3204190"/>
            <a:ext cx="1539509" cy="22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Prj4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14" name="Graphic 248" descr="Open folder with solid fill">
            <a:extLst>
              <a:ext uri="{FF2B5EF4-FFF2-40B4-BE49-F238E27FC236}">
                <a16:creationId xmlns:a16="http://schemas.microsoft.com/office/drawing/2014/main" id="{39F54BD3-A73E-6FD5-34EC-7DF26B4A53BD}"/>
              </a:ext>
            </a:extLst>
          </p:cNvPr>
          <p:cNvPicPr>
            <a:picLocks noChangeAspect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7903" t="17532" r="7729" b="18282"/>
          <a:stretch/>
        </p:blipFill>
        <p:spPr>
          <a:xfrm>
            <a:off x="7859698" y="1056181"/>
            <a:ext cx="492646" cy="377051"/>
          </a:xfrm>
          <a:prstGeom prst="rect">
            <a:avLst/>
          </a:prstGeom>
        </p:spPr>
      </p:pic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563DEBFC-FD7A-DF3A-0E87-51285EC095A8}"/>
              </a:ext>
            </a:extLst>
          </p:cNvPr>
          <p:cNvSpPr/>
          <p:nvPr/>
        </p:nvSpPr>
        <p:spPr>
          <a:xfrm>
            <a:off x="7768736" y="735576"/>
            <a:ext cx="1796978" cy="2084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PROJECT#: 5TB</a:t>
            </a:r>
            <a:endParaRPr kumimoji="1" lang="ja-JP" altLang="en-US" sz="12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6" name="吹き出し: 角を丸めた四角形 115">
            <a:extLst>
              <a:ext uri="{FF2B5EF4-FFF2-40B4-BE49-F238E27FC236}">
                <a16:creationId xmlns:a16="http://schemas.microsoft.com/office/drawing/2014/main" id="{76233875-21C7-43EE-089A-C4C470BAF5F4}"/>
              </a:ext>
            </a:extLst>
          </p:cNvPr>
          <p:cNvSpPr/>
          <p:nvPr/>
        </p:nvSpPr>
        <p:spPr>
          <a:xfrm>
            <a:off x="269808" y="1084618"/>
            <a:ext cx="2174825" cy="716878"/>
          </a:xfrm>
          <a:prstGeom prst="wedgeRoundRectCallout">
            <a:avLst>
              <a:gd name="adj1" fmla="val -20840"/>
              <a:gd name="adj2" fmla="val 8777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000">
                <a:latin typeface="Meiryo" panose="020B0604030504040204" pitchFamily="34" charset="-128"/>
                <a:ea typeface="Meiryo" panose="020B0604030504040204" pitchFamily="34" charset="-128"/>
              </a:rPr>
              <a:t>プロジェクトと担当者の追加、削除、編集権限を付与します。</a:t>
            </a:r>
            <a:endParaRPr kumimoji="1" lang="ja-JP" altLang="en-US" sz="100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7" name="フリーフォーム: 図形 116">
            <a:extLst>
              <a:ext uri="{FF2B5EF4-FFF2-40B4-BE49-F238E27FC236}">
                <a16:creationId xmlns:a16="http://schemas.microsoft.com/office/drawing/2014/main" id="{0D2C76B1-CE76-365B-90E0-0EAD62921900}"/>
              </a:ext>
            </a:extLst>
          </p:cNvPr>
          <p:cNvSpPr/>
          <p:nvPr/>
        </p:nvSpPr>
        <p:spPr>
          <a:xfrm>
            <a:off x="9553323" y="1158671"/>
            <a:ext cx="492646" cy="279962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cxnSp>
        <p:nvCxnSpPr>
          <p:cNvPr id="118" name="Straight Connector 338">
            <a:extLst>
              <a:ext uri="{FF2B5EF4-FFF2-40B4-BE49-F238E27FC236}">
                <a16:creationId xmlns:a16="http://schemas.microsoft.com/office/drawing/2014/main" id="{E8EA41C1-A238-3830-A91F-C358C77C4A8B}"/>
              </a:ext>
            </a:extLst>
          </p:cNvPr>
          <p:cNvCxnSpPr>
            <a:cxnSpLocks/>
          </p:cNvCxnSpPr>
          <p:nvPr/>
        </p:nvCxnSpPr>
        <p:spPr>
          <a:xfrm>
            <a:off x="8351364" y="1213413"/>
            <a:ext cx="112350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9" name="Graphic 235" descr="User with solid fill">
            <a:extLst>
              <a:ext uri="{FF2B5EF4-FFF2-40B4-BE49-F238E27FC236}">
                <a16:creationId xmlns:a16="http://schemas.microsoft.com/office/drawing/2014/main" id="{79059388-FC5A-BD4C-09A1-35AD0B0E130B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13771" t="10550" r="14096" b="12329"/>
          <a:stretch/>
        </p:blipFill>
        <p:spPr>
          <a:xfrm>
            <a:off x="10090067" y="847272"/>
            <a:ext cx="296059" cy="318444"/>
          </a:xfrm>
          <a:prstGeom prst="rect">
            <a:avLst/>
          </a:prstGeom>
        </p:spPr>
      </p:pic>
      <p:pic>
        <p:nvPicPr>
          <p:cNvPr id="120" name="Graphic 235" descr="User with solid fill">
            <a:extLst>
              <a:ext uri="{FF2B5EF4-FFF2-40B4-BE49-F238E27FC236}">
                <a16:creationId xmlns:a16="http://schemas.microsoft.com/office/drawing/2014/main" id="{59D15B4D-684F-AE06-D90E-0FACE16E44C9}"/>
              </a:ext>
            </a:extLst>
          </p:cNvPr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rcRect l="13771" t="10550" r="14096" b="12329"/>
          <a:stretch/>
        </p:blipFill>
        <p:spPr>
          <a:xfrm>
            <a:off x="10090067" y="1312911"/>
            <a:ext cx="296059" cy="318444"/>
          </a:xfrm>
          <a:prstGeom prst="rect">
            <a:avLst/>
          </a:prstGeom>
        </p:spPr>
      </p:pic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FACBA8AF-C6C6-FB86-F2ED-EABF18D96B4A}"/>
              </a:ext>
            </a:extLst>
          </p:cNvPr>
          <p:cNvSpPr/>
          <p:nvPr/>
        </p:nvSpPr>
        <p:spPr>
          <a:xfrm>
            <a:off x="10433055" y="970707"/>
            <a:ext cx="1447811" cy="195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>
                <a:solidFill>
                  <a:schemeClr val="tx1"/>
                </a:solidFill>
              </a:rPr>
              <a:t>A-</a:t>
            </a:r>
            <a:r>
              <a:rPr lang="en-US" altLang="ja-JP" sz="1050" b="1">
                <a:solidFill>
                  <a:schemeClr val="tx1"/>
                </a:solidFill>
              </a:rPr>
              <a:t>san</a:t>
            </a:r>
            <a:endParaRPr kumimoji="1" lang="ja-JP" altLang="en-US" sz="1050" b="1">
              <a:solidFill>
                <a:schemeClr val="tx1"/>
              </a:solidFill>
            </a:endParaRP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7BCA227A-7949-DDCD-0859-986BA0FB1823}"/>
              </a:ext>
            </a:extLst>
          </p:cNvPr>
          <p:cNvSpPr/>
          <p:nvPr/>
        </p:nvSpPr>
        <p:spPr>
          <a:xfrm>
            <a:off x="10433055" y="1433232"/>
            <a:ext cx="1447811" cy="19500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>
                <a:solidFill>
                  <a:schemeClr val="tx1"/>
                </a:solidFill>
              </a:rPr>
              <a:t>B-san</a:t>
            </a:r>
            <a:endParaRPr kumimoji="1" lang="ja-JP" altLang="en-US" sz="1050" b="1">
              <a:solidFill>
                <a:schemeClr val="tx1"/>
              </a:solidFill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FE0C1991-666F-CB49-8A66-58EE78EB5E30}"/>
              </a:ext>
            </a:extLst>
          </p:cNvPr>
          <p:cNvSpPr/>
          <p:nvPr/>
        </p:nvSpPr>
        <p:spPr>
          <a:xfrm>
            <a:off x="315626" y="3824560"/>
            <a:ext cx="1984927" cy="27746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容量</a:t>
            </a:r>
            <a:r>
              <a:rPr kumimoji="1" lang="en-US" altLang="ja-JP" sz="12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&gt;8TB</a:t>
            </a:r>
            <a:endParaRPr kumimoji="1" lang="ja-JP" altLang="en-US" sz="12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24" name="Graphic 248" descr="Open folder with solid fill">
            <a:extLst>
              <a:ext uri="{FF2B5EF4-FFF2-40B4-BE49-F238E27FC236}">
                <a16:creationId xmlns:a16="http://schemas.microsoft.com/office/drawing/2014/main" id="{2FC13030-4644-49A9-43B1-B630B7B6C010}"/>
              </a:ext>
            </a:extLst>
          </p:cNvPr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rcRect l="7903" t="17532" r="7729" b="18282"/>
          <a:stretch/>
        </p:blipFill>
        <p:spPr>
          <a:xfrm>
            <a:off x="3358856" y="4301132"/>
            <a:ext cx="492646" cy="377051"/>
          </a:xfrm>
          <a:prstGeom prst="rect">
            <a:avLst/>
          </a:prstGeom>
        </p:spPr>
      </p:pic>
      <p:cxnSp>
        <p:nvCxnSpPr>
          <p:cNvPr id="125" name="Straight Connector 338">
            <a:extLst>
              <a:ext uri="{FF2B5EF4-FFF2-40B4-BE49-F238E27FC236}">
                <a16:creationId xmlns:a16="http://schemas.microsoft.com/office/drawing/2014/main" id="{FE10660B-65F5-6A50-D7CA-CC95ECFF400C}"/>
              </a:ext>
            </a:extLst>
          </p:cNvPr>
          <p:cNvCxnSpPr>
            <a:cxnSpLocks/>
          </p:cNvCxnSpPr>
          <p:nvPr/>
        </p:nvCxnSpPr>
        <p:spPr>
          <a:xfrm>
            <a:off x="3856653" y="4425693"/>
            <a:ext cx="112350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6" name="Straight Connector 338">
            <a:extLst>
              <a:ext uri="{FF2B5EF4-FFF2-40B4-BE49-F238E27FC236}">
                <a16:creationId xmlns:a16="http://schemas.microsoft.com/office/drawing/2014/main" id="{FADF3CE1-F920-2BA3-B821-9BAA213D4C87}"/>
              </a:ext>
            </a:extLst>
          </p:cNvPr>
          <p:cNvCxnSpPr>
            <a:cxnSpLocks/>
          </p:cNvCxnSpPr>
          <p:nvPr/>
        </p:nvCxnSpPr>
        <p:spPr>
          <a:xfrm>
            <a:off x="2812019" y="4425693"/>
            <a:ext cx="53427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3139C22F-3D79-C1FC-F8EC-855DD3E7C6CA}"/>
              </a:ext>
            </a:extLst>
          </p:cNvPr>
          <p:cNvSpPr/>
          <p:nvPr/>
        </p:nvSpPr>
        <p:spPr>
          <a:xfrm>
            <a:off x="3051944" y="3956167"/>
            <a:ext cx="1539509" cy="22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Prj5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28" name="Graphic 235" descr="User with solid fill">
            <a:extLst>
              <a:ext uri="{FF2B5EF4-FFF2-40B4-BE49-F238E27FC236}">
                <a16:creationId xmlns:a16="http://schemas.microsoft.com/office/drawing/2014/main" id="{AE7CF398-0265-57BD-AC45-0FFE0C3D88EE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13771" t="10550" r="14096" b="12329"/>
          <a:stretch/>
        </p:blipFill>
        <p:spPr>
          <a:xfrm>
            <a:off x="5595356" y="3992564"/>
            <a:ext cx="296059" cy="318444"/>
          </a:xfrm>
          <a:prstGeom prst="rect">
            <a:avLst/>
          </a:prstGeom>
        </p:spPr>
      </p:pic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077DFEB2-FB88-6A04-F4C8-805A43B582EE}"/>
              </a:ext>
            </a:extLst>
          </p:cNvPr>
          <p:cNvSpPr/>
          <p:nvPr/>
        </p:nvSpPr>
        <p:spPr>
          <a:xfrm>
            <a:off x="5938343" y="4545154"/>
            <a:ext cx="1483425" cy="21906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FF00"/>
                </a:solidFill>
              </a:rPr>
              <a:t>Trần Bảo</a:t>
            </a:r>
            <a:endParaRPr kumimoji="1" lang="ja-JP" altLang="en-US" sz="1050" b="1" dirty="0">
              <a:solidFill>
                <a:srgbClr val="FFFF00"/>
              </a:solidFill>
            </a:endParaRP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943B5210-9738-E5D0-679E-9D2D242A21FD}"/>
              </a:ext>
            </a:extLst>
          </p:cNvPr>
          <p:cNvSpPr/>
          <p:nvPr/>
        </p:nvSpPr>
        <p:spPr>
          <a:xfrm>
            <a:off x="5938343" y="4103635"/>
            <a:ext cx="1511147" cy="21906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FF00"/>
                </a:solidFill>
              </a:rPr>
              <a:t>T.D.LINH</a:t>
            </a:r>
            <a:endParaRPr kumimoji="1" lang="ja-JP" altLang="en-US" sz="1050" b="1" dirty="0">
              <a:solidFill>
                <a:srgbClr val="FFFF00"/>
              </a:solidFill>
            </a:endParaRPr>
          </a:p>
        </p:txBody>
      </p:sp>
      <p:sp>
        <p:nvSpPr>
          <p:cNvPr id="131" name="フリーフォーム: 図形 130">
            <a:extLst>
              <a:ext uri="{FF2B5EF4-FFF2-40B4-BE49-F238E27FC236}">
                <a16:creationId xmlns:a16="http://schemas.microsoft.com/office/drawing/2014/main" id="{4832A02A-3F3B-EA6F-C50B-D92BD68F6DD8}"/>
              </a:ext>
            </a:extLst>
          </p:cNvPr>
          <p:cNvSpPr/>
          <p:nvPr/>
        </p:nvSpPr>
        <p:spPr>
          <a:xfrm>
            <a:off x="5058612" y="4259507"/>
            <a:ext cx="458394" cy="379897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32" name="Graphic 235" descr="User with solid fill">
            <a:extLst>
              <a:ext uri="{FF2B5EF4-FFF2-40B4-BE49-F238E27FC236}">
                <a16:creationId xmlns:a16="http://schemas.microsoft.com/office/drawing/2014/main" id="{AA1FE58D-2E1E-F24D-6039-4ED418D88973}"/>
              </a:ext>
            </a:extLst>
          </p:cNvPr>
          <p:cNvPicPr>
            <a:picLocks noChangeAspect="1"/>
          </p:cNvPicPr>
          <p:nvPr/>
        </p:nvPicPr>
        <p:blipFill rotWithShape="1">
          <a:blip r:embed="rId26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rcRect l="13771" t="10550" r="14096" b="12329"/>
          <a:stretch/>
        </p:blipFill>
        <p:spPr>
          <a:xfrm>
            <a:off x="5595356" y="4449372"/>
            <a:ext cx="296059" cy="318444"/>
          </a:xfrm>
          <a:prstGeom prst="rect">
            <a:avLst/>
          </a:prstGeom>
        </p:spPr>
      </p:pic>
      <p:pic>
        <p:nvPicPr>
          <p:cNvPr id="133" name="Graphic 248" descr="Open folder with solid fill">
            <a:extLst>
              <a:ext uri="{FF2B5EF4-FFF2-40B4-BE49-F238E27FC236}">
                <a16:creationId xmlns:a16="http://schemas.microsoft.com/office/drawing/2014/main" id="{643AF59B-542C-E5EC-36C6-0FEAE7EF180C}"/>
              </a:ext>
            </a:extLst>
          </p:cNvPr>
          <p:cNvPicPr>
            <a:picLocks noChangeAspect="1"/>
          </p:cNvPicPr>
          <p:nvPr/>
        </p:nvPicPr>
        <p:blipFill rotWithShape="1">
          <a:blip r:embed="rId28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rcRect l="7903" t="17532" r="7729" b="18282"/>
          <a:stretch/>
        </p:blipFill>
        <p:spPr>
          <a:xfrm>
            <a:off x="3358856" y="5130966"/>
            <a:ext cx="492646" cy="377051"/>
          </a:xfrm>
          <a:prstGeom prst="rect">
            <a:avLst/>
          </a:prstGeom>
        </p:spPr>
      </p:pic>
      <p:cxnSp>
        <p:nvCxnSpPr>
          <p:cNvPr id="134" name="Straight Connector 338">
            <a:extLst>
              <a:ext uri="{FF2B5EF4-FFF2-40B4-BE49-F238E27FC236}">
                <a16:creationId xmlns:a16="http://schemas.microsoft.com/office/drawing/2014/main" id="{FBFC7534-81FF-86E8-2AD1-9ED2490A9A5A}"/>
              </a:ext>
            </a:extLst>
          </p:cNvPr>
          <p:cNvCxnSpPr>
            <a:cxnSpLocks/>
          </p:cNvCxnSpPr>
          <p:nvPr/>
        </p:nvCxnSpPr>
        <p:spPr>
          <a:xfrm>
            <a:off x="3856653" y="5255527"/>
            <a:ext cx="1123509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5" name="Straight Connector 338">
            <a:extLst>
              <a:ext uri="{FF2B5EF4-FFF2-40B4-BE49-F238E27FC236}">
                <a16:creationId xmlns:a16="http://schemas.microsoft.com/office/drawing/2014/main" id="{B0E2AF39-839D-BD0C-937C-2E2A3E9080F2}"/>
              </a:ext>
            </a:extLst>
          </p:cNvPr>
          <p:cNvCxnSpPr>
            <a:cxnSpLocks/>
          </p:cNvCxnSpPr>
          <p:nvPr/>
        </p:nvCxnSpPr>
        <p:spPr>
          <a:xfrm>
            <a:off x="2812019" y="5255527"/>
            <a:ext cx="53427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704D990F-6B58-5BC5-4BAF-6A0FB0386579}"/>
              </a:ext>
            </a:extLst>
          </p:cNvPr>
          <p:cNvSpPr/>
          <p:nvPr/>
        </p:nvSpPr>
        <p:spPr>
          <a:xfrm>
            <a:off x="3051944" y="4852676"/>
            <a:ext cx="1539509" cy="2293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Prj6</a:t>
            </a:r>
            <a:r>
              <a:rPr kumimoji="1" lang="en-US" altLang="ja-JP" sz="1100" b="1">
                <a:solidFill>
                  <a:srgbClr val="FF0000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: 500GB</a:t>
            </a:r>
            <a:endParaRPr kumimoji="1" lang="ja-JP" altLang="en-US" sz="1100" b="1">
              <a:solidFill>
                <a:srgbClr val="FF0000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pic>
        <p:nvPicPr>
          <p:cNvPr id="137" name="Graphic 235" descr="User with solid fill">
            <a:extLst>
              <a:ext uri="{FF2B5EF4-FFF2-40B4-BE49-F238E27FC236}">
                <a16:creationId xmlns:a16="http://schemas.microsoft.com/office/drawing/2014/main" id="{BC6C2307-CE40-6C0C-72BC-32DDF574FF74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13771" t="10550" r="14096" b="12329"/>
          <a:stretch/>
        </p:blipFill>
        <p:spPr>
          <a:xfrm>
            <a:off x="5595356" y="4889073"/>
            <a:ext cx="296059" cy="318444"/>
          </a:xfrm>
          <a:prstGeom prst="rect">
            <a:avLst/>
          </a:prstGeom>
        </p:spPr>
      </p:pic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A7EC6156-8FE5-8570-8F03-9A36D672BFA1}"/>
              </a:ext>
            </a:extLst>
          </p:cNvPr>
          <p:cNvSpPr/>
          <p:nvPr/>
        </p:nvSpPr>
        <p:spPr>
          <a:xfrm>
            <a:off x="5938343" y="4935663"/>
            <a:ext cx="1483425" cy="370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FF00"/>
                </a:solidFill>
              </a:rPr>
              <a:t>T.D.LINH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46904513-209F-5B8D-7AE2-1CAA8498FEEB}"/>
              </a:ext>
            </a:extLst>
          </p:cNvPr>
          <p:cNvSpPr/>
          <p:nvPr/>
        </p:nvSpPr>
        <p:spPr>
          <a:xfrm>
            <a:off x="5938343" y="5424038"/>
            <a:ext cx="1483425" cy="44873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050" b="1" dirty="0">
              <a:solidFill>
                <a:srgbClr val="FFFF00"/>
              </a:solidFill>
            </a:endParaRPr>
          </a:p>
        </p:txBody>
      </p:sp>
      <p:sp>
        <p:nvSpPr>
          <p:cNvPr id="140" name="フリーフォーム: 図形 139">
            <a:extLst>
              <a:ext uri="{FF2B5EF4-FFF2-40B4-BE49-F238E27FC236}">
                <a16:creationId xmlns:a16="http://schemas.microsoft.com/office/drawing/2014/main" id="{1FE53568-9FC5-87CA-E1F2-9953CD2ABA2B}"/>
              </a:ext>
            </a:extLst>
          </p:cNvPr>
          <p:cNvSpPr/>
          <p:nvPr/>
        </p:nvSpPr>
        <p:spPr>
          <a:xfrm>
            <a:off x="5058612" y="5160102"/>
            <a:ext cx="492646" cy="409195"/>
          </a:xfrm>
          <a:custGeom>
            <a:avLst/>
            <a:gdLst>
              <a:gd name="connsiteX0" fmla="*/ 381000 w 431800"/>
              <a:gd name="connsiteY0" fmla="*/ 0 h 3530600"/>
              <a:gd name="connsiteX1" fmla="*/ 0 w 431800"/>
              <a:gd name="connsiteY1" fmla="*/ 0 h 3530600"/>
              <a:gd name="connsiteX2" fmla="*/ 0 w 431800"/>
              <a:gd name="connsiteY2" fmla="*/ 3530600 h 3530600"/>
              <a:gd name="connsiteX3" fmla="*/ 431800 w 431800"/>
              <a:gd name="connsiteY3" fmla="*/ 3530600 h 353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800" h="3530600">
                <a:moveTo>
                  <a:pt x="381000" y="0"/>
                </a:moveTo>
                <a:lnTo>
                  <a:pt x="0" y="0"/>
                </a:lnTo>
                <a:lnTo>
                  <a:pt x="0" y="3530600"/>
                </a:lnTo>
                <a:lnTo>
                  <a:pt x="431800" y="3530600"/>
                </a:ln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pic>
        <p:nvPicPr>
          <p:cNvPr id="141" name="Graphic 235" descr="User with solid fill">
            <a:extLst>
              <a:ext uri="{FF2B5EF4-FFF2-40B4-BE49-F238E27FC236}">
                <a16:creationId xmlns:a16="http://schemas.microsoft.com/office/drawing/2014/main" id="{A6547EE7-7C0A-53CB-6211-E21CFE5D7408}"/>
              </a:ext>
            </a:extLst>
          </p:cNvPr>
          <p:cNvPicPr>
            <a:picLocks noChangeAspect="1"/>
          </p:cNvPicPr>
          <p:nvPr/>
        </p:nvPicPr>
        <p:blipFill rotWithShape="1">
          <a:blip r:embed="rId30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rcRect l="13771" t="10550" r="14096" b="12329"/>
          <a:stretch/>
        </p:blipFill>
        <p:spPr>
          <a:xfrm>
            <a:off x="5595356" y="5383981"/>
            <a:ext cx="296059" cy="318444"/>
          </a:xfrm>
          <a:prstGeom prst="rect">
            <a:avLst/>
          </a:prstGeom>
        </p:spPr>
      </p:pic>
      <p:sp>
        <p:nvSpPr>
          <p:cNvPr id="142" name="吹き出し: 角を丸めた四角形 141">
            <a:extLst>
              <a:ext uri="{FF2B5EF4-FFF2-40B4-BE49-F238E27FC236}">
                <a16:creationId xmlns:a16="http://schemas.microsoft.com/office/drawing/2014/main" id="{1C40EC8C-B702-FF6E-0E44-09D0D612B74B}"/>
              </a:ext>
            </a:extLst>
          </p:cNvPr>
          <p:cNvSpPr/>
          <p:nvPr/>
        </p:nvSpPr>
        <p:spPr>
          <a:xfrm>
            <a:off x="1528082" y="501289"/>
            <a:ext cx="1150219" cy="247611"/>
          </a:xfrm>
          <a:prstGeom prst="wedgeRoundRectCallout">
            <a:avLst>
              <a:gd name="adj1" fmla="val 86149"/>
              <a:gd name="adj2" fmla="val 5945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000" dirty="0">
                <a:latin typeface="Meiryo" panose="020B0604030504040204" pitchFamily="34" charset="-128"/>
                <a:ea typeface="Meiryo" panose="020B0604030504040204" pitchFamily="34" charset="-128"/>
              </a:rPr>
              <a:t>Project</a:t>
            </a:r>
            <a:r>
              <a:rPr lang="ja-JP" altLang="en-US" sz="1000" dirty="0">
                <a:latin typeface="Meiryo" panose="020B0604030504040204" pitchFamily="34" charset="-128"/>
                <a:ea typeface="Meiryo" panose="020B0604030504040204" pitchFamily="34" charset="-128"/>
              </a:rPr>
              <a:t>名</a:t>
            </a:r>
            <a:endParaRPr kumimoji="1" lang="ja-JP" altLang="en-US" sz="1000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cxnSp>
        <p:nvCxnSpPr>
          <p:cNvPr id="143" name="Straight Connector 338">
            <a:extLst>
              <a:ext uri="{FF2B5EF4-FFF2-40B4-BE49-F238E27FC236}">
                <a16:creationId xmlns:a16="http://schemas.microsoft.com/office/drawing/2014/main" id="{AD279B2D-543D-5BC9-B785-96A6E7C78EC8}"/>
              </a:ext>
            </a:extLst>
          </p:cNvPr>
          <p:cNvCxnSpPr>
            <a:cxnSpLocks/>
          </p:cNvCxnSpPr>
          <p:nvPr/>
        </p:nvCxnSpPr>
        <p:spPr>
          <a:xfrm>
            <a:off x="2806871" y="1166804"/>
            <a:ext cx="0" cy="4794995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8" name="Straight Connector 338">
            <a:extLst>
              <a:ext uri="{FF2B5EF4-FFF2-40B4-BE49-F238E27FC236}">
                <a16:creationId xmlns:a16="http://schemas.microsoft.com/office/drawing/2014/main" id="{14222DE0-093A-8A68-2404-8390E568B1D2}"/>
              </a:ext>
            </a:extLst>
          </p:cNvPr>
          <p:cNvCxnSpPr>
            <a:cxnSpLocks/>
          </p:cNvCxnSpPr>
          <p:nvPr/>
        </p:nvCxnSpPr>
        <p:spPr>
          <a:xfrm>
            <a:off x="2796265" y="1176329"/>
            <a:ext cx="534271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Straight Connector 338">
            <a:extLst>
              <a:ext uri="{FF2B5EF4-FFF2-40B4-BE49-F238E27FC236}">
                <a16:creationId xmlns:a16="http://schemas.microsoft.com/office/drawing/2014/main" id="{ABADF987-862F-A2B5-F1D8-FC83192496E2}"/>
              </a:ext>
            </a:extLst>
          </p:cNvPr>
          <p:cNvCxnSpPr>
            <a:cxnSpLocks/>
          </p:cNvCxnSpPr>
          <p:nvPr/>
        </p:nvCxnSpPr>
        <p:spPr>
          <a:xfrm>
            <a:off x="2796265" y="5961799"/>
            <a:ext cx="5288947" cy="0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Straight Connector 338">
            <a:extLst>
              <a:ext uri="{FF2B5EF4-FFF2-40B4-BE49-F238E27FC236}">
                <a16:creationId xmlns:a16="http://schemas.microsoft.com/office/drawing/2014/main" id="{60C25751-A089-5CA7-4E48-E9A9AC6EB24C}"/>
              </a:ext>
            </a:extLst>
          </p:cNvPr>
          <p:cNvCxnSpPr>
            <a:cxnSpLocks/>
          </p:cNvCxnSpPr>
          <p:nvPr/>
        </p:nvCxnSpPr>
        <p:spPr>
          <a:xfrm flipV="1">
            <a:off x="8085212" y="1456626"/>
            <a:ext cx="0" cy="4523103"/>
          </a:xfrm>
          <a:prstGeom prst="line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57" name="図 156">
            <a:extLst>
              <a:ext uri="{FF2B5EF4-FFF2-40B4-BE49-F238E27FC236}">
                <a16:creationId xmlns:a16="http://schemas.microsoft.com/office/drawing/2014/main" id="{637DEBB8-F62F-5F86-E711-89F482B9234F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85591" y="2861328"/>
            <a:ext cx="629106" cy="521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2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97C7D16-CD7D-50C5-1AE1-C09562E75FEB}"/>
              </a:ext>
            </a:extLst>
          </p:cNvPr>
          <p:cNvSpPr/>
          <p:nvPr/>
        </p:nvSpPr>
        <p:spPr>
          <a:xfrm>
            <a:off x="2848894" y="2736281"/>
            <a:ext cx="1597014" cy="754501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1CD35A0-0281-63D9-9E25-92ECE4227EBA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ja-JP" sz="2000" b="1">
                <a:latin typeface="Meiryo UI" panose="020B0604030504040204" pitchFamily="34" charset="-128"/>
                <a:ea typeface="Meiryo UI" panose="020B0604030504040204" pitchFamily="34" charset="-128"/>
              </a:rPr>
              <a:t>プロジェクト</a:t>
            </a:r>
            <a:r>
              <a:rPr lang="ja-JP" altLang="en-US" sz="2000" b="1">
                <a:latin typeface="Meiryo UI" panose="020B0604030504040204" pitchFamily="34" charset="-128"/>
                <a:ea typeface="Meiryo UI" panose="020B0604030504040204" pitchFamily="34" charset="-128"/>
              </a:rPr>
              <a:t>済の</a:t>
            </a:r>
            <a:r>
              <a:rPr lang="ja-JP" altLang="ja-JP" sz="2000" b="1">
                <a:latin typeface="Meiryo UI" panose="020B0604030504040204" pitchFamily="34" charset="-128"/>
                <a:ea typeface="Meiryo UI" panose="020B0604030504040204" pitchFamily="34" charset="-128"/>
              </a:rPr>
              <a:t>あとのデータ消去</a:t>
            </a:r>
            <a:endParaRPr lang="en-US" altLang="ja-JP" sz="20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" name="Picture 1" descr="Icon&#10;&#10;Description automatically generated">
            <a:extLst>
              <a:ext uri="{FF2B5EF4-FFF2-40B4-BE49-F238E27FC236}">
                <a16:creationId xmlns:a16="http://schemas.microsoft.com/office/drawing/2014/main" id="{794214BA-6467-AB03-BFE1-7F4A63759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1CEF55C-EFB4-F28A-1E70-3FC2F4386123}"/>
              </a:ext>
            </a:extLst>
          </p:cNvPr>
          <p:cNvSpPr txBox="1"/>
          <p:nvPr/>
        </p:nvSpPr>
        <p:spPr>
          <a:xfrm>
            <a:off x="0" y="6533958"/>
            <a:ext cx="12192000" cy="338554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データ保存のルールを作って毎年棚卸し、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年後にプロジェクト終了したデータは消去します。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5E5799A-0754-2A34-88BD-DE44613E0E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0769" y="3065843"/>
            <a:ext cx="282752" cy="331350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A737B28-72DE-D555-3CC2-B1C8794D1D1B}"/>
              </a:ext>
            </a:extLst>
          </p:cNvPr>
          <p:cNvSpPr txBox="1"/>
          <p:nvPr/>
        </p:nvSpPr>
        <p:spPr>
          <a:xfrm>
            <a:off x="2991521" y="2718650"/>
            <a:ext cx="8046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Data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E9B9871-FF0F-323D-3A13-E7FCC3017C61}"/>
              </a:ext>
            </a:extLst>
          </p:cNvPr>
          <p:cNvSpPr/>
          <p:nvPr/>
        </p:nvSpPr>
        <p:spPr>
          <a:xfrm>
            <a:off x="6805638" y="2845919"/>
            <a:ext cx="1698417" cy="584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設計データ</a:t>
            </a:r>
            <a:endParaRPr kumimoji="1" lang="en-US" altLang="ja-JP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(Outsourcing)</a:t>
            </a:r>
            <a:endParaRPr kumimoji="1" lang="ja-JP" altLang="en-US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605D9AAE-1FF5-F636-A0DD-3612D200B1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4458" y="2545856"/>
            <a:ext cx="629106" cy="521259"/>
          </a:xfrm>
          <a:prstGeom prst="rect">
            <a:avLst/>
          </a:prstGeom>
        </p:spPr>
      </p:pic>
      <p:pic>
        <p:nvPicPr>
          <p:cNvPr id="25" name="Picture 2" descr="Server Icon - Download in Colored Outline Style">
            <a:extLst>
              <a:ext uri="{FF2B5EF4-FFF2-40B4-BE49-F238E27FC236}">
                <a16:creationId xmlns:a16="http://schemas.microsoft.com/office/drawing/2014/main" id="{200D4391-4BC0-2FDE-62EC-ACF66A3E4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48084" y="1668037"/>
            <a:ext cx="686206" cy="6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4F0FC71-AB46-34F3-7DCE-32053C1EA883}"/>
              </a:ext>
            </a:extLst>
          </p:cNvPr>
          <p:cNvSpPr txBox="1"/>
          <p:nvPr/>
        </p:nvSpPr>
        <p:spPr>
          <a:xfrm>
            <a:off x="7129076" y="1621281"/>
            <a:ext cx="1167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</a:t>
            </a:r>
            <a:endParaRPr kumimoji="1" lang="en-US" altLang="ja-JP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ESUTECH</a:t>
            </a:r>
            <a:endParaRPr kumimoji="1" lang="en-US" altLang="ja-JP" sz="1400" b="1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D3A2610B-CFC7-AD73-B253-72EEDCE4E7DA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6773" y="3916122"/>
            <a:ext cx="465894" cy="448368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D19E86B-D4B4-250F-7170-091233A745D0}"/>
              </a:ext>
            </a:extLst>
          </p:cNvPr>
          <p:cNvSpPr txBox="1"/>
          <p:nvPr/>
        </p:nvSpPr>
        <p:spPr>
          <a:xfrm>
            <a:off x="3350767" y="3956185"/>
            <a:ext cx="1562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F2C01BA2-F31F-B993-07C2-5AB0FE8C83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6937" y="4810390"/>
            <a:ext cx="290058" cy="385391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1CFAC5E-2D5C-10FC-8AFB-860538423CDF}"/>
              </a:ext>
            </a:extLst>
          </p:cNvPr>
          <p:cNvSpPr txBox="1"/>
          <p:nvPr/>
        </p:nvSpPr>
        <p:spPr>
          <a:xfrm>
            <a:off x="2960785" y="4514155"/>
            <a:ext cx="151473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Documents,…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2A718EC-C61F-C359-6FFC-09DA8E774232}"/>
              </a:ext>
            </a:extLst>
          </p:cNvPr>
          <p:cNvSpPr txBox="1"/>
          <p:nvPr/>
        </p:nvSpPr>
        <p:spPr>
          <a:xfrm>
            <a:off x="488380" y="483609"/>
            <a:ext cx="8137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データはプロジェクト終了後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サーバーに保存されます。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(NextCloud 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および </a:t>
            </a:r>
            <a:r>
              <a:rPr kumimoji="1" lang="en-US" altLang="ja-JP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から抽出）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542C11BD-5108-0D9A-E729-D768AF46222E}"/>
              </a:ext>
            </a:extLst>
          </p:cNvPr>
          <p:cNvSpPr txBox="1"/>
          <p:nvPr/>
        </p:nvSpPr>
        <p:spPr>
          <a:xfrm>
            <a:off x="2169107" y="1467137"/>
            <a:ext cx="26722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600" b="1">
                <a:latin typeface="Meiryo UI" panose="020B0604030504040204" pitchFamily="34" charset="-128"/>
                <a:ea typeface="Meiryo UI" panose="020B0604030504040204" pitchFamily="34" charset="-128"/>
              </a:rPr>
              <a:t>Project</a:t>
            </a:r>
            <a:r>
              <a:rPr lang="ja-JP" altLang="en-US" sz="1600" b="1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1600" b="1">
                <a:latin typeface="Meiryo UI" panose="020B0604030504040204" pitchFamily="34" charset="-128"/>
                <a:ea typeface="Meiryo UI" panose="020B0604030504040204" pitchFamily="34" charset="-128"/>
              </a:rPr>
              <a:t>End</a:t>
            </a:r>
            <a:endParaRPr kumimoji="1" lang="en-US" altLang="ja-JP" sz="16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Arrow: Right 11">
            <a:extLst>
              <a:ext uri="{FF2B5EF4-FFF2-40B4-BE49-F238E27FC236}">
                <a16:creationId xmlns:a16="http://schemas.microsoft.com/office/drawing/2014/main" id="{F72D6CA8-2205-163C-4778-6F0F934CF02B}"/>
              </a:ext>
            </a:extLst>
          </p:cNvPr>
          <p:cNvSpPr/>
          <p:nvPr/>
        </p:nvSpPr>
        <p:spPr>
          <a:xfrm>
            <a:off x="4624156" y="2792086"/>
            <a:ext cx="1823928" cy="754500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6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6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データ格納</a:t>
            </a:r>
            <a:endParaRPr lang="en-US" altLang="ja-JP" sz="16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vi-VN" sz="1600">
              <a:ea typeface="Meiryo UI" panose="020B0604030504040204" pitchFamily="34" charset="-128"/>
            </a:endParaRPr>
          </a:p>
        </p:txBody>
      </p:sp>
      <p:sp>
        <p:nvSpPr>
          <p:cNvPr id="41" name="矢印: 上向き折線 40">
            <a:extLst>
              <a:ext uri="{FF2B5EF4-FFF2-40B4-BE49-F238E27FC236}">
                <a16:creationId xmlns:a16="http://schemas.microsoft.com/office/drawing/2014/main" id="{594959C8-9598-676E-4DE6-BABA13CEBB61}"/>
              </a:ext>
            </a:extLst>
          </p:cNvPr>
          <p:cNvSpPr/>
          <p:nvPr/>
        </p:nvSpPr>
        <p:spPr>
          <a:xfrm>
            <a:off x="4652437" y="3553634"/>
            <a:ext cx="3254072" cy="1537443"/>
          </a:xfrm>
          <a:prstGeom prst="bentUpArrow">
            <a:avLst>
              <a:gd name="adj1" fmla="val 23943"/>
              <a:gd name="adj2" fmla="val 21973"/>
              <a:gd name="adj3" fmla="val 19806"/>
            </a:avLst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</a:t>
            </a:r>
            <a:r>
              <a:rPr lang="ja-JP" altLang="en-US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移設</a:t>
            </a:r>
            <a:endParaRPr lang="en-US" altLang="ja-JP" sz="18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95B79A38-5628-3787-868B-49D7F226C7A8}"/>
              </a:ext>
            </a:extLst>
          </p:cNvPr>
          <p:cNvSpPr/>
          <p:nvPr/>
        </p:nvSpPr>
        <p:spPr>
          <a:xfrm>
            <a:off x="2848894" y="4419483"/>
            <a:ext cx="1597014" cy="86079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08088C72-4F7C-C17C-6F8E-9BE8268C1A92}"/>
              </a:ext>
            </a:extLst>
          </p:cNvPr>
          <p:cNvSpPr/>
          <p:nvPr/>
        </p:nvSpPr>
        <p:spPr>
          <a:xfrm>
            <a:off x="2752601" y="1813013"/>
            <a:ext cx="1823929" cy="355375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D0F33DA1-4BCD-6DDF-D1AA-5F39AAE2A977}"/>
              </a:ext>
            </a:extLst>
          </p:cNvPr>
          <p:cNvSpPr/>
          <p:nvPr/>
        </p:nvSpPr>
        <p:spPr>
          <a:xfrm>
            <a:off x="6495710" y="2382487"/>
            <a:ext cx="2252468" cy="115229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8" name="図 47">
            <a:extLst>
              <a:ext uri="{FF2B5EF4-FFF2-40B4-BE49-F238E27FC236}">
                <a16:creationId xmlns:a16="http://schemas.microsoft.com/office/drawing/2014/main" id="{0018C0CE-C651-34E8-959B-6B328BAC76F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0765" y="2675985"/>
            <a:ext cx="215693" cy="261228"/>
          </a:xfrm>
          <a:prstGeom prst="rect">
            <a:avLst/>
          </a:prstGeom>
        </p:spPr>
      </p:pic>
      <p:sp>
        <p:nvSpPr>
          <p:cNvPr id="49" name="フローチャート: 判断 48">
            <a:extLst>
              <a:ext uri="{FF2B5EF4-FFF2-40B4-BE49-F238E27FC236}">
                <a16:creationId xmlns:a16="http://schemas.microsoft.com/office/drawing/2014/main" id="{A8A78ADC-BBE6-8F53-CEE7-8D90E02DD80F}"/>
              </a:ext>
            </a:extLst>
          </p:cNvPr>
          <p:cNvSpPr/>
          <p:nvPr/>
        </p:nvSpPr>
        <p:spPr>
          <a:xfrm>
            <a:off x="329940" y="608028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A7158996-DF99-E0A0-F3F2-BE57D20248AF}"/>
              </a:ext>
            </a:extLst>
          </p:cNvPr>
          <p:cNvSpPr txBox="1"/>
          <p:nvPr/>
        </p:nvSpPr>
        <p:spPr>
          <a:xfrm>
            <a:off x="9053470" y="3011560"/>
            <a:ext cx="3017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ドライブのフォーマットとパーティション化でデータを削除します。</a:t>
            </a:r>
            <a:endParaRPr kumimoji="1" lang="en-US" altLang="ja-JP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B135AAA1-53F4-BABC-EA0C-A8406BF46DF6}"/>
              </a:ext>
            </a:extLst>
          </p:cNvPr>
          <p:cNvSpPr/>
          <p:nvPr/>
        </p:nvSpPr>
        <p:spPr>
          <a:xfrm>
            <a:off x="9182722" y="2442447"/>
            <a:ext cx="1629256" cy="542643"/>
          </a:xfrm>
          <a:prstGeom prst="rect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消去担当者：</a:t>
            </a:r>
            <a:endParaRPr lang="en-US" altLang="ja-JP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ITスペシャリスト</a:t>
            </a:r>
            <a:endParaRPr kumimoji="1" lang="ja-JP" altLang="en-US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361A81F7-01E5-0668-BB19-4561D6C3DF8D}"/>
              </a:ext>
            </a:extLst>
          </p:cNvPr>
          <p:cNvSpPr txBox="1"/>
          <p:nvPr/>
        </p:nvSpPr>
        <p:spPr>
          <a:xfrm>
            <a:off x="3443879" y="2249272"/>
            <a:ext cx="1562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FBDF5AE8-A5EB-FBDE-FE66-C6AD1CE85551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89886" y="2231031"/>
            <a:ext cx="715340" cy="344257"/>
          </a:xfrm>
          <a:prstGeom prst="rect">
            <a:avLst/>
          </a:prstGeom>
        </p:spPr>
      </p:pic>
      <p:sp>
        <p:nvSpPr>
          <p:cNvPr id="62" name="Arrow: Right 11">
            <a:extLst>
              <a:ext uri="{FF2B5EF4-FFF2-40B4-BE49-F238E27FC236}">
                <a16:creationId xmlns:a16="http://schemas.microsoft.com/office/drawing/2014/main" id="{C61386DF-1D67-BD7E-E0CD-D19D2114E1BF}"/>
              </a:ext>
            </a:extLst>
          </p:cNvPr>
          <p:cNvSpPr/>
          <p:nvPr/>
        </p:nvSpPr>
        <p:spPr>
          <a:xfrm rot="8095155">
            <a:off x="8381984" y="2312602"/>
            <a:ext cx="815088" cy="29700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6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vi-VN" sz="1600">
              <a:ea typeface="Meiryo UI" panose="020B0604030504040204" pitchFamily="34" charset="-128"/>
            </a:endParaRPr>
          </a:p>
        </p:txBody>
      </p:sp>
      <p:sp>
        <p:nvSpPr>
          <p:cNvPr id="63" name="Arrow: Right 11">
            <a:extLst>
              <a:ext uri="{FF2B5EF4-FFF2-40B4-BE49-F238E27FC236}">
                <a16:creationId xmlns:a16="http://schemas.microsoft.com/office/drawing/2014/main" id="{BB11E6F8-D4E4-5B94-6DD4-046DEAE3FCFC}"/>
              </a:ext>
            </a:extLst>
          </p:cNvPr>
          <p:cNvSpPr/>
          <p:nvPr/>
        </p:nvSpPr>
        <p:spPr>
          <a:xfrm rot="1820785">
            <a:off x="1732960" y="2742783"/>
            <a:ext cx="1455817" cy="26957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6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vi-VN" sz="1600">
              <a:ea typeface="Meiryo UI" panose="020B0604030504040204" pitchFamily="34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09830E8B-1E60-F888-9D2F-E6A0FB501EAB}"/>
              </a:ext>
            </a:extLst>
          </p:cNvPr>
          <p:cNvSpPr txBox="1"/>
          <p:nvPr/>
        </p:nvSpPr>
        <p:spPr>
          <a:xfrm>
            <a:off x="129727" y="1436782"/>
            <a:ext cx="215194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NextCloudのデータ</a:t>
            </a:r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は、</a:t>
            </a:r>
            <a:endParaRPr lang="en-US" altLang="ja-JP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Esutech</a:t>
            </a:r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グループ上層部</a:t>
            </a:r>
            <a:r>
              <a:rPr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リーダで管理し、セキュリティはシステムで保護されます。</a:t>
            </a:r>
          </a:p>
        </p:txBody>
      </p:sp>
      <p:sp>
        <p:nvSpPr>
          <p:cNvPr id="69" name="Arrow: Right 11">
            <a:extLst>
              <a:ext uri="{FF2B5EF4-FFF2-40B4-BE49-F238E27FC236}">
                <a16:creationId xmlns:a16="http://schemas.microsoft.com/office/drawing/2014/main" id="{84E82F76-E4A6-BF77-A905-C9C15B1DB814}"/>
              </a:ext>
            </a:extLst>
          </p:cNvPr>
          <p:cNvSpPr/>
          <p:nvPr/>
        </p:nvSpPr>
        <p:spPr>
          <a:xfrm rot="20711124">
            <a:off x="2372441" y="4896919"/>
            <a:ext cx="628155" cy="29147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ja-JP" altLang="en-US" sz="1600" b="1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lang="vi-VN" sz="1600">
              <a:ea typeface="Meiryo UI" panose="020B0604030504040204" pitchFamily="34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7D14583D-C5EE-0617-874E-06501E958B92}"/>
              </a:ext>
            </a:extLst>
          </p:cNvPr>
          <p:cNvSpPr txBox="1"/>
          <p:nvPr/>
        </p:nvSpPr>
        <p:spPr>
          <a:xfrm>
            <a:off x="136421" y="4398579"/>
            <a:ext cx="21081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のデータ</a:t>
            </a:r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は、</a:t>
            </a:r>
            <a:endParaRPr lang="en-US" altLang="ja-JP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just"/>
            <a:r>
              <a:rPr lang="ja-JP" altLang="en-US" sz="1400" b="1">
                <a:latin typeface="Meiryo UI" panose="020B0604030504040204" pitchFamily="34" charset="-128"/>
                <a:ea typeface="Meiryo UI" panose="020B0604030504040204" pitchFamily="34" charset="-128"/>
              </a:rPr>
              <a:t>削除してゴミ箱に再度削除すると、データは復元不可能になる。</a:t>
            </a:r>
          </a:p>
          <a:p>
            <a:endParaRPr lang="ja-JP" altLang="en-US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ja-JP" altLang="en-US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21CE4A97-F883-3FE8-CEF0-B5CE12DD1CED}"/>
              </a:ext>
            </a:extLst>
          </p:cNvPr>
          <p:cNvSpPr txBox="1"/>
          <p:nvPr/>
        </p:nvSpPr>
        <p:spPr>
          <a:xfrm>
            <a:off x="9038213" y="1705344"/>
            <a:ext cx="31537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プロジェクト完了の</a:t>
            </a:r>
            <a:r>
              <a:rPr kumimoji="1" lang="en-US" altLang="ja-JP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kumimoji="1" lang="ja-JP" altLang="en-US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年間保管後</a:t>
            </a:r>
            <a:endParaRPr kumimoji="1" lang="en-US" altLang="ja-JP" sz="16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⇒ データ</a:t>
            </a:r>
            <a:r>
              <a:rPr lang="ja-JP" altLang="ja-JP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消去</a:t>
            </a:r>
            <a:r>
              <a:rPr lang="ja-JP" altLang="en-US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実施</a:t>
            </a:r>
            <a:endParaRPr kumimoji="1" lang="en-US" altLang="ja-JP" sz="16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2CA93D6-A3F8-8025-61CE-2E9D34C560BB}"/>
              </a:ext>
            </a:extLst>
          </p:cNvPr>
          <p:cNvSpPr txBox="1"/>
          <p:nvPr/>
        </p:nvSpPr>
        <p:spPr>
          <a:xfrm>
            <a:off x="488380" y="798434"/>
            <a:ext cx="81371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年間後で</a:t>
            </a:r>
            <a:r>
              <a:rPr kumimoji="1"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サーバにあるデータの消去を行われ専門的な</a:t>
            </a:r>
            <a:r>
              <a:rPr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IT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が実施しておきます。</a:t>
            </a:r>
            <a:endParaRPr kumimoji="1" lang="en-US" altLang="ja-JP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4" name="フローチャート: 判断 73">
            <a:extLst>
              <a:ext uri="{FF2B5EF4-FFF2-40B4-BE49-F238E27FC236}">
                <a16:creationId xmlns:a16="http://schemas.microsoft.com/office/drawing/2014/main" id="{26AA2DD4-4A10-7E11-E3C7-A34C66942F90}"/>
              </a:ext>
            </a:extLst>
          </p:cNvPr>
          <p:cNvSpPr/>
          <p:nvPr/>
        </p:nvSpPr>
        <p:spPr>
          <a:xfrm>
            <a:off x="329940" y="922853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2634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A06ACFB-9417-B468-E8D5-AE2BCECA1110}"/>
              </a:ext>
            </a:extLst>
          </p:cNvPr>
          <p:cNvGrpSpPr/>
          <p:nvPr/>
        </p:nvGrpSpPr>
        <p:grpSpPr>
          <a:xfrm>
            <a:off x="-6416" y="456164"/>
            <a:ext cx="12243338" cy="5756577"/>
            <a:chOff x="-6416" y="662359"/>
            <a:chExt cx="12243338" cy="575657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A7ADF80-4C90-A475-AD00-CA2A34DBE6B2}"/>
                </a:ext>
              </a:extLst>
            </p:cNvPr>
            <p:cNvSpPr/>
            <p:nvPr/>
          </p:nvSpPr>
          <p:spPr>
            <a:xfrm>
              <a:off x="1777597" y="696166"/>
              <a:ext cx="7564093" cy="4210333"/>
            </a:xfrm>
            <a:prstGeom prst="roundRect">
              <a:avLst>
                <a:gd name="adj" fmla="val 3868"/>
              </a:avLst>
            </a:prstGeom>
            <a:solidFill>
              <a:srgbClr val="E7FFF0"/>
            </a:solidFill>
            <a:ln w="28575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9" name="Arrow: Bent-Up 348">
              <a:extLst>
                <a:ext uri="{FF2B5EF4-FFF2-40B4-BE49-F238E27FC236}">
                  <a16:creationId xmlns:a16="http://schemas.microsoft.com/office/drawing/2014/main" id="{C7187B40-9594-7779-DE47-0DF3696A1591}"/>
                </a:ext>
              </a:extLst>
            </p:cNvPr>
            <p:cNvSpPr/>
            <p:nvPr/>
          </p:nvSpPr>
          <p:spPr>
            <a:xfrm rot="5400000">
              <a:off x="3782185" y="2288932"/>
              <a:ext cx="495635" cy="665206"/>
            </a:xfrm>
            <a:prstGeom prst="bentUpArrow">
              <a:avLst>
                <a:gd name="adj1" fmla="val 18617"/>
                <a:gd name="adj2" fmla="val 16490"/>
                <a:gd name="adj3" fmla="val 18617"/>
              </a:avLst>
            </a:prstGeom>
            <a:solidFill>
              <a:srgbClr val="D9F1FD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22436620-892B-D7F4-EDB1-169E77DE8352}"/>
                </a:ext>
              </a:extLst>
            </p:cNvPr>
            <p:cNvSpPr/>
            <p:nvPr/>
          </p:nvSpPr>
          <p:spPr>
            <a:xfrm>
              <a:off x="1969272" y="844146"/>
              <a:ext cx="2491223" cy="1454644"/>
            </a:xfrm>
            <a:prstGeom prst="rect">
              <a:avLst/>
            </a:prstGeom>
            <a:pattFill prst="diagBrick">
              <a:fgClr>
                <a:schemeClr val="accent4">
                  <a:lumMod val="20000"/>
                  <a:lumOff val="80000"/>
                </a:schemeClr>
              </a:fgClr>
              <a:bgClr>
                <a:schemeClr val="bg1"/>
              </a:bgClr>
            </a:pattFill>
            <a:ln w="88900" cmpd="thickThin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04871683-1433-4D2F-974C-8265DB0FC9E3}"/>
                </a:ext>
              </a:extLst>
            </p:cNvPr>
            <p:cNvSpPr txBox="1"/>
            <p:nvPr/>
          </p:nvSpPr>
          <p:spPr>
            <a:xfrm>
              <a:off x="6126962" y="3014308"/>
              <a:ext cx="624475" cy="228717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 defTabSz="609555">
                <a:lnSpc>
                  <a:spcPct val="95000"/>
                </a:lnSpc>
                <a:defRPr/>
              </a:pPr>
              <a:endParaRPr lang="en-GB" sz="933" b="1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Open Sans Semibold"/>
                <a:sym typeface="Open Sans Semibold"/>
              </a:endParaRPr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B6B62C84-6525-CE29-1CE0-BA303E4FDFEA}"/>
                </a:ext>
              </a:extLst>
            </p:cNvPr>
            <p:cNvSpPr txBox="1"/>
            <p:nvPr/>
          </p:nvSpPr>
          <p:spPr>
            <a:xfrm>
              <a:off x="5981423" y="2472036"/>
              <a:ext cx="1268667" cy="404341"/>
            </a:xfrm>
            <a:prstGeom prst="rect">
              <a:avLst/>
            </a:prstGeom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 defTabSz="609539">
                <a:lnSpc>
                  <a:spcPct val="95000"/>
                </a:lnSpc>
                <a:defRPr sz="1067" b="1" spc="-120">
                  <a:solidFill>
                    <a:srgbClr val="00B050"/>
                  </a:solidFill>
                  <a:latin typeface="Open Sans"/>
                </a:defRPr>
              </a:lvl1pPr>
            </a:lstStyle>
            <a:p>
              <a:r>
                <a:rPr lang="ja-JP" altLang="en-US"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データーは</a:t>
              </a:r>
              <a:endParaRPr lang="en-US" altLang="ja-JP"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r>
                <a:rPr lang="ja-JP" altLang="en-US"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社内のみ共用可能</a:t>
              </a:r>
              <a:endParaRPr lang="en-GB"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773F87E4-0D1E-C8C5-ACB5-A852CD778546}"/>
                </a:ext>
              </a:extLst>
            </p:cNvPr>
            <p:cNvCxnSpPr>
              <a:cxnSpLocks/>
            </p:cNvCxnSpPr>
            <p:nvPr/>
          </p:nvCxnSpPr>
          <p:spPr>
            <a:xfrm>
              <a:off x="5238853" y="3039975"/>
              <a:ext cx="477156" cy="989399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66E5D0B9-36A9-744B-6F06-5AD16A944945}"/>
                </a:ext>
              </a:extLst>
            </p:cNvPr>
            <p:cNvSpPr/>
            <p:nvPr/>
          </p:nvSpPr>
          <p:spPr>
            <a:xfrm>
              <a:off x="4605180" y="3489308"/>
              <a:ext cx="1029667" cy="5603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609539">
                <a:lnSpc>
                  <a:spcPct val="95000"/>
                </a:lnSpc>
                <a:defRPr/>
              </a:pPr>
              <a:r>
                <a:rPr lang="ja-JP" altLang="en-US" sz="1067" b="1" spc="-120">
                  <a:solidFill>
                    <a:srgbClr val="00B05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社内へ</a:t>
              </a:r>
              <a:br>
                <a:rPr lang="en-US" altLang="ja-JP" sz="1067" b="1" spc="-120">
                  <a:solidFill>
                    <a:srgbClr val="00B05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</a:br>
              <a:r>
                <a:rPr lang="ja-JP" altLang="en-US" sz="1067" b="1" spc="-120">
                  <a:solidFill>
                    <a:srgbClr val="00B05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ファイル添付メール送付可</a:t>
              </a:r>
              <a:endParaRPr lang="en-US" altLang="ja-JP" sz="1067" b="1" spc="-120">
                <a:solidFill>
                  <a:srgbClr val="00B05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FC639A8A-4985-6C11-12F1-D58BE076741C}"/>
                </a:ext>
              </a:extLst>
            </p:cNvPr>
            <p:cNvCxnSpPr>
              <a:cxnSpLocks/>
            </p:cNvCxnSpPr>
            <p:nvPr/>
          </p:nvCxnSpPr>
          <p:spPr>
            <a:xfrm>
              <a:off x="5729973" y="2820934"/>
              <a:ext cx="1854227" cy="460806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95" name="Picture 294" descr="A picture containing text, computer&#10;&#10;Description automatically generated">
              <a:extLst>
                <a:ext uri="{FF2B5EF4-FFF2-40B4-BE49-F238E27FC236}">
                  <a16:creationId xmlns:a16="http://schemas.microsoft.com/office/drawing/2014/main" id="{F521A79F-D90C-13A6-96C6-78CB71870C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400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6416" y="662359"/>
              <a:ext cx="1212545" cy="1212545"/>
            </a:xfrm>
            <a:prstGeom prst="rect">
              <a:avLst/>
            </a:prstGeom>
          </p:spPr>
        </p:pic>
        <p:pic>
          <p:nvPicPr>
            <p:cNvPr id="296" name="Picture 295" descr="Icon&#10;&#10;Description automatically generated">
              <a:extLst>
                <a:ext uri="{FF2B5EF4-FFF2-40B4-BE49-F238E27FC236}">
                  <a16:creationId xmlns:a16="http://schemas.microsoft.com/office/drawing/2014/main" id="{E2D39335-680F-9B9B-31B1-EA479E843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9611" y="920109"/>
              <a:ext cx="1501398" cy="294038"/>
            </a:xfrm>
            <a:prstGeom prst="rect">
              <a:avLst/>
            </a:prstGeom>
          </p:spPr>
        </p:pic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11DA7F4E-AA91-5DCC-EFCC-4ADF6E30FA9E}"/>
                </a:ext>
              </a:extLst>
            </p:cNvPr>
            <p:cNvSpPr txBox="1"/>
            <p:nvPr/>
          </p:nvSpPr>
          <p:spPr>
            <a:xfrm>
              <a:off x="163638" y="1840763"/>
              <a:ext cx="8386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b="1" dirty="0">
                  <a:solidFill>
                    <a:srgbClr val="0070C0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お客様</a:t>
              </a:r>
              <a:endParaRPr lang="en-US" b="1" dirty="0">
                <a:solidFill>
                  <a:srgbClr val="0070C0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D5F2CD60-F5CE-16E6-7346-E7E967AFD676}"/>
                </a:ext>
              </a:extLst>
            </p:cNvPr>
            <p:cNvGrpSpPr/>
            <p:nvPr/>
          </p:nvGrpSpPr>
          <p:grpSpPr>
            <a:xfrm>
              <a:off x="5316728" y="3301777"/>
              <a:ext cx="320470" cy="312792"/>
              <a:chOff x="10534036" y="11327910"/>
              <a:chExt cx="685482" cy="707253"/>
            </a:xfrm>
          </p:grpSpPr>
          <p:sp>
            <p:nvSpPr>
              <p:cNvPr id="305" name="Freeform 27">
                <a:extLst>
                  <a:ext uri="{FF2B5EF4-FFF2-40B4-BE49-F238E27FC236}">
                    <a16:creationId xmlns:a16="http://schemas.microsoft.com/office/drawing/2014/main" id="{DD821E83-EDB2-3636-1B4D-7C43ECE82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036" y="11406925"/>
                <a:ext cx="313141" cy="628238"/>
              </a:xfrm>
              <a:custGeom>
                <a:avLst/>
                <a:gdLst>
                  <a:gd name="T0" fmla="*/ 89 w 89"/>
                  <a:gd name="T1" fmla="*/ 0 h 179"/>
                  <a:gd name="T2" fmla="*/ 0 w 89"/>
                  <a:gd name="T3" fmla="*/ 90 h 179"/>
                  <a:gd name="T4" fmla="*/ 89 w 89"/>
                  <a:gd name="T5" fmla="*/ 179 h 179"/>
                  <a:gd name="T6" fmla="*/ 89 w 89"/>
                  <a:gd name="T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179">
                    <a:moveTo>
                      <a:pt x="89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9"/>
                      <a:pt x="40" y="179"/>
                      <a:pt x="89" y="179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306" name="Freeform 29">
                <a:extLst>
                  <a:ext uri="{FF2B5EF4-FFF2-40B4-BE49-F238E27FC236}">
                    <a16:creationId xmlns:a16="http://schemas.microsoft.com/office/drawing/2014/main" id="{EB82F9D0-DBC5-3D60-B440-BB2E03B4C1B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880" y="11327910"/>
                <a:ext cx="655638" cy="659552"/>
              </a:xfrm>
              <a:custGeom>
                <a:avLst/>
                <a:gdLst>
                  <a:gd name="T0" fmla="*/ 93 w 187"/>
                  <a:gd name="T1" fmla="*/ 188 h 188"/>
                  <a:gd name="T2" fmla="*/ 0 w 187"/>
                  <a:gd name="T3" fmla="*/ 94 h 188"/>
                  <a:gd name="T4" fmla="*/ 93 w 187"/>
                  <a:gd name="T5" fmla="*/ 0 h 188"/>
                  <a:gd name="T6" fmla="*/ 187 w 187"/>
                  <a:gd name="T7" fmla="*/ 94 h 188"/>
                  <a:gd name="T8" fmla="*/ 93 w 187"/>
                  <a:gd name="T9" fmla="*/ 188 h 188"/>
                  <a:gd name="T10" fmla="*/ 93 w 187"/>
                  <a:gd name="T11" fmla="*/ 9 h 188"/>
                  <a:gd name="T12" fmla="*/ 8 w 187"/>
                  <a:gd name="T13" fmla="*/ 94 h 188"/>
                  <a:gd name="T14" fmla="*/ 93 w 187"/>
                  <a:gd name="T15" fmla="*/ 179 h 188"/>
                  <a:gd name="T16" fmla="*/ 178 w 187"/>
                  <a:gd name="T17" fmla="*/ 94 h 188"/>
                  <a:gd name="T18" fmla="*/ 93 w 187"/>
                  <a:gd name="T19" fmla="*/ 9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8">
                    <a:moveTo>
                      <a:pt x="93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ubicBezTo>
                      <a:pt x="187" y="146"/>
                      <a:pt x="145" y="188"/>
                      <a:pt x="93" y="188"/>
                    </a:cubicBezTo>
                    <a:close/>
                    <a:moveTo>
                      <a:pt x="93" y="9"/>
                    </a:moveTo>
                    <a:cubicBezTo>
                      <a:pt x="47" y="9"/>
                      <a:pt x="8" y="47"/>
                      <a:pt x="8" y="94"/>
                    </a:cubicBezTo>
                    <a:cubicBezTo>
                      <a:pt x="8" y="141"/>
                      <a:pt x="47" y="179"/>
                      <a:pt x="93" y="179"/>
                    </a:cubicBezTo>
                    <a:cubicBezTo>
                      <a:pt x="140" y="179"/>
                      <a:pt x="178" y="141"/>
                      <a:pt x="178" y="94"/>
                    </a:cubicBezTo>
                    <a:cubicBezTo>
                      <a:pt x="178" y="47"/>
                      <a:pt x="140" y="9"/>
                      <a:pt x="93" y="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307" name="Freeform 30">
                <a:extLst>
                  <a:ext uri="{FF2B5EF4-FFF2-40B4-BE49-F238E27FC236}">
                    <a16:creationId xmlns:a16="http://schemas.microsoft.com/office/drawing/2014/main" id="{52FA5BFD-D08B-DBB3-495E-C20E34F58F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6478" y="11513260"/>
                <a:ext cx="391838" cy="318361"/>
              </a:xfrm>
              <a:custGeom>
                <a:avLst/>
                <a:gdLst>
                  <a:gd name="T0" fmla="*/ 155 w 155"/>
                  <a:gd name="T1" fmla="*/ 11 h 111"/>
                  <a:gd name="T2" fmla="*/ 145 w 155"/>
                  <a:gd name="T3" fmla="*/ 0 h 111"/>
                  <a:gd name="T4" fmla="*/ 55 w 155"/>
                  <a:gd name="T5" fmla="*/ 88 h 111"/>
                  <a:gd name="T6" fmla="*/ 10 w 155"/>
                  <a:gd name="T7" fmla="*/ 43 h 111"/>
                  <a:gd name="T8" fmla="*/ 0 w 155"/>
                  <a:gd name="T9" fmla="*/ 54 h 111"/>
                  <a:gd name="T10" fmla="*/ 55 w 155"/>
                  <a:gd name="T11" fmla="*/ 111 h 111"/>
                  <a:gd name="T12" fmla="*/ 55 w 155"/>
                  <a:gd name="T13" fmla="*/ 111 h 111"/>
                  <a:gd name="T14" fmla="*/ 55 w 155"/>
                  <a:gd name="T15" fmla="*/ 111 h 111"/>
                  <a:gd name="T16" fmla="*/ 155 w 155"/>
                  <a:gd name="T17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11">
                    <a:moveTo>
                      <a:pt x="155" y="11"/>
                    </a:moveTo>
                    <a:lnTo>
                      <a:pt x="145" y="0"/>
                    </a:lnTo>
                    <a:lnTo>
                      <a:pt x="55" y="88"/>
                    </a:lnTo>
                    <a:lnTo>
                      <a:pt x="10" y="43"/>
                    </a:lnTo>
                    <a:lnTo>
                      <a:pt x="0" y="54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155" y="11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3000" b="1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78488898-3433-7586-9BA1-37DAA72A2AE1}"/>
                </a:ext>
              </a:extLst>
            </p:cNvPr>
            <p:cNvGrpSpPr/>
            <p:nvPr/>
          </p:nvGrpSpPr>
          <p:grpSpPr>
            <a:xfrm>
              <a:off x="6480314" y="2878803"/>
              <a:ext cx="320470" cy="312792"/>
              <a:chOff x="10534036" y="11327910"/>
              <a:chExt cx="685482" cy="707253"/>
            </a:xfrm>
          </p:grpSpPr>
          <p:sp>
            <p:nvSpPr>
              <p:cNvPr id="323" name="Freeform 27">
                <a:extLst>
                  <a:ext uri="{FF2B5EF4-FFF2-40B4-BE49-F238E27FC236}">
                    <a16:creationId xmlns:a16="http://schemas.microsoft.com/office/drawing/2014/main" id="{5DE4CCC3-8BA1-C55C-5AC8-2E38671E0F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036" y="11406925"/>
                <a:ext cx="313141" cy="628238"/>
              </a:xfrm>
              <a:custGeom>
                <a:avLst/>
                <a:gdLst>
                  <a:gd name="T0" fmla="*/ 89 w 89"/>
                  <a:gd name="T1" fmla="*/ 0 h 179"/>
                  <a:gd name="T2" fmla="*/ 0 w 89"/>
                  <a:gd name="T3" fmla="*/ 90 h 179"/>
                  <a:gd name="T4" fmla="*/ 89 w 89"/>
                  <a:gd name="T5" fmla="*/ 179 h 179"/>
                  <a:gd name="T6" fmla="*/ 89 w 89"/>
                  <a:gd name="T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179">
                    <a:moveTo>
                      <a:pt x="89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9"/>
                      <a:pt x="40" y="179"/>
                      <a:pt x="89" y="179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324" name="Freeform 29">
                <a:extLst>
                  <a:ext uri="{FF2B5EF4-FFF2-40B4-BE49-F238E27FC236}">
                    <a16:creationId xmlns:a16="http://schemas.microsoft.com/office/drawing/2014/main" id="{20F87FDD-E478-5F3B-CE10-88C5E2F9C2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880" y="11327910"/>
                <a:ext cx="655638" cy="659552"/>
              </a:xfrm>
              <a:custGeom>
                <a:avLst/>
                <a:gdLst>
                  <a:gd name="T0" fmla="*/ 93 w 187"/>
                  <a:gd name="T1" fmla="*/ 188 h 188"/>
                  <a:gd name="T2" fmla="*/ 0 w 187"/>
                  <a:gd name="T3" fmla="*/ 94 h 188"/>
                  <a:gd name="T4" fmla="*/ 93 w 187"/>
                  <a:gd name="T5" fmla="*/ 0 h 188"/>
                  <a:gd name="T6" fmla="*/ 187 w 187"/>
                  <a:gd name="T7" fmla="*/ 94 h 188"/>
                  <a:gd name="T8" fmla="*/ 93 w 187"/>
                  <a:gd name="T9" fmla="*/ 188 h 188"/>
                  <a:gd name="T10" fmla="*/ 93 w 187"/>
                  <a:gd name="T11" fmla="*/ 9 h 188"/>
                  <a:gd name="T12" fmla="*/ 8 w 187"/>
                  <a:gd name="T13" fmla="*/ 94 h 188"/>
                  <a:gd name="T14" fmla="*/ 93 w 187"/>
                  <a:gd name="T15" fmla="*/ 179 h 188"/>
                  <a:gd name="T16" fmla="*/ 178 w 187"/>
                  <a:gd name="T17" fmla="*/ 94 h 188"/>
                  <a:gd name="T18" fmla="*/ 93 w 187"/>
                  <a:gd name="T19" fmla="*/ 9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8">
                    <a:moveTo>
                      <a:pt x="93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ubicBezTo>
                      <a:pt x="187" y="146"/>
                      <a:pt x="145" y="188"/>
                      <a:pt x="93" y="188"/>
                    </a:cubicBezTo>
                    <a:close/>
                    <a:moveTo>
                      <a:pt x="93" y="9"/>
                    </a:moveTo>
                    <a:cubicBezTo>
                      <a:pt x="47" y="9"/>
                      <a:pt x="8" y="47"/>
                      <a:pt x="8" y="94"/>
                    </a:cubicBezTo>
                    <a:cubicBezTo>
                      <a:pt x="8" y="141"/>
                      <a:pt x="47" y="179"/>
                      <a:pt x="93" y="179"/>
                    </a:cubicBezTo>
                    <a:cubicBezTo>
                      <a:pt x="140" y="179"/>
                      <a:pt x="178" y="141"/>
                      <a:pt x="178" y="94"/>
                    </a:cubicBezTo>
                    <a:cubicBezTo>
                      <a:pt x="178" y="47"/>
                      <a:pt x="140" y="9"/>
                      <a:pt x="93" y="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325" name="Freeform 30">
                <a:extLst>
                  <a:ext uri="{FF2B5EF4-FFF2-40B4-BE49-F238E27FC236}">
                    <a16:creationId xmlns:a16="http://schemas.microsoft.com/office/drawing/2014/main" id="{C7AE9295-AFD4-0211-9AFA-81EE3BA99A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6478" y="11513260"/>
                <a:ext cx="391838" cy="318361"/>
              </a:xfrm>
              <a:custGeom>
                <a:avLst/>
                <a:gdLst>
                  <a:gd name="T0" fmla="*/ 155 w 155"/>
                  <a:gd name="T1" fmla="*/ 11 h 111"/>
                  <a:gd name="T2" fmla="*/ 145 w 155"/>
                  <a:gd name="T3" fmla="*/ 0 h 111"/>
                  <a:gd name="T4" fmla="*/ 55 w 155"/>
                  <a:gd name="T5" fmla="*/ 88 h 111"/>
                  <a:gd name="T6" fmla="*/ 10 w 155"/>
                  <a:gd name="T7" fmla="*/ 43 h 111"/>
                  <a:gd name="T8" fmla="*/ 0 w 155"/>
                  <a:gd name="T9" fmla="*/ 54 h 111"/>
                  <a:gd name="T10" fmla="*/ 55 w 155"/>
                  <a:gd name="T11" fmla="*/ 111 h 111"/>
                  <a:gd name="T12" fmla="*/ 55 w 155"/>
                  <a:gd name="T13" fmla="*/ 111 h 111"/>
                  <a:gd name="T14" fmla="*/ 55 w 155"/>
                  <a:gd name="T15" fmla="*/ 111 h 111"/>
                  <a:gd name="T16" fmla="*/ 155 w 155"/>
                  <a:gd name="T17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11">
                    <a:moveTo>
                      <a:pt x="155" y="11"/>
                    </a:moveTo>
                    <a:lnTo>
                      <a:pt x="145" y="0"/>
                    </a:lnTo>
                    <a:lnTo>
                      <a:pt x="55" y="88"/>
                    </a:lnTo>
                    <a:lnTo>
                      <a:pt x="10" y="43"/>
                    </a:lnTo>
                    <a:lnTo>
                      <a:pt x="0" y="54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155" y="11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3000" b="1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3190AEDE-5D75-F8F8-3189-288BDF006272}"/>
                </a:ext>
              </a:extLst>
            </p:cNvPr>
            <p:cNvGrpSpPr/>
            <p:nvPr/>
          </p:nvGrpSpPr>
          <p:grpSpPr>
            <a:xfrm>
              <a:off x="4535477" y="2324893"/>
              <a:ext cx="1046618" cy="613122"/>
              <a:chOff x="2474949" y="2909882"/>
              <a:chExt cx="1046618" cy="613122"/>
            </a:xfrm>
          </p:grpSpPr>
          <p:sp>
            <p:nvSpPr>
              <p:cNvPr id="184" name="Circle: Hollow 183">
                <a:extLst>
                  <a:ext uri="{FF2B5EF4-FFF2-40B4-BE49-F238E27FC236}">
                    <a16:creationId xmlns:a16="http://schemas.microsoft.com/office/drawing/2014/main" id="{7D8543A1-1019-3C38-7AD9-C0738BAF556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26507" y="2909882"/>
                <a:ext cx="946524" cy="613122"/>
              </a:xfrm>
              <a:prstGeom prst="donut">
                <a:avLst>
                  <a:gd name="adj" fmla="val 13256"/>
                </a:avLst>
              </a:prstGeom>
              <a:solidFill>
                <a:srgbClr val="00B0F0">
                  <a:alpha val="2000"/>
                </a:srgbClr>
              </a:solidFill>
              <a:ln w="12700" cap="flat">
                <a:noFill/>
                <a:miter lim="400000"/>
              </a:ln>
              <a:effectLst>
                <a:glow rad="177800">
                  <a:schemeClr val="accent1">
                    <a:satMod val="175000"/>
                    <a:alpha val="40000"/>
                  </a:schemeClr>
                </a:glow>
              </a:effectLst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25400" tIns="25400" rIns="25400" bIns="25400" numCol="1" spcCol="38100" rtlCol="0" anchor="ctr">
                <a:spAutoFit/>
              </a:bodyPr>
              <a:lstStyle/>
              <a:p>
                <a:pPr algn="ctr" defTabSz="412746" hangingPunct="0">
                  <a:defRPr/>
                </a:pPr>
                <a:endParaRPr lang="en-US" sz="2500" kern="0">
                  <a:solidFill>
                    <a:srgbClr val="FFFFFF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Light"/>
                  <a:sym typeface="Open Sans Light"/>
                </a:endParaRPr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82F1076-34F7-D011-E304-C62442BD7DF3}"/>
                  </a:ext>
                </a:extLst>
              </p:cNvPr>
              <p:cNvGrpSpPr/>
              <p:nvPr/>
            </p:nvGrpSpPr>
            <p:grpSpPr>
              <a:xfrm>
                <a:off x="2474949" y="2944379"/>
                <a:ext cx="1046618" cy="571447"/>
                <a:chOff x="3351717" y="2857553"/>
                <a:chExt cx="1046618" cy="571447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F383D1F-747B-9782-622C-75DF5AD3E069}"/>
                    </a:ext>
                  </a:extLst>
                </p:cNvPr>
                <p:cNvGrpSpPr/>
                <p:nvPr/>
              </p:nvGrpSpPr>
              <p:grpSpPr>
                <a:xfrm>
                  <a:off x="3440855" y="2857553"/>
                  <a:ext cx="865152" cy="571447"/>
                  <a:chOff x="5838825" y="1687512"/>
                  <a:chExt cx="430213" cy="284162"/>
                </a:xfrm>
                <a:solidFill>
                  <a:srgbClr val="FFC000"/>
                </a:solidFill>
              </p:grpSpPr>
              <p:sp>
                <p:nvSpPr>
                  <p:cNvPr id="7" name="Freeform 952">
                    <a:extLst>
                      <a:ext uri="{FF2B5EF4-FFF2-40B4-BE49-F238E27FC236}">
                        <a16:creationId xmlns:a16="http://schemas.microsoft.com/office/drawing/2014/main" id="{8F14874C-0FA8-EC8F-E407-08D94B31F90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80100" y="1687512"/>
                    <a:ext cx="349250" cy="242887"/>
                  </a:xfrm>
                  <a:custGeom>
                    <a:avLst/>
                    <a:gdLst>
                      <a:gd name="T0" fmla="*/ 971 w 972"/>
                      <a:gd name="T1" fmla="*/ 0 h 674"/>
                      <a:gd name="T2" fmla="*/ 0 w 972"/>
                      <a:gd name="T3" fmla="*/ 0 h 674"/>
                      <a:gd name="T4" fmla="*/ 0 w 972"/>
                      <a:gd name="T5" fmla="*/ 673 h 674"/>
                      <a:gd name="T6" fmla="*/ 971 w 972"/>
                      <a:gd name="T7" fmla="*/ 673 h 674"/>
                      <a:gd name="T8" fmla="*/ 971 w 972"/>
                      <a:gd name="T9" fmla="*/ 0 h 674"/>
                      <a:gd name="T10" fmla="*/ 920 w 972"/>
                      <a:gd name="T11" fmla="*/ 622 h 674"/>
                      <a:gd name="T12" fmla="*/ 50 w 972"/>
                      <a:gd name="T13" fmla="*/ 622 h 674"/>
                      <a:gd name="T14" fmla="*/ 50 w 972"/>
                      <a:gd name="T15" fmla="*/ 47 h 674"/>
                      <a:gd name="T16" fmla="*/ 920 w 972"/>
                      <a:gd name="T17" fmla="*/ 47 h 674"/>
                      <a:gd name="T18" fmla="*/ 920 w 972"/>
                      <a:gd name="T19" fmla="*/ 622 h 6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72" h="674">
                        <a:moveTo>
                          <a:pt x="971" y="0"/>
                        </a:moveTo>
                        <a:lnTo>
                          <a:pt x="0" y="0"/>
                        </a:lnTo>
                        <a:lnTo>
                          <a:pt x="0" y="673"/>
                        </a:lnTo>
                        <a:lnTo>
                          <a:pt x="971" y="673"/>
                        </a:lnTo>
                        <a:lnTo>
                          <a:pt x="971" y="0"/>
                        </a:lnTo>
                        <a:close/>
                        <a:moveTo>
                          <a:pt x="920" y="622"/>
                        </a:moveTo>
                        <a:lnTo>
                          <a:pt x="50" y="622"/>
                        </a:lnTo>
                        <a:lnTo>
                          <a:pt x="50" y="47"/>
                        </a:lnTo>
                        <a:lnTo>
                          <a:pt x="920" y="47"/>
                        </a:lnTo>
                        <a:lnTo>
                          <a:pt x="920" y="622"/>
                        </a:lnTo>
                        <a:close/>
                      </a:path>
                    </a:pathLst>
                  </a:custGeom>
                  <a:solidFill>
                    <a:srgbClr val="00B0F0"/>
                  </a:solidFill>
                  <a:ln w="12700">
                    <a:solidFill>
                      <a:srgbClr val="0000FF"/>
                    </a:solidFill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09555">
                      <a:defRPr/>
                    </a:pPr>
                    <a:endParaRPr lang="en-US" sz="2400" b="1">
                      <a:solidFill>
                        <a:srgbClr val="0070C0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  <p:sp>
                <p:nvSpPr>
                  <p:cNvPr id="146" name="Freeform 953">
                    <a:extLst>
                      <a:ext uri="{FF2B5EF4-FFF2-40B4-BE49-F238E27FC236}">
                        <a16:creationId xmlns:a16="http://schemas.microsoft.com/office/drawing/2014/main" id="{9ADDA2B0-76C9-E71B-D7BE-04E0FACE71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838825" y="1952624"/>
                    <a:ext cx="430213" cy="19050"/>
                  </a:xfrm>
                  <a:custGeom>
                    <a:avLst/>
                    <a:gdLst>
                      <a:gd name="T0" fmla="*/ 0 w 1195"/>
                      <a:gd name="T1" fmla="*/ 0 h 52"/>
                      <a:gd name="T2" fmla="*/ 0 w 1195"/>
                      <a:gd name="T3" fmla="*/ 51 h 52"/>
                      <a:gd name="T4" fmla="*/ 1194 w 1195"/>
                      <a:gd name="T5" fmla="*/ 51 h 52"/>
                      <a:gd name="T6" fmla="*/ 1194 w 1195"/>
                      <a:gd name="T7" fmla="*/ 0 h 52"/>
                      <a:gd name="T8" fmla="*/ 0 w 1195"/>
                      <a:gd name="T9" fmla="*/ 0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95" h="52">
                        <a:moveTo>
                          <a:pt x="0" y="0"/>
                        </a:moveTo>
                        <a:lnTo>
                          <a:pt x="0" y="51"/>
                        </a:lnTo>
                        <a:lnTo>
                          <a:pt x="1194" y="51"/>
                        </a:lnTo>
                        <a:lnTo>
                          <a:pt x="1194" y="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00B0F0"/>
                  </a:solidFill>
                  <a:ln w="12700">
                    <a:solidFill>
                      <a:srgbClr val="0000FF"/>
                    </a:solidFill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 cap="flat">
                        <a:solidFill>
                          <a:srgbClr val="808080"/>
                        </a:solidFill>
                        <a:bevel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rgbClr val="000000">
                              <a:alpha val="74998"/>
                            </a:srgb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defTabSz="609555"/>
                    <a:endParaRPr lang="en-US" sz="2400" b="1">
                      <a:solidFill>
                        <a:srgbClr val="0070C0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</p:grpSp>
            <p:pic>
              <p:nvPicPr>
                <p:cNvPr id="334" name="Picture 333" descr="Icon&#10;&#10;Description automatically generated">
                  <a:extLst>
                    <a:ext uri="{FF2B5EF4-FFF2-40B4-BE49-F238E27FC236}">
                      <a16:creationId xmlns:a16="http://schemas.microsoft.com/office/drawing/2014/main" id="{442458CB-5CAD-BBDC-C702-CFA6C0BAC5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48021" y="3131084"/>
                  <a:ext cx="277455" cy="276999"/>
                </a:xfrm>
                <a:prstGeom prst="rect">
                  <a:avLst/>
                </a:prstGeom>
                <a:effectLst>
                  <a:glow rad="127000">
                    <a:schemeClr val="bg1">
                      <a:alpha val="40000"/>
                    </a:schemeClr>
                  </a:glow>
                </a:effectLst>
              </p:spPr>
            </p:pic>
            <p:pic>
              <p:nvPicPr>
                <p:cNvPr id="30" name="Picture 29" descr="Icon&#10;&#10;Description automatically generated">
                  <a:extLst>
                    <a:ext uri="{FF2B5EF4-FFF2-40B4-BE49-F238E27FC236}">
                      <a16:creationId xmlns:a16="http://schemas.microsoft.com/office/drawing/2014/main" id="{CC408B60-924F-9DBA-30FF-F8E12A0EC8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 cstate="print"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51885" y="3129772"/>
                  <a:ext cx="277455" cy="276999"/>
                </a:xfrm>
                <a:prstGeom prst="rect">
                  <a:avLst/>
                </a:prstGeom>
                <a:effectLst>
                  <a:glow rad="38100">
                    <a:schemeClr val="bg1"/>
                  </a:glow>
                </a:effectLst>
              </p:spPr>
            </p:pic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2926F67-15E0-4E07-C6E2-BE36DC537DB2}"/>
                    </a:ext>
                  </a:extLst>
                </p:cNvPr>
                <p:cNvSpPr txBox="1"/>
                <p:nvPr/>
              </p:nvSpPr>
              <p:spPr>
                <a:xfrm>
                  <a:off x="3351717" y="2891635"/>
                  <a:ext cx="1046618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>
                  <a:defPPr>
                    <a:defRPr lang="en-US"/>
                  </a:defPPr>
                  <a:lvl1pPr algn="ctr">
                    <a:defRPr sz="1200" b="1">
                      <a:solidFill>
                        <a:srgbClr val="0070C0"/>
                      </a:solidFill>
                    </a:defRPr>
                  </a:lvl1pPr>
                </a:lstStyle>
                <a:p>
                  <a:r>
                    <a:rPr lang="ja-JP" altLang="en-US" sz="1400" b="0" spc="-150">
                      <a:ln w="3175">
                        <a:solidFill>
                          <a:srgbClr val="C00000"/>
                        </a:solidFill>
                      </a:ln>
                      <a:solidFill>
                        <a:srgbClr val="C00000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sym typeface="Open Sans Semibold"/>
                    </a:rPr>
                    <a:t>業務担当</a:t>
                  </a:r>
                  <a:endParaRPr lang="en-GB" sz="1400" b="0" spc="-150">
                    <a:ln w="3175">
                      <a:solidFill>
                        <a:srgbClr val="C00000"/>
                      </a:solidFill>
                    </a:ln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sym typeface="Open Sans Semibold"/>
                  </a:endParaRPr>
                </a:p>
              </p:txBody>
            </p: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EC0F7CA-F113-E293-DCB2-AD468BBC3A5B}"/>
                </a:ext>
              </a:extLst>
            </p:cNvPr>
            <p:cNvGrpSpPr/>
            <p:nvPr/>
          </p:nvGrpSpPr>
          <p:grpSpPr>
            <a:xfrm>
              <a:off x="5382430" y="4005593"/>
              <a:ext cx="735778" cy="589748"/>
              <a:chOff x="2193079" y="4224762"/>
              <a:chExt cx="787642" cy="649471"/>
            </a:xfrm>
          </p:grpSpPr>
          <p:pic>
            <p:nvPicPr>
              <p:cNvPr id="294" name="Picture 293" descr="Logo&#10;&#10;Description automatically generated">
                <a:extLst>
                  <a:ext uri="{FF2B5EF4-FFF2-40B4-BE49-F238E27FC236}">
                    <a16:creationId xmlns:a16="http://schemas.microsoft.com/office/drawing/2014/main" id="{96D22AA8-A5E5-7CB1-504D-F71620703D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93079" y="4678522"/>
                <a:ext cx="787642" cy="195711"/>
              </a:xfrm>
              <a:prstGeom prst="rect">
                <a:avLst/>
              </a:prstGeom>
            </p:spPr>
          </p:pic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F96D9A0-E79E-7F15-4748-ECD34F0C15A2}"/>
                  </a:ext>
                </a:extLst>
              </p:cNvPr>
              <p:cNvGrpSpPr/>
              <p:nvPr/>
            </p:nvGrpSpPr>
            <p:grpSpPr>
              <a:xfrm>
                <a:off x="2276304" y="4224762"/>
                <a:ext cx="704417" cy="456684"/>
                <a:chOff x="2276304" y="4224762"/>
                <a:chExt cx="704417" cy="456684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3CBBD26-648D-D716-A341-4AC1EB3C23AD}"/>
                    </a:ext>
                  </a:extLst>
                </p:cNvPr>
                <p:cNvGrpSpPr/>
                <p:nvPr/>
              </p:nvGrpSpPr>
              <p:grpSpPr>
                <a:xfrm>
                  <a:off x="2276304" y="4224762"/>
                  <a:ext cx="704417" cy="446710"/>
                  <a:chOff x="2276304" y="4224762"/>
                  <a:chExt cx="704417" cy="446710"/>
                </a:xfrm>
              </p:grpSpPr>
              <p:grpSp>
                <p:nvGrpSpPr>
                  <p:cNvPr id="269" name="Group 268">
                    <a:extLst>
                      <a:ext uri="{FF2B5EF4-FFF2-40B4-BE49-F238E27FC236}">
                        <a16:creationId xmlns:a16="http://schemas.microsoft.com/office/drawing/2014/main" id="{39209A80-9B20-7433-6072-138069437739}"/>
                      </a:ext>
                    </a:extLst>
                  </p:cNvPr>
                  <p:cNvGrpSpPr/>
                  <p:nvPr/>
                </p:nvGrpSpPr>
                <p:grpSpPr>
                  <a:xfrm>
                    <a:off x="2276304" y="4224762"/>
                    <a:ext cx="393668" cy="371935"/>
                    <a:chOff x="4270375" y="1674812"/>
                    <a:chExt cx="347663" cy="328612"/>
                  </a:xfrm>
                  <a:solidFill>
                    <a:srgbClr val="EB3D01"/>
                  </a:solidFill>
                </p:grpSpPr>
                <p:sp>
                  <p:nvSpPr>
                    <p:cNvPr id="270" name="Freeform 855">
                      <a:extLst>
                        <a:ext uri="{FF2B5EF4-FFF2-40B4-BE49-F238E27FC236}">
                          <a16:creationId xmlns:a16="http://schemas.microsoft.com/office/drawing/2014/main" id="{1CBAC27C-FB4D-035E-B8FD-F8711E3BCD1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513" y="1800224"/>
                      <a:ext cx="1587" cy="195263"/>
                    </a:xfrm>
                    <a:custGeom>
                      <a:avLst/>
                      <a:gdLst>
                        <a:gd name="T0" fmla="*/ 0 w 1"/>
                        <a:gd name="T1" fmla="*/ 0 h 543"/>
                        <a:gd name="T2" fmla="*/ 0 w 1"/>
                        <a:gd name="T3" fmla="*/ 0 h 543"/>
                        <a:gd name="T4" fmla="*/ 0 w 1"/>
                        <a:gd name="T5" fmla="*/ 0 h 543"/>
                        <a:gd name="T6" fmla="*/ 0 w 1"/>
                        <a:gd name="T7" fmla="*/ 542 h 543"/>
                        <a:gd name="T8" fmla="*/ 0 w 1"/>
                        <a:gd name="T9" fmla="*/ 542 h 543"/>
                        <a:gd name="T10" fmla="*/ 0 w 1"/>
                        <a:gd name="T11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" h="543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542"/>
                          </a:lnTo>
                          <a:lnTo>
                            <a:pt x="0" y="54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1" name="Freeform 856">
                      <a:extLst>
                        <a:ext uri="{FF2B5EF4-FFF2-40B4-BE49-F238E27FC236}">
                          <a16:creationId xmlns:a16="http://schemas.microsoft.com/office/drawing/2014/main" id="{080D357C-10AE-8601-6D48-0F9C682C757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08513" y="1800224"/>
                      <a:ext cx="1587" cy="195263"/>
                    </a:xfrm>
                    <a:custGeom>
                      <a:avLst/>
                      <a:gdLst>
                        <a:gd name="T0" fmla="*/ 0 w 1"/>
                        <a:gd name="T1" fmla="*/ 0 h 543"/>
                        <a:gd name="T2" fmla="*/ 0 w 1"/>
                        <a:gd name="T3" fmla="*/ 0 h 543"/>
                        <a:gd name="T4" fmla="*/ 0 w 1"/>
                        <a:gd name="T5" fmla="*/ 0 h 543"/>
                        <a:gd name="T6" fmla="*/ 0 w 1"/>
                        <a:gd name="T7" fmla="*/ 542 h 543"/>
                        <a:gd name="T8" fmla="*/ 0 w 1"/>
                        <a:gd name="T9" fmla="*/ 542 h 543"/>
                        <a:gd name="T10" fmla="*/ 0 w 1"/>
                        <a:gd name="T11" fmla="*/ 0 h 54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</a:cxnLst>
                      <a:rect l="0" t="0" r="r" b="b"/>
                      <a:pathLst>
                        <a:path w="1" h="543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0" y="0"/>
                          </a:lnTo>
                          <a:lnTo>
                            <a:pt x="0" y="542"/>
                          </a:lnTo>
                          <a:lnTo>
                            <a:pt x="0" y="542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round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2" name="Freeform 860">
                      <a:extLst>
                        <a:ext uri="{FF2B5EF4-FFF2-40B4-BE49-F238E27FC236}">
                          <a16:creationId xmlns:a16="http://schemas.microsoft.com/office/drawing/2014/main" id="{31A4E6DD-1770-2B27-DB02-90C97CEFBC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9913" y="1830387"/>
                      <a:ext cx="127000" cy="17462"/>
                    </a:xfrm>
                    <a:custGeom>
                      <a:avLst/>
                      <a:gdLst>
                        <a:gd name="T0" fmla="*/ 353 w 354"/>
                        <a:gd name="T1" fmla="*/ 0 h 48"/>
                        <a:gd name="T2" fmla="*/ 0 w 354"/>
                        <a:gd name="T3" fmla="*/ 0 h 48"/>
                        <a:gd name="T4" fmla="*/ 0 w 354"/>
                        <a:gd name="T5" fmla="*/ 47 h 48"/>
                        <a:gd name="T6" fmla="*/ 353 w 354"/>
                        <a:gd name="T7" fmla="*/ 47 h 48"/>
                        <a:gd name="T8" fmla="*/ 353 w 354"/>
                        <a:gd name="T9" fmla="*/ 0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54" h="48">
                          <a:moveTo>
                            <a:pt x="353" y="0"/>
                          </a:moveTo>
                          <a:lnTo>
                            <a:pt x="0" y="0"/>
                          </a:lnTo>
                          <a:lnTo>
                            <a:pt x="0" y="47"/>
                          </a:lnTo>
                          <a:lnTo>
                            <a:pt x="353" y="47"/>
                          </a:lnTo>
                          <a:lnTo>
                            <a:pt x="353" y="0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3" name="Freeform 861">
                      <a:extLst>
                        <a:ext uri="{FF2B5EF4-FFF2-40B4-BE49-F238E27FC236}">
                          <a16:creationId xmlns:a16="http://schemas.microsoft.com/office/drawing/2014/main" id="{5D842ECC-5F87-20C4-2E89-04ECBC8BC80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9913" y="1776412"/>
                      <a:ext cx="127000" cy="17462"/>
                    </a:xfrm>
                    <a:custGeom>
                      <a:avLst/>
                      <a:gdLst>
                        <a:gd name="T0" fmla="*/ 353 w 354"/>
                        <a:gd name="T1" fmla="*/ 0 h 49"/>
                        <a:gd name="T2" fmla="*/ 0 w 354"/>
                        <a:gd name="T3" fmla="*/ 0 h 49"/>
                        <a:gd name="T4" fmla="*/ 0 w 354"/>
                        <a:gd name="T5" fmla="*/ 48 h 49"/>
                        <a:gd name="T6" fmla="*/ 353 w 354"/>
                        <a:gd name="T7" fmla="*/ 48 h 49"/>
                        <a:gd name="T8" fmla="*/ 353 w 354"/>
                        <a:gd name="T9" fmla="*/ 0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54" h="49">
                          <a:moveTo>
                            <a:pt x="353" y="0"/>
                          </a:moveTo>
                          <a:lnTo>
                            <a:pt x="0" y="0"/>
                          </a:lnTo>
                          <a:lnTo>
                            <a:pt x="0" y="48"/>
                          </a:lnTo>
                          <a:lnTo>
                            <a:pt x="353" y="48"/>
                          </a:lnTo>
                          <a:lnTo>
                            <a:pt x="353" y="0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4" name="Freeform 863">
                      <a:extLst>
                        <a:ext uri="{FF2B5EF4-FFF2-40B4-BE49-F238E27FC236}">
                          <a16:creationId xmlns:a16="http://schemas.microsoft.com/office/drawing/2014/main" id="{7385E7AB-A224-EB97-96F5-C9E63CF71E3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76738" y="1674812"/>
                      <a:ext cx="136525" cy="47625"/>
                    </a:xfrm>
                    <a:custGeom>
                      <a:avLst/>
                      <a:gdLst>
                        <a:gd name="T0" fmla="*/ 188 w 378"/>
                        <a:gd name="T1" fmla="*/ 59 h 134"/>
                        <a:gd name="T2" fmla="*/ 294 w 378"/>
                        <a:gd name="T3" fmla="*/ 133 h 134"/>
                        <a:gd name="T4" fmla="*/ 377 w 378"/>
                        <a:gd name="T5" fmla="*/ 133 h 134"/>
                        <a:gd name="T6" fmla="*/ 188 w 378"/>
                        <a:gd name="T7" fmla="*/ 0 h 134"/>
                        <a:gd name="T8" fmla="*/ 0 w 378"/>
                        <a:gd name="T9" fmla="*/ 133 h 134"/>
                        <a:gd name="T10" fmla="*/ 83 w 378"/>
                        <a:gd name="T11" fmla="*/ 133 h 134"/>
                        <a:gd name="T12" fmla="*/ 188 w 378"/>
                        <a:gd name="T13" fmla="*/ 59 h 13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8" h="134">
                          <a:moveTo>
                            <a:pt x="188" y="59"/>
                          </a:moveTo>
                          <a:lnTo>
                            <a:pt x="294" y="133"/>
                          </a:lnTo>
                          <a:lnTo>
                            <a:pt x="377" y="133"/>
                          </a:lnTo>
                          <a:lnTo>
                            <a:pt x="188" y="0"/>
                          </a:lnTo>
                          <a:lnTo>
                            <a:pt x="0" y="133"/>
                          </a:lnTo>
                          <a:lnTo>
                            <a:pt x="83" y="133"/>
                          </a:lnTo>
                          <a:lnTo>
                            <a:pt x="188" y="59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5" name="Freeform 864">
                      <a:extLst>
                        <a:ext uri="{FF2B5EF4-FFF2-40B4-BE49-F238E27FC236}">
                          <a16:creationId xmlns:a16="http://schemas.microsoft.com/office/drawing/2014/main" id="{21CDEF5A-F794-E022-3A9D-342C5566BD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322763" y="1722437"/>
                      <a:ext cx="241300" cy="109537"/>
                    </a:xfrm>
                    <a:custGeom>
                      <a:avLst/>
                      <a:gdLst>
                        <a:gd name="T0" fmla="*/ 671 w 672"/>
                        <a:gd name="T1" fmla="*/ 271 h 303"/>
                        <a:gd name="T2" fmla="*/ 671 w 672"/>
                        <a:gd name="T3" fmla="*/ 0 h 303"/>
                        <a:gd name="T4" fmla="*/ 0 w 672"/>
                        <a:gd name="T5" fmla="*/ 0 h 303"/>
                        <a:gd name="T6" fmla="*/ 0 w 672"/>
                        <a:gd name="T7" fmla="*/ 271 h 303"/>
                        <a:gd name="T8" fmla="*/ 47 w 672"/>
                        <a:gd name="T9" fmla="*/ 302 h 303"/>
                        <a:gd name="T10" fmla="*/ 47 w 672"/>
                        <a:gd name="T11" fmla="*/ 44 h 303"/>
                        <a:gd name="T12" fmla="*/ 628 w 672"/>
                        <a:gd name="T13" fmla="*/ 44 h 303"/>
                        <a:gd name="T14" fmla="*/ 628 w 672"/>
                        <a:gd name="T15" fmla="*/ 302 h 303"/>
                        <a:gd name="T16" fmla="*/ 671 w 672"/>
                        <a:gd name="T17" fmla="*/ 271 h 3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</a:cxnLst>
                      <a:rect l="0" t="0" r="r" b="b"/>
                      <a:pathLst>
                        <a:path w="672" h="303">
                          <a:moveTo>
                            <a:pt x="671" y="271"/>
                          </a:moveTo>
                          <a:lnTo>
                            <a:pt x="671" y="0"/>
                          </a:lnTo>
                          <a:lnTo>
                            <a:pt x="0" y="0"/>
                          </a:lnTo>
                          <a:lnTo>
                            <a:pt x="0" y="271"/>
                          </a:lnTo>
                          <a:lnTo>
                            <a:pt x="47" y="302"/>
                          </a:lnTo>
                          <a:lnTo>
                            <a:pt x="47" y="44"/>
                          </a:lnTo>
                          <a:lnTo>
                            <a:pt x="628" y="44"/>
                          </a:lnTo>
                          <a:lnTo>
                            <a:pt x="628" y="302"/>
                          </a:lnTo>
                          <a:lnTo>
                            <a:pt x="671" y="271"/>
                          </a:lnTo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  <p:sp>
                  <p:nvSpPr>
                    <p:cNvPr id="276" name="Freeform 862">
                      <a:extLst>
                        <a:ext uri="{FF2B5EF4-FFF2-40B4-BE49-F238E27FC236}">
                          <a16:creationId xmlns:a16="http://schemas.microsoft.com/office/drawing/2014/main" id="{1B295B3B-9892-1AF5-81DA-B6EFD2B8B7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270375" y="1758949"/>
                      <a:ext cx="347663" cy="244475"/>
                    </a:xfrm>
                    <a:custGeom>
                      <a:avLst/>
                      <a:gdLst>
                        <a:gd name="T0" fmla="*/ 816 w 966"/>
                        <a:gd name="T1" fmla="*/ 0 h 680"/>
                        <a:gd name="T2" fmla="*/ 816 w 966"/>
                        <a:gd name="T3" fmla="*/ 55 h 680"/>
                        <a:gd name="T4" fmla="*/ 898 w 966"/>
                        <a:gd name="T5" fmla="*/ 114 h 680"/>
                        <a:gd name="T6" fmla="*/ 816 w 966"/>
                        <a:gd name="T7" fmla="*/ 169 h 680"/>
                        <a:gd name="T8" fmla="*/ 773 w 966"/>
                        <a:gd name="T9" fmla="*/ 200 h 680"/>
                        <a:gd name="T10" fmla="*/ 482 w 966"/>
                        <a:gd name="T11" fmla="*/ 401 h 680"/>
                        <a:gd name="T12" fmla="*/ 192 w 966"/>
                        <a:gd name="T13" fmla="*/ 200 h 680"/>
                        <a:gd name="T14" fmla="*/ 145 w 966"/>
                        <a:gd name="T15" fmla="*/ 169 h 680"/>
                        <a:gd name="T16" fmla="*/ 63 w 966"/>
                        <a:gd name="T17" fmla="*/ 114 h 680"/>
                        <a:gd name="T18" fmla="*/ 145 w 966"/>
                        <a:gd name="T19" fmla="*/ 55 h 680"/>
                        <a:gd name="T20" fmla="*/ 145 w 966"/>
                        <a:gd name="T21" fmla="*/ 0 h 680"/>
                        <a:gd name="T22" fmla="*/ 0 w 966"/>
                        <a:gd name="T23" fmla="*/ 98 h 680"/>
                        <a:gd name="T24" fmla="*/ 0 w 966"/>
                        <a:gd name="T25" fmla="*/ 679 h 680"/>
                        <a:gd name="T26" fmla="*/ 965 w 966"/>
                        <a:gd name="T27" fmla="*/ 679 h 680"/>
                        <a:gd name="T28" fmla="*/ 965 w 966"/>
                        <a:gd name="T29" fmla="*/ 126 h 680"/>
                        <a:gd name="T30" fmla="*/ 965 w 966"/>
                        <a:gd name="T31" fmla="*/ 98 h 680"/>
                        <a:gd name="T32" fmla="*/ 816 w 966"/>
                        <a:gd name="T33" fmla="*/ 0 h 680"/>
                        <a:gd name="T34" fmla="*/ 918 w 966"/>
                        <a:gd name="T35" fmla="*/ 632 h 680"/>
                        <a:gd name="T36" fmla="*/ 47 w 966"/>
                        <a:gd name="T37" fmla="*/ 632 h 680"/>
                        <a:gd name="T38" fmla="*/ 47 w 966"/>
                        <a:gd name="T39" fmla="*/ 157 h 680"/>
                        <a:gd name="T40" fmla="*/ 482 w 966"/>
                        <a:gd name="T41" fmla="*/ 459 h 680"/>
                        <a:gd name="T42" fmla="*/ 918 w 966"/>
                        <a:gd name="T43" fmla="*/ 157 h 680"/>
                        <a:gd name="T44" fmla="*/ 918 w 966"/>
                        <a:gd name="T45" fmla="*/ 632 h 68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</a:cxnLst>
                      <a:rect l="0" t="0" r="r" b="b"/>
                      <a:pathLst>
                        <a:path w="966" h="680">
                          <a:moveTo>
                            <a:pt x="816" y="0"/>
                          </a:moveTo>
                          <a:lnTo>
                            <a:pt x="816" y="55"/>
                          </a:lnTo>
                          <a:lnTo>
                            <a:pt x="898" y="114"/>
                          </a:lnTo>
                          <a:lnTo>
                            <a:pt x="816" y="169"/>
                          </a:lnTo>
                          <a:lnTo>
                            <a:pt x="773" y="200"/>
                          </a:lnTo>
                          <a:lnTo>
                            <a:pt x="482" y="401"/>
                          </a:lnTo>
                          <a:lnTo>
                            <a:pt x="192" y="200"/>
                          </a:lnTo>
                          <a:lnTo>
                            <a:pt x="145" y="169"/>
                          </a:lnTo>
                          <a:lnTo>
                            <a:pt x="63" y="114"/>
                          </a:lnTo>
                          <a:lnTo>
                            <a:pt x="145" y="55"/>
                          </a:lnTo>
                          <a:lnTo>
                            <a:pt x="145" y="0"/>
                          </a:lnTo>
                          <a:lnTo>
                            <a:pt x="0" y="98"/>
                          </a:lnTo>
                          <a:lnTo>
                            <a:pt x="0" y="679"/>
                          </a:lnTo>
                          <a:lnTo>
                            <a:pt x="965" y="679"/>
                          </a:lnTo>
                          <a:lnTo>
                            <a:pt x="965" y="126"/>
                          </a:lnTo>
                          <a:lnTo>
                            <a:pt x="965" y="98"/>
                          </a:lnTo>
                          <a:lnTo>
                            <a:pt x="816" y="0"/>
                          </a:lnTo>
                          <a:close/>
                          <a:moveTo>
                            <a:pt x="918" y="632"/>
                          </a:moveTo>
                          <a:lnTo>
                            <a:pt x="47" y="632"/>
                          </a:lnTo>
                          <a:lnTo>
                            <a:pt x="47" y="157"/>
                          </a:lnTo>
                          <a:lnTo>
                            <a:pt x="482" y="459"/>
                          </a:lnTo>
                          <a:lnTo>
                            <a:pt x="918" y="157"/>
                          </a:lnTo>
                          <a:lnTo>
                            <a:pt x="918" y="632"/>
                          </a:lnTo>
                          <a:close/>
                        </a:path>
                      </a:pathLst>
                    </a:custGeom>
                    <a:grpFill/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 cap="flat">
                          <a:solidFill>
                            <a:srgbClr val="808080"/>
                          </a:solidFill>
                          <a:bevel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rgbClr val="000000">
                                <a:alpha val="74998"/>
                              </a:srgb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defTabSz="609555">
                        <a:defRPr/>
                      </a:pPr>
                      <a:endParaRPr lang="en-US" sz="2400">
                        <a:solidFill>
                          <a:srgbClr val="53565A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Open Sans Semibold"/>
                        <a:sym typeface="Open Sans Semibold"/>
                      </a:endParaRPr>
                    </a:p>
                  </p:txBody>
                </p:sp>
              </p:grpSp>
              <p:sp>
                <p:nvSpPr>
                  <p:cNvPr id="277" name="Freeform 165">
                    <a:extLst>
                      <a:ext uri="{FF2B5EF4-FFF2-40B4-BE49-F238E27FC236}">
                        <a16:creationId xmlns:a16="http://schemas.microsoft.com/office/drawing/2014/main" id="{93B0643C-DCB9-2DEA-90CD-BDB22BDEAAE2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2511886" y="4422420"/>
                    <a:ext cx="468835" cy="249052"/>
                  </a:xfrm>
                  <a:custGeom>
                    <a:avLst/>
                    <a:gdLst>
                      <a:gd name="T0" fmla="*/ 163 w 753"/>
                      <a:gd name="T1" fmla="*/ 446 h 446"/>
                      <a:gd name="T2" fmla="*/ 163 w 753"/>
                      <a:gd name="T3" fmla="*/ 446 h 446"/>
                      <a:gd name="T4" fmla="*/ 33 w 753"/>
                      <a:gd name="T5" fmla="*/ 401 h 446"/>
                      <a:gd name="T6" fmla="*/ 2 w 753"/>
                      <a:gd name="T7" fmla="*/ 307 h 446"/>
                      <a:gd name="T8" fmla="*/ 129 w 753"/>
                      <a:gd name="T9" fmla="*/ 192 h 446"/>
                      <a:gd name="T10" fmla="*/ 246 w 753"/>
                      <a:gd name="T11" fmla="*/ 99 h 446"/>
                      <a:gd name="T12" fmla="*/ 279 w 753"/>
                      <a:gd name="T13" fmla="*/ 102 h 446"/>
                      <a:gd name="T14" fmla="*/ 443 w 753"/>
                      <a:gd name="T15" fmla="*/ 0 h 446"/>
                      <a:gd name="T16" fmla="*/ 464 w 753"/>
                      <a:gd name="T17" fmla="*/ 1 h 446"/>
                      <a:gd name="T18" fmla="*/ 625 w 753"/>
                      <a:gd name="T19" fmla="*/ 133 h 446"/>
                      <a:gd name="T20" fmla="*/ 752 w 753"/>
                      <a:gd name="T21" fmla="*/ 289 h 446"/>
                      <a:gd name="T22" fmla="*/ 567 w 753"/>
                      <a:gd name="T23" fmla="*/ 446 h 446"/>
                      <a:gd name="T24" fmla="*/ 559 w 753"/>
                      <a:gd name="T25" fmla="*/ 446 h 446"/>
                      <a:gd name="T26" fmla="*/ 176 w 753"/>
                      <a:gd name="T27" fmla="*/ 446 h 446"/>
                      <a:gd name="T28" fmla="*/ 163 w 753"/>
                      <a:gd name="T29" fmla="*/ 446 h 446"/>
                      <a:gd name="T30" fmla="*/ 138 w 753"/>
                      <a:gd name="T31" fmla="*/ 226 h 446"/>
                      <a:gd name="T32" fmla="*/ 36 w 753"/>
                      <a:gd name="T33" fmla="*/ 309 h 446"/>
                      <a:gd name="T34" fmla="*/ 58 w 753"/>
                      <a:gd name="T35" fmla="*/ 377 h 446"/>
                      <a:gd name="T36" fmla="*/ 163 w 753"/>
                      <a:gd name="T37" fmla="*/ 412 h 446"/>
                      <a:gd name="T38" fmla="*/ 163 w 753"/>
                      <a:gd name="T39" fmla="*/ 412 h 446"/>
                      <a:gd name="T40" fmla="*/ 174 w 753"/>
                      <a:gd name="T41" fmla="*/ 412 h 446"/>
                      <a:gd name="T42" fmla="*/ 176 w 753"/>
                      <a:gd name="T43" fmla="*/ 412 h 446"/>
                      <a:gd name="T44" fmla="*/ 560 w 753"/>
                      <a:gd name="T45" fmla="*/ 412 h 446"/>
                      <a:gd name="T46" fmla="*/ 567 w 753"/>
                      <a:gd name="T47" fmla="*/ 412 h 446"/>
                      <a:gd name="T48" fmla="*/ 718 w 753"/>
                      <a:gd name="T49" fmla="*/ 289 h 446"/>
                      <a:gd name="T50" fmla="*/ 611 w 753"/>
                      <a:gd name="T51" fmla="*/ 166 h 446"/>
                      <a:gd name="T52" fmla="*/ 597 w 753"/>
                      <a:gd name="T53" fmla="*/ 165 h 446"/>
                      <a:gd name="T54" fmla="*/ 595 w 753"/>
                      <a:gd name="T55" fmla="*/ 152 h 446"/>
                      <a:gd name="T56" fmla="*/ 461 w 753"/>
                      <a:gd name="T57" fmla="*/ 36 h 446"/>
                      <a:gd name="T58" fmla="*/ 443 w 753"/>
                      <a:gd name="T59" fmla="*/ 35 h 446"/>
                      <a:gd name="T60" fmla="*/ 307 w 753"/>
                      <a:gd name="T61" fmla="*/ 123 h 446"/>
                      <a:gd name="T62" fmla="*/ 295 w 753"/>
                      <a:gd name="T63" fmla="*/ 142 h 446"/>
                      <a:gd name="T64" fmla="*/ 283 w 753"/>
                      <a:gd name="T65" fmla="*/ 138 h 446"/>
                      <a:gd name="T66" fmla="*/ 246 w 753"/>
                      <a:gd name="T67" fmla="*/ 134 h 446"/>
                      <a:gd name="T68" fmla="*/ 161 w 753"/>
                      <a:gd name="T69" fmla="*/ 211 h 446"/>
                      <a:gd name="T70" fmla="*/ 159 w 753"/>
                      <a:gd name="T71" fmla="*/ 227 h 446"/>
                      <a:gd name="T72" fmla="*/ 142 w 753"/>
                      <a:gd name="T73" fmla="*/ 226 h 446"/>
                      <a:gd name="T74" fmla="*/ 138 w 753"/>
                      <a:gd name="T75" fmla="*/ 226 h 4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</a:cxnLst>
                    <a:rect l="0" t="0" r="r" b="b"/>
                    <a:pathLst>
                      <a:path w="753" h="446">
                        <a:moveTo>
                          <a:pt x="163" y="446"/>
                        </a:moveTo>
                        <a:cubicBezTo>
                          <a:pt x="163" y="446"/>
                          <a:pt x="163" y="446"/>
                          <a:pt x="163" y="446"/>
                        </a:cubicBezTo>
                        <a:cubicBezTo>
                          <a:pt x="130" y="446"/>
                          <a:pt x="70" y="441"/>
                          <a:pt x="33" y="401"/>
                        </a:cubicBezTo>
                        <a:cubicBezTo>
                          <a:pt x="10" y="377"/>
                          <a:pt x="0" y="346"/>
                          <a:pt x="2" y="307"/>
                        </a:cubicBezTo>
                        <a:cubicBezTo>
                          <a:pt x="5" y="226"/>
                          <a:pt x="68" y="195"/>
                          <a:pt x="129" y="192"/>
                        </a:cubicBezTo>
                        <a:cubicBezTo>
                          <a:pt x="142" y="133"/>
                          <a:pt x="184" y="99"/>
                          <a:pt x="246" y="99"/>
                        </a:cubicBezTo>
                        <a:cubicBezTo>
                          <a:pt x="259" y="99"/>
                          <a:pt x="271" y="101"/>
                          <a:pt x="279" y="102"/>
                        </a:cubicBezTo>
                        <a:cubicBezTo>
                          <a:pt x="311" y="52"/>
                          <a:pt x="345" y="0"/>
                          <a:pt x="443" y="0"/>
                        </a:cubicBezTo>
                        <a:cubicBezTo>
                          <a:pt x="449" y="0"/>
                          <a:pt x="456" y="1"/>
                          <a:pt x="464" y="1"/>
                        </a:cubicBezTo>
                        <a:cubicBezTo>
                          <a:pt x="573" y="8"/>
                          <a:pt x="613" y="99"/>
                          <a:pt x="625" y="133"/>
                        </a:cubicBezTo>
                        <a:cubicBezTo>
                          <a:pt x="728" y="144"/>
                          <a:pt x="753" y="239"/>
                          <a:pt x="752" y="289"/>
                        </a:cubicBezTo>
                        <a:cubicBezTo>
                          <a:pt x="752" y="365"/>
                          <a:pt x="704" y="446"/>
                          <a:pt x="567" y="446"/>
                        </a:cubicBezTo>
                        <a:cubicBezTo>
                          <a:pt x="563" y="446"/>
                          <a:pt x="560" y="446"/>
                          <a:pt x="559" y="446"/>
                        </a:cubicBezTo>
                        <a:cubicBezTo>
                          <a:pt x="176" y="446"/>
                          <a:pt x="176" y="446"/>
                          <a:pt x="176" y="446"/>
                        </a:cubicBezTo>
                        <a:cubicBezTo>
                          <a:pt x="174" y="446"/>
                          <a:pt x="170" y="446"/>
                          <a:pt x="163" y="446"/>
                        </a:cubicBezTo>
                        <a:close/>
                        <a:moveTo>
                          <a:pt x="138" y="226"/>
                        </a:moveTo>
                        <a:cubicBezTo>
                          <a:pt x="108" y="226"/>
                          <a:pt x="40" y="234"/>
                          <a:pt x="36" y="309"/>
                        </a:cubicBezTo>
                        <a:cubicBezTo>
                          <a:pt x="35" y="338"/>
                          <a:pt x="42" y="360"/>
                          <a:pt x="58" y="377"/>
                        </a:cubicBezTo>
                        <a:cubicBezTo>
                          <a:pt x="88" y="409"/>
                          <a:pt x="141" y="412"/>
                          <a:pt x="163" y="412"/>
                        </a:cubicBezTo>
                        <a:cubicBezTo>
                          <a:pt x="163" y="412"/>
                          <a:pt x="163" y="412"/>
                          <a:pt x="163" y="412"/>
                        </a:cubicBezTo>
                        <a:cubicBezTo>
                          <a:pt x="170" y="412"/>
                          <a:pt x="174" y="412"/>
                          <a:pt x="174" y="412"/>
                        </a:cubicBezTo>
                        <a:cubicBezTo>
                          <a:pt x="176" y="412"/>
                          <a:pt x="176" y="412"/>
                          <a:pt x="176" y="412"/>
                        </a:cubicBezTo>
                        <a:cubicBezTo>
                          <a:pt x="560" y="412"/>
                          <a:pt x="560" y="412"/>
                          <a:pt x="560" y="412"/>
                        </a:cubicBezTo>
                        <a:cubicBezTo>
                          <a:pt x="561" y="412"/>
                          <a:pt x="563" y="412"/>
                          <a:pt x="567" y="412"/>
                        </a:cubicBezTo>
                        <a:cubicBezTo>
                          <a:pt x="602" y="412"/>
                          <a:pt x="718" y="403"/>
                          <a:pt x="718" y="289"/>
                        </a:cubicBezTo>
                        <a:cubicBezTo>
                          <a:pt x="718" y="283"/>
                          <a:pt x="719" y="171"/>
                          <a:pt x="611" y="166"/>
                        </a:cubicBezTo>
                        <a:cubicBezTo>
                          <a:pt x="597" y="165"/>
                          <a:pt x="597" y="165"/>
                          <a:pt x="597" y="165"/>
                        </a:cubicBezTo>
                        <a:cubicBezTo>
                          <a:pt x="595" y="152"/>
                          <a:pt x="595" y="152"/>
                          <a:pt x="595" y="152"/>
                        </a:cubicBezTo>
                        <a:cubicBezTo>
                          <a:pt x="594" y="148"/>
                          <a:pt x="569" y="43"/>
                          <a:pt x="461" y="36"/>
                        </a:cubicBezTo>
                        <a:cubicBezTo>
                          <a:pt x="455" y="35"/>
                          <a:pt x="449" y="35"/>
                          <a:pt x="443" y="35"/>
                        </a:cubicBezTo>
                        <a:cubicBezTo>
                          <a:pt x="362" y="35"/>
                          <a:pt x="339" y="72"/>
                          <a:pt x="307" y="123"/>
                        </a:cubicBezTo>
                        <a:cubicBezTo>
                          <a:pt x="295" y="142"/>
                          <a:pt x="295" y="142"/>
                          <a:pt x="295" y="142"/>
                        </a:cubicBezTo>
                        <a:cubicBezTo>
                          <a:pt x="283" y="138"/>
                          <a:pt x="283" y="138"/>
                          <a:pt x="283" y="138"/>
                        </a:cubicBezTo>
                        <a:cubicBezTo>
                          <a:pt x="282" y="138"/>
                          <a:pt x="267" y="134"/>
                          <a:pt x="246" y="134"/>
                        </a:cubicBezTo>
                        <a:cubicBezTo>
                          <a:pt x="196" y="134"/>
                          <a:pt x="167" y="160"/>
                          <a:pt x="161" y="211"/>
                        </a:cubicBezTo>
                        <a:cubicBezTo>
                          <a:pt x="159" y="227"/>
                          <a:pt x="159" y="227"/>
                          <a:pt x="159" y="227"/>
                        </a:cubicBezTo>
                        <a:cubicBezTo>
                          <a:pt x="142" y="226"/>
                          <a:pt x="142" y="226"/>
                          <a:pt x="142" y="226"/>
                        </a:cubicBezTo>
                        <a:cubicBezTo>
                          <a:pt x="142" y="226"/>
                          <a:pt x="140" y="226"/>
                          <a:pt x="138" y="226"/>
                        </a:cubicBezTo>
                        <a:close/>
                      </a:path>
                    </a:pathLst>
                  </a:custGeom>
                  <a:solidFill>
                    <a:srgbClr val="EB3D01"/>
                  </a:solidFill>
                  <a:ln>
                    <a:noFill/>
                  </a:ln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09555">
                      <a:defRPr/>
                    </a:pPr>
                    <a:endParaRPr lang="en-US" sz="2400">
                      <a:solidFill>
                        <a:srgbClr val="53565A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</p:grpSp>
            <p:pic>
              <p:nvPicPr>
                <p:cNvPr id="335" name="Picture 334" descr="Icon&#10;&#10;Description automatically generated">
                  <a:extLst>
                    <a:ext uri="{FF2B5EF4-FFF2-40B4-BE49-F238E27FC236}">
                      <a16:creationId xmlns:a16="http://schemas.microsoft.com/office/drawing/2014/main" id="{45BB33F9-076E-3A31-BDC8-E6D872A6A28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 cstate="print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rightnessContrast contrast="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477774" y="4404447"/>
                  <a:ext cx="277455" cy="276999"/>
                </a:xfrm>
                <a:prstGeom prst="rect">
                  <a:avLst/>
                </a:prstGeom>
                <a:effectLst>
                  <a:glow rad="63500">
                    <a:schemeClr val="bg1"/>
                  </a:glow>
                </a:effectLst>
              </p:spPr>
            </p:pic>
          </p:grpSp>
        </p:grp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D10BB7AD-B336-8549-B3F6-A35E465AE971}"/>
                </a:ext>
              </a:extLst>
            </p:cNvPr>
            <p:cNvGrpSpPr/>
            <p:nvPr/>
          </p:nvGrpSpPr>
          <p:grpSpPr>
            <a:xfrm>
              <a:off x="7622451" y="3075008"/>
              <a:ext cx="1081265" cy="1002829"/>
              <a:chOff x="5928211" y="4236420"/>
              <a:chExt cx="1081265" cy="1002829"/>
            </a:xfrm>
          </p:grpSpPr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B87D5F3E-9912-7890-A5B8-67F87074C71B}"/>
                  </a:ext>
                </a:extLst>
              </p:cNvPr>
              <p:cNvGrpSpPr/>
              <p:nvPr/>
            </p:nvGrpSpPr>
            <p:grpSpPr>
              <a:xfrm>
                <a:off x="5928211" y="4236420"/>
                <a:ext cx="1081265" cy="1002829"/>
                <a:chOff x="5196914" y="4149775"/>
                <a:chExt cx="1081265" cy="1002829"/>
              </a:xfrm>
            </p:grpSpPr>
            <p:grpSp>
              <p:nvGrpSpPr>
                <p:cNvPr id="285" name="Group 284">
                  <a:extLst>
                    <a:ext uri="{FF2B5EF4-FFF2-40B4-BE49-F238E27FC236}">
                      <a16:creationId xmlns:a16="http://schemas.microsoft.com/office/drawing/2014/main" id="{2ACF558F-724C-9E4B-7CD4-7B4A06CC4116}"/>
                    </a:ext>
                  </a:extLst>
                </p:cNvPr>
                <p:cNvGrpSpPr/>
                <p:nvPr/>
              </p:nvGrpSpPr>
              <p:grpSpPr>
                <a:xfrm>
                  <a:off x="5363057" y="4169970"/>
                  <a:ext cx="642117" cy="596928"/>
                  <a:chOff x="5878687" y="1329926"/>
                  <a:chExt cx="319088" cy="287338"/>
                </a:xfrm>
              </p:grpSpPr>
              <p:sp>
                <p:nvSpPr>
                  <p:cNvPr id="287" name="Freeform 47">
                    <a:extLst>
                      <a:ext uri="{FF2B5EF4-FFF2-40B4-BE49-F238E27FC236}">
                        <a16:creationId xmlns:a16="http://schemas.microsoft.com/office/drawing/2014/main" id="{384DA39B-5BCC-6B73-DBE0-7FF0285A54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8687" y="1329926"/>
                    <a:ext cx="241300" cy="147637"/>
                  </a:xfrm>
                  <a:custGeom>
                    <a:avLst/>
                    <a:gdLst>
                      <a:gd name="T0" fmla="*/ 608 w 608"/>
                      <a:gd name="T1" fmla="*/ 230 h 372"/>
                      <a:gd name="T2" fmla="*/ 582 w 608"/>
                      <a:gd name="T3" fmla="*/ 188 h 372"/>
                      <a:gd name="T4" fmla="*/ 509 w 608"/>
                      <a:gd name="T5" fmla="*/ 160 h 372"/>
                      <a:gd name="T6" fmla="*/ 471 w 608"/>
                      <a:gd name="T7" fmla="*/ 102 h 372"/>
                      <a:gd name="T8" fmla="*/ 387 w 608"/>
                      <a:gd name="T9" fmla="*/ 88 h 372"/>
                      <a:gd name="T10" fmla="*/ 237 w 608"/>
                      <a:gd name="T11" fmla="*/ 7 h 372"/>
                      <a:gd name="T12" fmla="*/ 104 w 608"/>
                      <a:gd name="T13" fmla="*/ 113 h 372"/>
                      <a:gd name="T14" fmla="*/ 1 w 608"/>
                      <a:gd name="T15" fmla="*/ 242 h 372"/>
                      <a:gd name="T16" fmla="*/ 37 w 608"/>
                      <a:gd name="T17" fmla="*/ 332 h 372"/>
                      <a:gd name="T18" fmla="*/ 154 w 608"/>
                      <a:gd name="T19" fmla="*/ 372 h 372"/>
                      <a:gd name="T20" fmla="*/ 200 w 608"/>
                      <a:gd name="T21" fmla="*/ 372 h 372"/>
                      <a:gd name="T22" fmla="*/ 200 w 608"/>
                      <a:gd name="T23" fmla="*/ 337 h 372"/>
                      <a:gd name="T24" fmla="*/ 159 w 608"/>
                      <a:gd name="T25" fmla="*/ 337 h 372"/>
                      <a:gd name="T26" fmla="*/ 61 w 608"/>
                      <a:gd name="T27" fmla="*/ 307 h 372"/>
                      <a:gd name="T28" fmla="*/ 35 w 608"/>
                      <a:gd name="T29" fmla="*/ 241 h 372"/>
                      <a:gd name="T30" fmla="*/ 119 w 608"/>
                      <a:gd name="T31" fmla="*/ 146 h 372"/>
                      <a:gd name="T32" fmla="*/ 132 w 608"/>
                      <a:gd name="T33" fmla="*/ 146 h 372"/>
                      <a:gd name="T34" fmla="*/ 135 w 608"/>
                      <a:gd name="T35" fmla="*/ 133 h 372"/>
                      <a:gd name="T36" fmla="*/ 239 w 608"/>
                      <a:gd name="T37" fmla="*/ 41 h 372"/>
                      <a:gd name="T38" fmla="*/ 360 w 608"/>
                      <a:gd name="T39" fmla="*/ 110 h 372"/>
                      <a:gd name="T40" fmla="*/ 371 w 608"/>
                      <a:gd name="T41" fmla="*/ 127 h 372"/>
                      <a:gd name="T42" fmla="*/ 384 w 608"/>
                      <a:gd name="T43" fmla="*/ 124 h 372"/>
                      <a:gd name="T44" fmla="*/ 452 w 608"/>
                      <a:gd name="T45" fmla="*/ 131 h 372"/>
                      <a:gd name="T46" fmla="*/ 478 w 608"/>
                      <a:gd name="T47" fmla="*/ 180 h 372"/>
                      <a:gd name="T48" fmla="*/ 480 w 608"/>
                      <a:gd name="T49" fmla="*/ 196 h 372"/>
                      <a:gd name="T50" fmla="*/ 496 w 608"/>
                      <a:gd name="T51" fmla="*/ 195 h 372"/>
                      <a:gd name="T52" fmla="*/ 559 w 608"/>
                      <a:gd name="T53" fmla="*/ 214 h 372"/>
                      <a:gd name="T54" fmla="*/ 571 w 608"/>
                      <a:gd name="T55" fmla="*/ 230 h 372"/>
                      <a:gd name="T56" fmla="*/ 608 w 608"/>
                      <a:gd name="T57" fmla="*/ 230 h 3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08" h="372">
                        <a:moveTo>
                          <a:pt x="608" y="230"/>
                        </a:moveTo>
                        <a:cubicBezTo>
                          <a:pt x="603" y="214"/>
                          <a:pt x="595" y="199"/>
                          <a:pt x="582" y="188"/>
                        </a:cubicBezTo>
                        <a:cubicBezTo>
                          <a:pt x="559" y="167"/>
                          <a:pt x="528" y="162"/>
                          <a:pt x="509" y="160"/>
                        </a:cubicBezTo>
                        <a:cubicBezTo>
                          <a:pt x="503" y="134"/>
                          <a:pt x="490" y="115"/>
                          <a:pt x="471" y="102"/>
                        </a:cubicBezTo>
                        <a:cubicBezTo>
                          <a:pt x="442" y="82"/>
                          <a:pt x="406" y="85"/>
                          <a:pt x="387" y="88"/>
                        </a:cubicBezTo>
                        <a:cubicBezTo>
                          <a:pt x="359" y="44"/>
                          <a:pt x="329" y="0"/>
                          <a:pt x="237" y="7"/>
                        </a:cubicBezTo>
                        <a:cubicBezTo>
                          <a:pt x="157" y="12"/>
                          <a:pt x="118" y="73"/>
                          <a:pt x="104" y="113"/>
                        </a:cubicBezTo>
                        <a:cubicBezTo>
                          <a:pt x="21" y="124"/>
                          <a:pt x="0" y="201"/>
                          <a:pt x="1" y="242"/>
                        </a:cubicBezTo>
                        <a:cubicBezTo>
                          <a:pt x="1" y="279"/>
                          <a:pt x="13" y="310"/>
                          <a:pt x="37" y="332"/>
                        </a:cubicBezTo>
                        <a:cubicBezTo>
                          <a:pt x="76" y="369"/>
                          <a:pt x="133" y="372"/>
                          <a:pt x="154" y="372"/>
                        </a:cubicBezTo>
                        <a:cubicBezTo>
                          <a:pt x="157" y="372"/>
                          <a:pt x="200" y="372"/>
                          <a:pt x="200" y="372"/>
                        </a:cubicBezTo>
                        <a:cubicBezTo>
                          <a:pt x="200" y="337"/>
                          <a:pt x="200" y="337"/>
                          <a:pt x="200" y="337"/>
                        </a:cubicBezTo>
                        <a:cubicBezTo>
                          <a:pt x="159" y="337"/>
                          <a:pt x="159" y="337"/>
                          <a:pt x="159" y="337"/>
                        </a:cubicBezTo>
                        <a:cubicBezTo>
                          <a:pt x="158" y="337"/>
                          <a:pt x="96" y="341"/>
                          <a:pt x="61" y="307"/>
                        </a:cubicBezTo>
                        <a:cubicBezTo>
                          <a:pt x="44" y="291"/>
                          <a:pt x="35" y="270"/>
                          <a:pt x="35" y="241"/>
                        </a:cubicBezTo>
                        <a:cubicBezTo>
                          <a:pt x="35" y="237"/>
                          <a:pt x="34" y="150"/>
                          <a:pt x="119" y="146"/>
                        </a:cubicBezTo>
                        <a:cubicBezTo>
                          <a:pt x="132" y="146"/>
                          <a:pt x="132" y="146"/>
                          <a:pt x="132" y="146"/>
                        </a:cubicBezTo>
                        <a:cubicBezTo>
                          <a:pt x="135" y="133"/>
                          <a:pt x="135" y="133"/>
                          <a:pt x="135" y="133"/>
                        </a:cubicBezTo>
                        <a:cubicBezTo>
                          <a:pt x="135" y="132"/>
                          <a:pt x="154" y="47"/>
                          <a:pt x="239" y="41"/>
                        </a:cubicBezTo>
                        <a:cubicBezTo>
                          <a:pt x="314" y="36"/>
                          <a:pt x="333" y="67"/>
                          <a:pt x="360" y="110"/>
                        </a:cubicBezTo>
                        <a:cubicBezTo>
                          <a:pt x="371" y="127"/>
                          <a:pt x="371" y="127"/>
                          <a:pt x="371" y="127"/>
                        </a:cubicBezTo>
                        <a:cubicBezTo>
                          <a:pt x="384" y="124"/>
                          <a:pt x="384" y="124"/>
                          <a:pt x="384" y="124"/>
                        </a:cubicBezTo>
                        <a:cubicBezTo>
                          <a:pt x="384" y="124"/>
                          <a:pt x="425" y="112"/>
                          <a:pt x="452" y="131"/>
                        </a:cubicBezTo>
                        <a:cubicBezTo>
                          <a:pt x="466" y="140"/>
                          <a:pt x="475" y="157"/>
                          <a:pt x="478" y="180"/>
                        </a:cubicBezTo>
                        <a:cubicBezTo>
                          <a:pt x="480" y="196"/>
                          <a:pt x="480" y="196"/>
                          <a:pt x="480" y="196"/>
                        </a:cubicBezTo>
                        <a:cubicBezTo>
                          <a:pt x="496" y="195"/>
                          <a:pt x="496" y="195"/>
                          <a:pt x="496" y="195"/>
                        </a:cubicBezTo>
                        <a:cubicBezTo>
                          <a:pt x="496" y="195"/>
                          <a:pt x="535" y="193"/>
                          <a:pt x="559" y="214"/>
                        </a:cubicBezTo>
                        <a:cubicBezTo>
                          <a:pt x="564" y="219"/>
                          <a:pt x="568" y="224"/>
                          <a:pt x="571" y="230"/>
                        </a:cubicBezTo>
                        <a:lnTo>
                          <a:pt x="608" y="230"/>
                        </a:lnTo>
                        <a:close/>
                      </a:path>
                    </a:pathLst>
                  </a:custGeom>
                  <a:solidFill>
                    <a:srgbClr val="C01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09555">
                      <a:defRPr/>
                    </a:pPr>
                    <a:endParaRPr lang="en-US" sz="2400">
                      <a:solidFill>
                        <a:srgbClr val="53565A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  <p:sp>
                <p:nvSpPr>
                  <p:cNvPr id="289" name="Freeform 49">
                    <a:extLst>
                      <a:ext uri="{FF2B5EF4-FFF2-40B4-BE49-F238E27FC236}">
                        <a16:creationId xmlns:a16="http://schemas.microsoft.com/office/drawing/2014/main" id="{799BC217-4D39-DA93-19FB-F605D25834D7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58062" y="1422002"/>
                    <a:ext cx="239713" cy="195262"/>
                  </a:xfrm>
                  <a:custGeom>
                    <a:avLst/>
                    <a:gdLst>
                      <a:gd name="T0" fmla="*/ 0 w 151"/>
                      <a:gd name="T1" fmla="*/ 106 h 123"/>
                      <a:gd name="T2" fmla="*/ 51 w 151"/>
                      <a:gd name="T3" fmla="*/ 106 h 123"/>
                      <a:gd name="T4" fmla="*/ 51 w 151"/>
                      <a:gd name="T5" fmla="*/ 116 h 123"/>
                      <a:gd name="T6" fmla="*/ 37 w 151"/>
                      <a:gd name="T7" fmla="*/ 116 h 123"/>
                      <a:gd name="T8" fmla="*/ 37 w 151"/>
                      <a:gd name="T9" fmla="*/ 123 h 123"/>
                      <a:gd name="T10" fmla="*/ 114 w 151"/>
                      <a:gd name="T11" fmla="*/ 123 h 123"/>
                      <a:gd name="T12" fmla="*/ 114 w 151"/>
                      <a:gd name="T13" fmla="*/ 116 h 123"/>
                      <a:gd name="T14" fmla="*/ 100 w 151"/>
                      <a:gd name="T15" fmla="*/ 116 h 123"/>
                      <a:gd name="T16" fmla="*/ 100 w 151"/>
                      <a:gd name="T17" fmla="*/ 106 h 123"/>
                      <a:gd name="T18" fmla="*/ 151 w 151"/>
                      <a:gd name="T19" fmla="*/ 106 h 123"/>
                      <a:gd name="T20" fmla="*/ 151 w 151"/>
                      <a:gd name="T21" fmla="*/ 0 h 123"/>
                      <a:gd name="T22" fmla="*/ 0 w 151"/>
                      <a:gd name="T23" fmla="*/ 0 h 123"/>
                      <a:gd name="T24" fmla="*/ 0 w 151"/>
                      <a:gd name="T25" fmla="*/ 106 h 123"/>
                      <a:gd name="T26" fmla="*/ 8 w 151"/>
                      <a:gd name="T27" fmla="*/ 97 h 123"/>
                      <a:gd name="T28" fmla="*/ 8 w 151"/>
                      <a:gd name="T29" fmla="*/ 9 h 123"/>
                      <a:gd name="T30" fmla="*/ 143 w 151"/>
                      <a:gd name="T31" fmla="*/ 9 h 123"/>
                      <a:gd name="T32" fmla="*/ 143 w 151"/>
                      <a:gd name="T33" fmla="*/ 97 h 123"/>
                      <a:gd name="T34" fmla="*/ 8 w 151"/>
                      <a:gd name="T35" fmla="*/ 9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1" h="123">
                        <a:moveTo>
                          <a:pt x="0" y="106"/>
                        </a:moveTo>
                        <a:lnTo>
                          <a:pt x="51" y="106"/>
                        </a:lnTo>
                        <a:lnTo>
                          <a:pt x="51" y="116"/>
                        </a:lnTo>
                        <a:lnTo>
                          <a:pt x="37" y="116"/>
                        </a:lnTo>
                        <a:lnTo>
                          <a:pt x="37" y="123"/>
                        </a:lnTo>
                        <a:lnTo>
                          <a:pt x="114" y="123"/>
                        </a:lnTo>
                        <a:lnTo>
                          <a:pt x="114" y="116"/>
                        </a:lnTo>
                        <a:lnTo>
                          <a:pt x="100" y="116"/>
                        </a:lnTo>
                        <a:lnTo>
                          <a:pt x="100" y="106"/>
                        </a:lnTo>
                        <a:lnTo>
                          <a:pt x="151" y="106"/>
                        </a:lnTo>
                        <a:lnTo>
                          <a:pt x="151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8" y="97"/>
                        </a:moveTo>
                        <a:lnTo>
                          <a:pt x="8" y="9"/>
                        </a:lnTo>
                        <a:lnTo>
                          <a:pt x="143" y="9"/>
                        </a:lnTo>
                        <a:lnTo>
                          <a:pt x="143" y="97"/>
                        </a:lnTo>
                        <a:lnTo>
                          <a:pt x="8" y="97"/>
                        </a:lnTo>
                        <a:close/>
                      </a:path>
                    </a:pathLst>
                  </a:custGeom>
                  <a:solidFill>
                    <a:srgbClr val="C01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09555">
                      <a:defRPr/>
                    </a:pPr>
                    <a:endParaRPr lang="en-US" sz="2400">
                      <a:solidFill>
                        <a:srgbClr val="53565A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D689C178-D770-E40F-52F7-E6106CB3DBEC}"/>
                    </a:ext>
                  </a:extLst>
                </p:cNvPr>
                <p:cNvSpPr txBox="1"/>
                <p:nvPr/>
              </p:nvSpPr>
              <p:spPr>
                <a:xfrm>
                  <a:off x="5242175" y="4738645"/>
                  <a:ext cx="1036004" cy="41395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defTabSz="609555">
                    <a:lnSpc>
                      <a:spcPct val="95000"/>
                    </a:lnSpc>
                    <a:defRPr/>
                  </a:pPr>
                  <a:r>
                    <a:rPr lang="en-GB" sz="1050" b="1" dirty="0"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rPr>
                    <a:t>IaaS/PaaS/</a:t>
                  </a:r>
                  <a:br>
                    <a:rPr lang="en-GB" sz="1050" b="1" dirty="0"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rPr>
                  </a:br>
                  <a:r>
                    <a:rPr lang="en-GB" sz="1050" b="1" dirty="0"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rPr>
                    <a:t>Container</a:t>
                  </a:r>
                </a:p>
              </p:txBody>
            </p:sp>
            <p:pic>
              <p:nvPicPr>
                <p:cNvPr id="290" name="Picture 289">
                  <a:extLst>
                    <a:ext uri="{FF2B5EF4-FFF2-40B4-BE49-F238E27FC236}">
                      <a16:creationId xmlns:a16="http://schemas.microsoft.com/office/drawing/2014/main" id="{746ED115-D22A-6C58-CA57-C8151C5B14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60177" y="4149775"/>
                  <a:ext cx="429480" cy="414843"/>
                </a:xfrm>
                <a:prstGeom prst="rect">
                  <a:avLst/>
                </a:prstGeom>
              </p:spPr>
            </p:pic>
            <p:pic>
              <p:nvPicPr>
                <p:cNvPr id="291" name="Picture 6">
                  <a:extLst>
                    <a:ext uri="{FF2B5EF4-FFF2-40B4-BE49-F238E27FC236}">
                      <a16:creationId xmlns:a16="http://schemas.microsoft.com/office/drawing/2014/main" id="{FF2CE69E-7AEB-49E1-DCE8-A0B59A7DB8A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286555" y="4393369"/>
                  <a:ext cx="369816" cy="23493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92" name="Picture 8" descr="Azure - Microsoft Azure IT / Technology Services from Mumbai">
                  <a:extLst>
                    <a:ext uri="{FF2B5EF4-FFF2-40B4-BE49-F238E27FC236}">
                      <a16:creationId xmlns:a16="http://schemas.microsoft.com/office/drawing/2014/main" id="{3E2FDD0D-59E7-1875-6E08-0B54D7EC55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13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t="24497" b="18530"/>
                <a:stretch/>
              </p:blipFill>
              <p:spPr bwMode="auto">
                <a:xfrm>
                  <a:off x="5196914" y="4197834"/>
                  <a:ext cx="503969" cy="14820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336" name="Picture 335" descr="Icon&#10;&#10;Description automatically generated">
                <a:extLst>
                  <a:ext uri="{FF2B5EF4-FFF2-40B4-BE49-F238E27FC236}">
                    <a16:creationId xmlns:a16="http://schemas.microsoft.com/office/drawing/2014/main" id="{BC848B15-DE69-4C17-4980-4E5FBAB49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338908" y="4483964"/>
                <a:ext cx="277455" cy="276999"/>
              </a:xfrm>
              <a:prstGeom prst="rect">
                <a:avLst/>
              </a:prstGeom>
              <a:effectLst>
                <a:glow rad="63500">
                  <a:schemeClr val="bg1"/>
                </a:glow>
              </a:effectLst>
            </p:spPr>
          </p:pic>
        </p:grpSp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75CB484-8338-EDC3-2B73-9AF7C1E23A63}"/>
                </a:ext>
              </a:extLst>
            </p:cNvPr>
            <p:cNvGrpSpPr/>
            <p:nvPr/>
          </p:nvGrpSpPr>
          <p:grpSpPr>
            <a:xfrm>
              <a:off x="7354926" y="1461621"/>
              <a:ext cx="1429138" cy="1070874"/>
              <a:chOff x="5596073" y="1594779"/>
              <a:chExt cx="1429138" cy="1070874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ED0812B7-7E9E-4746-82F2-7AF71ED1B5D4}"/>
                  </a:ext>
                </a:extLst>
              </p:cNvPr>
              <p:cNvSpPr txBox="1"/>
              <p:nvPr/>
            </p:nvSpPr>
            <p:spPr>
              <a:xfrm>
                <a:off x="5596073" y="2266313"/>
                <a:ext cx="1429138" cy="399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555">
                  <a:lnSpc>
                    <a:spcPct val="95000"/>
                  </a:lnSpc>
                  <a:defRPr/>
                </a:pPr>
                <a:r>
                  <a:rPr lang="ja-JP" altLang="en-US" sz="1050" b="1" spc="-120">
                    <a:latin typeface="Meiryo UI" panose="020B0604030504040204" pitchFamily="34" charset="-128"/>
                    <a:ea typeface="Meiryo UI" panose="020B0604030504040204" pitchFamily="34" charset="-128"/>
                    <a:cs typeface="Open Sans Semibold"/>
                    <a:sym typeface="Open Sans Semibold"/>
                  </a:rPr>
                  <a:t>社内クラウドアプリ</a:t>
                </a:r>
                <a:br>
                  <a:rPr lang="en-US" altLang="ja-JP" sz="1000">
                    <a:latin typeface="Meiryo UI" panose="020B0604030504040204" pitchFamily="34" charset="-128"/>
                    <a:ea typeface="Meiryo UI" panose="020B0604030504040204" pitchFamily="34" charset="-128"/>
                    <a:cs typeface="Open Sans Semibold"/>
                    <a:sym typeface="Open Sans Semibold"/>
                  </a:rPr>
                </a:br>
                <a:r>
                  <a:rPr lang="en-US" altLang="ja-JP" sz="1000" b="1">
                    <a:latin typeface="Meiryo UI" panose="020B0604030504040204" pitchFamily="34" charset="-128"/>
                    <a:ea typeface="Meiryo UI" panose="020B0604030504040204" pitchFamily="34" charset="-128"/>
                    <a:cs typeface="Open Sans Semibold"/>
                    <a:sym typeface="Open Sans Semibold"/>
                  </a:rPr>
                  <a:t>(Saas)</a:t>
                </a:r>
                <a:endParaRPr lang="en-GB" sz="1050" b="1"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D9145119-2000-F5DC-1986-EA409BB1C4A6}"/>
                  </a:ext>
                </a:extLst>
              </p:cNvPr>
              <p:cNvGrpSpPr/>
              <p:nvPr/>
            </p:nvGrpSpPr>
            <p:grpSpPr>
              <a:xfrm>
                <a:off x="5849077" y="1594779"/>
                <a:ext cx="1142737" cy="692829"/>
                <a:chOff x="7423120" y="2152418"/>
                <a:chExt cx="1283871" cy="797087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E62A3B3C-FE1B-A3FE-3631-4C5BE3754CA9}"/>
                    </a:ext>
                  </a:extLst>
                </p:cNvPr>
                <p:cNvGrpSpPr/>
                <p:nvPr/>
              </p:nvGrpSpPr>
              <p:grpSpPr>
                <a:xfrm>
                  <a:off x="7488414" y="2257310"/>
                  <a:ext cx="810612" cy="692195"/>
                  <a:chOff x="5879331" y="1345342"/>
                  <a:chExt cx="318444" cy="271922"/>
                </a:xfrm>
              </p:grpSpPr>
              <p:sp>
                <p:nvSpPr>
                  <p:cNvPr id="261" name="Freeform 47">
                    <a:extLst>
                      <a:ext uri="{FF2B5EF4-FFF2-40B4-BE49-F238E27FC236}">
                        <a16:creationId xmlns:a16="http://schemas.microsoft.com/office/drawing/2014/main" id="{62CA4811-50E4-F9DF-F612-27334882C3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879331" y="1345342"/>
                    <a:ext cx="241300" cy="147637"/>
                  </a:xfrm>
                  <a:custGeom>
                    <a:avLst/>
                    <a:gdLst>
                      <a:gd name="T0" fmla="*/ 608 w 608"/>
                      <a:gd name="T1" fmla="*/ 230 h 372"/>
                      <a:gd name="T2" fmla="*/ 582 w 608"/>
                      <a:gd name="T3" fmla="*/ 188 h 372"/>
                      <a:gd name="T4" fmla="*/ 509 w 608"/>
                      <a:gd name="T5" fmla="*/ 160 h 372"/>
                      <a:gd name="T6" fmla="*/ 471 w 608"/>
                      <a:gd name="T7" fmla="*/ 102 h 372"/>
                      <a:gd name="T8" fmla="*/ 387 w 608"/>
                      <a:gd name="T9" fmla="*/ 88 h 372"/>
                      <a:gd name="T10" fmla="*/ 237 w 608"/>
                      <a:gd name="T11" fmla="*/ 7 h 372"/>
                      <a:gd name="T12" fmla="*/ 104 w 608"/>
                      <a:gd name="T13" fmla="*/ 113 h 372"/>
                      <a:gd name="T14" fmla="*/ 1 w 608"/>
                      <a:gd name="T15" fmla="*/ 242 h 372"/>
                      <a:gd name="T16" fmla="*/ 37 w 608"/>
                      <a:gd name="T17" fmla="*/ 332 h 372"/>
                      <a:gd name="T18" fmla="*/ 154 w 608"/>
                      <a:gd name="T19" fmla="*/ 372 h 372"/>
                      <a:gd name="T20" fmla="*/ 200 w 608"/>
                      <a:gd name="T21" fmla="*/ 372 h 372"/>
                      <a:gd name="T22" fmla="*/ 200 w 608"/>
                      <a:gd name="T23" fmla="*/ 337 h 372"/>
                      <a:gd name="T24" fmla="*/ 159 w 608"/>
                      <a:gd name="T25" fmla="*/ 337 h 372"/>
                      <a:gd name="T26" fmla="*/ 61 w 608"/>
                      <a:gd name="T27" fmla="*/ 307 h 372"/>
                      <a:gd name="T28" fmla="*/ 35 w 608"/>
                      <a:gd name="T29" fmla="*/ 241 h 372"/>
                      <a:gd name="T30" fmla="*/ 119 w 608"/>
                      <a:gd name="T31" fmla="*/ 146 h 372"/>
                      <a:gd name="T32" fmla="*/ 132 w 608"/>
                      <a:gd name="T33" fmla="*/ 146 h 372"/>
                      <a:gd name="T34" fmla="*/ 135 w 608"/>
                      <a:gd name="T35" fmla="*/ 133 h 372"/>
                      <a:gd name="T36" fmla="*/ 239 w 608"/>
                      <a:gd name="T37" fmla="*/ 41 h 372"/>
                      <a:gd name="T38" fmla="*/ 360 w 608"/>
                      <a:gd name="T39" fmla="*/ 110 h 372"/>
                      <a:gd name="T40" fmla="*/ 371 w 608"/>
                      <a:gd name="T41" fmla="*/ 127 h 372"/>
                      <a:gd name="T42" fmla="*/ 384 w 608"/>
                      <a:gd name="T43" fmla="*/ 124 h 372"/>
                      <a:gd name="T44" fmla="*/ 452 w 608"/>
                      <a:gd name="T45" fmla="*/ 131 h 372"/>
                      <a:gd name="T46" fmla="*/ 478 w 608"/>
                      <a:gd name="T47" fmla="*/ 180 h 372"/>
                      <a:gd name="T48" fmla="*/ 480 w 608"/>
                      <a:gd name="T49" fmla="*/ 196 h 372"/>
                      <a:gd name="T50" fmla="*/ 496 w 608"/>
                      <a:gd name="T51" fmla="*/ 195 h 372"/>
                      <a:gd name="T52" fmla="*/ 559 w 608"/>
                      <a:gd name="T53" fmla="*/ 214 h 372"/>
                      <a:gd name="T54" fmla="*/ 571 w 608"/>
                      <a:gd name="T55" fmla="*/ 230 h 372"/>
                      <a:gd name="T56" fmla="*/ 608 w 608"/>
                      <a:gd name="T57" fmla="*/ 230 h 3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608" h="372">
                        <a:moveTo>
                          <a:pt x="608" y="230"/>
                        </a:moveTo>
                        <a:cubicBezTo>
                          <a:pt x="603" y="214"/>
                          <a:pt x="595" y="199"/>
                          <a:pt x="582" y="188"/>
                        </a:cubicBezTo>
                        <a:cubicBezTo>
                          <a:pt x="559" y="167"/>
                          <a:pt x="528" y="162"/>
                          <a:pt x="509" y="160"/>
                        </a:cubicBezTo>
                        <a:cubicBezTo>
                          <a:pt x="503" y="134"/>
                          <a:pt x="490" y="115"/>
                          <a:pt x="471" y="102"/>
                        </a:cubicBezTo>
                        <a:cubicBezTo>
                          <a:pt x="442" y="82"/>
                          <a:pt x="406" y="85"/>
                          <a:pt x="387" y="88"/>
                        </a:cubicBezTo>
                        <a:cubicBezTo>
                          <a:pt x="359" y="44"/>
                          <a:pt x="329" y="0"/>
                          <a:pt x="237" y="7"/>
                        </a:cubicBezTo>
                        <a:cubicBezTo>
                          <a:pt x="157" y="12"/>
                          <a:pt x="118" y="73"/>
                          <a:pt x="104" y="113"/>
                        </a:cubicBezTo>
                        <a:cubicBezTo>
                          <a:pt x="21" y="124"/>
                          <a:pt x="0" y="201"/>
                          <a:pt x="1" y="242"/>
                        </a:cubicBezTo>
                        <a:cubicBezTo>
                          <a:pt x="1" y="279"/>
                          <a:pt x="13" y="310"/>
                          <a:pt x="37" y="332"/>
                        </a:cubicBezTo>
                        <a:cubicBezTo>
                          <a:pt x="76" y="369"/>
                          <a:pt x="133" y="372"/>
                          <a:pt x="154" y="372"/>
                        </a:cubicBezTo>
                        <a:cubicBezTo>
                          <a:pt x="157" y="372"/>
                          <a:pt x="200" y="372"/>
                          <a:pt x="200" y="372"/>
                        </a:cubicBezTo>
                        <a:cubicBezTo>
                          <a:pt x="200" y="337"/>
                          <a:pt x="200" y="337"/>
                          <a:pt x="200" y="337"/>
                        </a:cubicBezTo>
                        <a:cubicBezTo>
                          <a:pt x="159" y="337"/>
                          <a:pt x="159" y="337"/>
                          <a:pt x="159" y="337"/>
                        </a:cubicBezTo>
                        <a:cubicBezTo>
                          <a:pt x="158" y="337"/>
                          <a:pt x="96" y="341"/>
                          <a:pt x="61" y="307"/>
                        </a:cubicBezTo>
                        <a:cubicBezTo>
                          <a:pt x="44" y="291"/>
                          <a:pt x="35" y="270"/>
                          <a:pt x="35" y="241"/>
                        </a:cubicBezTo>
                        <a:cubicBezTo>
                          <a:pt x="35" y="237"/>
                          <a:pt x="34" y="150"/>
                          <a:pt x="119" y="146"/>
                        </a:cubicBezTo>
                        <a:cubicBezTo>
                          <a:pt x="132" y="146"/>
                          <a:pt x="132" y="146"/>
                          <a:pt x="132" y="146"/>
                        </a:cubicBezTo>
                        <a:cubicBezTo>
                          <a:pt x="135" y="133"/>
                          <a:pt x="135" y="133"/>
                          <a:pt x="135" y="133"/>
                        </a:cubicBezTo>
                        <a:cubicBezTo>
                          <a:pt x="135" y="132"/>
                          <a:pt x="154" y="47"/>
                          <a:pt x="239" y="41"/>
                        </a:cubicBezTo>
                        <a:cubicBezTo>
                          <a:pt x="314" y="36"/>
                          <a:pt x="333" y="67"/>
                          <a:pt x="360" y="110"/>
                        </a:cubicBezTo>
                        <a:cubicBezTo>
                          <a:pt x="371" y="127"/>
                          <a:pt x="371" y="127"/>
                          <a:pt x="371" y="127"/>
                        </a:cubicBezTo>
                        <a:cubicBezTo>
                          <a:pt x="384" y="124"/>
                          <a:pt x="384" y="124"/>
                          <a:pt x="384" y="124"/>
                        </a:cubicBezTo>
                        <a:cubicBezTo>
                          <a:pt x="384" y="124"/>
                          <a:pt x="425" y="112"/>
                          <a:pt x="452" y="131"/>
                        </a:cubicBezTo>
                        <a:cubicBezTo>
                          <a:pt x="466" y="140"/>
                          <a:pt x="475" y="157"/>
                          <a:pt x="478" y="180"/>
                        </a:cubicBezTo>
                        <a:cubicBezTo>
                          <a:pt x="480" y="196"/>
                          <a:pt x="480" y="196"/>
                          <a:pt x="480" y="196"/>
                        </a:cubicBezTo>
                        <a:cubicBezTo>
                          <a:pt x="496" y="195"/>
                          <a:pt x="496" y="195"/>
                          <a:pt x="496" y="195"/>
                        </a:cubicBezTo>
                        <a:cubicBezTo>
                          <a:pt x="496" y="195"/>
                          <a:pt x="535" y="193"/>
                          <a:pt x="559" y="214"/>
                        </a:cubicBezTo>
                        <a:cubicBezTo>
                          <a:pt x="564" y="219"/>
                          <a:pt x="568" y="224"/>
                          <a:pt x="571" y="230"/>
                        </a:cubicBezTo>
                        <a:lnTo>
                          <a:pt x="608" y="230"/>
                        </a:lnTo>
                        <a:close/>
                      </a:path>
                    </a:pathLst>
                  </a:custGeom>
                  <a:solidFill>
                    <a:srgbClr val="C01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09555">
                      <a:defRPr/>
                    </a:pPr>
                    <a:endParaRPr lang="en-US" sz="2400">
                      <a:solidFill>
                        <a:srgbClr val="53565A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  <p:sp>
                <p:nvSpPr>
                  <p:cNvPr id="263" name="Freeform 49">
                    <a:extLst>
                      <a:ext uri="{FF2B5EF4-FFF2-40B4-BE49-F238E27FC236}">
                        <a16:creationId xmlns:a16="http://schemas.microsoft.com/office/drawing/2014/main" id="{F457DAA5-ECBB-5937-8703-E1418D484281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5958062" y="1422002"/>
                    <a:ext cx="239713" cy="195262"/>
                  </a:xfrm>
                  <a:custGeom>
                    <a:avLst/>
                    <a:gdLst>
                      <a:gd name="T0" fmla="*/ 0 w 151"/>
                      <a:gd name="T1" fmla="*/ 106 h 123"/>
                      <a:gd name="T2" fmla="*/ 51 w 151"/>
                      <a:gd name="T3" fmla="*/ 106 h 123"/>
                      <a:gd name="T4" fmla="*/ 51 w 151"/>
                      <a:gd name="T5" fmla="*/ 116 h 123"/>
                      <a:gd name="T6" fmla="*/ 37 w 151"/>
                      <a:gd name="T7" fmla="*/ 116 h 123"/>
                      <a:gd name="T8" fmla="*/ 37 w 151"/>
                      <a:gd name="T9" fmla="*/ 123 h 123"/>
                      <a:gd name="T10" fmla="*/ 114 w 151"/>
                      <a:gd name="T11" fmla="*/ 123 h 123"/>
                      <a:gd name="T12" fmla="*/ 114 w 151"/>
                      <a:gd name="T13" fmla="*/ 116 h 123"/>
                      <a:gd name="T14" fmla="*/ 100 w 151"/>
                      <a:gd name="T15" fmla="*/ 116 h 123"/>
                      <a:gd name="T16" fmla="*/ 100 w 151"/>
                      <a:gd name="T17" fmla="*/ 106 h 123"/>
                      <a:gd name="T18" fmla="*/ 151 w 151"/>
                      <a:gd name="T19" fmla="*/ 106 h 123"/>
                      <a:gd name="T20" fmla="*/ 151 w 151"/>
                      <a:gd name="T21" fmla="*/ 0 h 123"/>
                      <a:gd name="T22" fmla="*/ 0 w 151"/>
                      <a:gd name="T23" fmla="*/ 0 h 123"/>
                      <a:gd name="T24" fmla="*/ 0 w 151"/>
                      <a:gd name="T25" fmla="*/ 106 h 123"/>
                      <a:gd name="T26" fmla="*/ 8 w 151"/>
                      <a:gd name="T27" fmla="*/ 97 h 123"/>
                      <a:gd name="T28" fmla="*/ 8 w 151"/>
                      <a:gd name="T29" fmla="*/ 9 h 123"/>
                      <a:gd name="T30" fmla="*/ 143 w 151"/>
                      <a:gd name="T31" fmla="*/ 9 h 123"/>
                      <a:gd name="T32" fmla="*/ 143 w 151"/>
                      <a:gd name="T33" fmla="*/ 97 h 123"/>
                      <a:gd name="T34" fmla="*/ 8 w 151"/>
                      <a:gd name="T35" fmla="*/ 97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51" h="123">
                        <a:moveTo>
                          <a:pt x="0" y="106"/>
                        </a:moveTo>
                        <a:lnTo>
                          <a:pt x="51" y="106"/>
                        </a:lnTo>
                        <a:lnTo>
                          <a:pt x="51" y="116"/>
                        </a:lnTo>
                        <a:lnTo>
                          <a:pt x="37" y="116"/>
                        </a:lnTo>
                        <a:lnTo>
                          <a:pt x="37" y="123"/>
                        </a:lnTo>
                        <a:lnTo>
                          <a:pt x="114" y="123"/>
                        </a:lnTo>
                        <a:lnTo>
                          <a:pt x="114" y="116"/>
                        </a:lnTo>
                        <a:lnTo>
                          <a:pt x="100" y="116"/>
                        </a:lnTo>
                        <a:lnTo>
                          <a:pt x="100" y="106"/>
                        </a:lnTo>
                        <a:lnTo>
                          <a:pt x="151" y="106"/>
                        </a:lnTo>
                        <a:lnTo>
                          <a:pt x="151" y="0"/>
                        </a:lnTo>
                        <a:lnTo>
                          <a:pt x="0" y="0"/>
                        </a:lnTo>
                        <a:lnTo>
                          <a:pt x="0" y="106"/>
                        </a:lnTo>
                        <a:close/>
                        <a:moveTo>
                          <a:pt x="8" y="97"/>
                        </a:moveTo>
                        <a:lnTo>
                          <a:pt x="8" y="9"/>
                        </a:lnTo>
                        <a:lnTo>
                          <a:pt x="143" y="9"/>
                        </a:lnTo>
                        <a:lnTo>
                          <a:pt x="143" y="97"/>
                        </a:lnTo>
                        <a:lnTo>
                          <a:pt x="8" y="97"/>
                        </a:lnTo>
                        <a:close/>
                      </a:path>
                    </a:pathLst>
                  </a:custGeom>
                  <a:solidFill>
                    <a:srgbClr val="C01818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121920" tIns="60960" rIns="121920" bIns="6096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defTabSz="609555">
                      <a:defRPr/>
                    </a:pPr>
                    <a:endParaRPr lang="en-US" sz="2400">
                      <a:solidFill>
                        <a:srgbClr val="53565A"/>
                      </a:solidFill>
                      <a:latin typeface="Meiryo UI" panose="020B0604030504040204" pitchFamily="34" charset="-128"/>
                      <a:ea typeface="Meiryo UI" panose="020B0604030504040204" pitchFamily="34" charset="-128"/>
                      <a:cs typeface="Open Sans Semibold"/>
                      <a:sym typeface="Open Sans Semibold"/>
                    </a:endParaRPr>
                  </a:p>
                </p:txBody>
              </p:sp>
            </p:grpSp>
            <p:pic>
              <p:nvPicPr>
                <p:cNvPr id="264" name="Picture 263" descr="A close up of a sign&#10;&#10;Description generated with high confidence">
                  <a:extLst>
                    <a:ext uri="{FF2B5EF4-FFF2-40B4-BE49-F238E27FC236}">
                      <a16:creationId xmlns:a16="http://schemas.microsoft.com/office/drawing/2014/main" id="{CBAB0F00-95D9-6795-E7D3-4A53DEA607E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23120" y="2519363"/>
                  <a:ext cx="361217" cy="268204"/>
                </a:xfrm>
                <a:prstGeom prst="rect">
                  <a:avLst/>
                </a:prstGeom>
              </p:spPr>
            </p:pic>
            <p:pic>
              <p:nvPicPr>
                <p:cNvPr id="265" name="Picture 264" descr="A close up of a logo&#10;&#10;Description generated with very high confidence">
                  <a:extLst>
                    <a:ext uri="{FF2B5EF4-FFF2-40B4-BE49-F238E27FC236}">
                      <a16:creationId xmlns:a16="http://schemas.microsoft.com/office/drawing/2014/main" id="{D905B995-3C8D-D71F-4912-F595D267AA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7513039" y="2305176"/>
                  <a:ext cx="458534" cy="301702"/>
                </a:xfrm>
                <a:prstGeom prst="rect">
                  <a:avLst/>
                </a:prstGeom>
              </p:spPr>
            </p:pic>
            <p:pic>
              <p:nvPicPr>
                <p:cNvPr id="266" name="Picture 265">
                  <a:extLst>
                    <a:ext uri="{FF2B5EF4-FFF2-40B4-BE49-F238E27FC236}">
                      <a16:creationId xmlns:a16="http://schemas.microsoft.com/office/drawing/2014/main" id="{3047F40D-4972-9112-E74D-47D63F799F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8232" y="2396131"/>
                  <a:ext cx="231923" cy="231923"/>
                </a:xfrm>
                <a:prstGeom prst="rect">
                  <a:avLst/>
                </a:prstGeom>
              </p:spPr>
            </p:pic>
            <p:pic>
              <p:nvPicPr>
                <p:cNvPr id="293" name="Picture 292" descr="Logo&#10;&#10;Description automatically generated">
                  <a:extLst>
                    <a:ext uri="{FF2B5EF4-FFF2-40B4-BE49-F238E27FC236}">
                      <a16:creationId xmlns:a16="http://schemas.microsoft.com/office/drawing/2014/main" id="{C66DA587-124D-E5F5-BDE7-771A5C6C2E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3718" y="2152418"/>
                  <a:ext cx="873273" cy="216988"/>
                </a:xfrm>
                <a:prstGeom prst="rect">
                  <a:avLst/>
                </a:prstGeom>
              </p:spPr>
            </p:pic>
          </p:grpSp>
          <p:pic>
            <p:nvPicPr>
              <p:cNvPr id="337" name="Picture 336" descr="Icon&#10;&#10;Description automatically generated">
                <a:extLst>
                  <a:ext uri="{FF2B5EF4-FFF2-40B4-BE49-F238E27FC236}">
                    <a16:creationId xmlns:a16="http://schemas.microsoft.com/office/drawing/2014/main" id="{DDAB6E5E-579E-0391-DFAD-FA1DA7A339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210338" y="1891252"/>
                <a:ext cx="277455" cy="276999"/>
              </a:xfrm>
              <a:prstGeom prst="rect">
                <a:avLst/>
              </a:prstGeom>
              <a:effectLst>
                <a:glow rad="63500">
                  <a:schemeClr val="bg1"/>
                </a:glow>
              </a:effectLst>
            </p:spPr>
          </p:pic>
        </p:grp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C93BF9E1-4134-0949-8A6A-BB379B987E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11609" y="2021730"/>
              <a:ext cx="1858591" cy="58335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010D01-423F-F09C-1A96-A83FE510C22F}"/>
                </a:ext>
              </a:extLst>
            </p:cNvPr>
            <p:cNvGrpSpPr/>
            <p:nvPr/>
          </p:nvGrpSpPr>
          <p:grpSpPr>
            <a:xfrm>
              <a:off x="6380632" y="2154450"/>
              <a:ext cx="320470" cy="312792"/>
              <a:chOff x="10534036" y="11327910"/>
              <a:chExt cx="685482" cy="707253"/>
            </a:xfrm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10CB5567-6957-5E68-0623-3042BFD14A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34036" y="11406925"/>
                <a:ext cx="313141" cy="628238"/>
              </a:xfrm>
              <a:custGeom>
                <a:avLst/>
                <a:gdLst>
                  <a:gd name="T0" fmla="*/ 89 w 89"/>
                  <a:gd name="T1" fmla="*/ 0 h 179"/>
                  <a:gd name="T2" fmla="*/ 0 w 89"/>
                  <a:gd name="T3" fmla="*/ 90 h 179"/>
                  <a:gd name="T4" fmla="*/ 89 w 89"/>
                  <a:gd name="T5" fmla="*/ 179 h 179"/>
                  <a:gd name="T6" fmla="*/ 89 w 89"/>
                  <a:gd name="T7" fmla="*/ 0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9" h="179">
                    <a:moveTo>
                      <a:pt x="89" y="0"/>
                    </a:moveTo>
                    <a:cubicBezTo>
                      <a:pt x="40" y="0"/>
                      <a:pt x="0" y="40"/>
                      <a:pt x="0" y="90"/>
                    </a:cubicBezTo>
                    <a:cubicBezTo>
                      <a:pt x="0" y="139"/>
                      <a:pt x="40" y="179"/>
                      <a:pt x="89" y="179"/>
                    </a:cubicBez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10" name="Freeform 29">
                <a:extLst>
                  <a:ext uri="{FF2B5EF4-FFF2-40B4-BE49-F238E27FC236}">
                    <a16:creationId xmlns:a16="http://schemas.microsoft.com/office/drawing/2014/main" id="{B4350735-9B26-2379-333C-399FA417366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880" y="11327910"/>
                <a:ext cx="655638" cy="659552"/>
              </a:xfrm>
              <a:custGeom>
                <a:avLst/>
                <a:gdLst>
                  <a:gd name="T0" fmla="*/ 93 w 187"/>
                  <a:gd name="T1" fmla="*/ 188 h 188"/>
                  <a:gd name="T2" fmla="*/ 0 w 187"/>
                  <a:gd name="T3" fmla="*/ 94 h 188"/>
                  <a:gd name="T4" fmla="*/ 93 w 187"/>
                  <a:gd name="T5" fmla="*/ 0 h 188"/>
                  <a:gd name="T6" fmla="*/ 187 w 187"/>
                  <a:gd name="T7" fmla="*/ 94 h 188"/>
                  <a:gd name="T8" fmla="*/ 93 w 187"/>
                  <a:gd name="T9" fmla="*/ 188 h 188"/>
                  <a:gd name="T10" fmla="*/ 93 w 187"/>
                  <a:gd name="T11" fmla="*/ 9 h 188"/>
                  <a:gd name="T12" fmla="*/ 8 w 187"/>
                  <a:gd name="T13" fmla="*/ 94 h 188"/>
                  <a:gd name="T14" fmla="*/ 93 w 187"/>
                  <a:gd name="T15" fmla="*/ 179 h 188"/>
                  <a:gd name="T16" fmla="*/ 178 w 187"/>
                  <a:gd name="T17" fmla="*/ 94 h 188"/>
                  <a:gd name="T18" fmla="*/ 93 w 187"/>
                  <a:gd name="T19" fmla="*/ 9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7" h="188">
                    <a:moveTo>
                      <a:pt x="93" y="188"/>
                    </a:moveTo>
                    <a:cubicBezTo>
                      <a:pt x="42" y="188"/>
                      <a:pt x="0" y="146"/>
                      <a:pt x="0" y="94"/>
                    </a:cubicBezTo>
                    <a:cubicBezTo>
                      <a:pt x="0" y="42"/>
                      <a:pt x="42" y="0"/>
                      <a:pt x="93" y="0"/>
                    </a:cubicBezTo>
                    <a:cubicBezTo>
                      <a:pt x="145" y="0"/>
                      <a:pt x="187" y="42"/>
                      <a:pt x="187" y="94"/>
                    </a:cubicBezTo>
                    <a:cubicBezTo>
                      <a:pt x="187" y="146"/>
                      <a:pt x="145" y="188"/>
                      <a:pt x="93" y="188"/>
                    </a:cubicBezTo>
                    <a:close/>
                    <a:moveTo>
                      <a:pt x="93" y="9"/>
                    </a:moveTo>
                    <a:cubicBezTo>
                      <a:pt x="47" y="9"/>
                      <a:pt x="8" y="47"/>
                      <a:pt x="8" y="94"/>
                    </a:cubicBezTo>
                    <a:cubicBezTo>
                      <a:pt x="8" y="141"/>
                      <a:pt x="47" y="179"/>
                      <a:pt x="93" y="179"/>
                    </a:cubicBezTo>
                    <a:cubicBezTo>
                      <a:pt x="140" y="179"/>
                      <a:pt x="178" y="141"/>
                      <a:pt x="178" y="94"/>
                    </a:cubicBezTo>
                    <a:cubicBezTo>
                      <a:pt x="178" y="47"/>
                      <a:pt x="140" y="9"/>
                      <a:pt x="93" y="9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2400">
                  <a:solidFill>
                    <a:srgbClr val="53565A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  <p:sp>
            <p:nvSpPr>
              <p:cNvPr id="11" name="Freeform 30">
                <a:extLst>
                  <a:ext uri="{FF2B5EF4-FFF2-40B4-BE49-F238E27FC236}">
                    <a16:creationId xmlns:a16="http://schemas.microsoft.com/office/drawing/2014/main" id="{80457EF2-0E19-6834-D737-1127FA65B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96478" y="11513260"/>
                <a:ext cx="391838" cy="318361"/>
              </a:xfrm>
              <a:custGeom>
                <a:avLst/>
                <a:gdLst>
                  <a:gd name="T0" fmla="*/ 155 w 155"/>
                  <a:gd name="T1" fmla="*/ 11 h 111"/>
                  <a:gd name="T2" fmla="*/ 145 w 155"/>
                  <a:gd name="T3" fmla="*/ 0 h 111"/>
                  <a:gd name="T4" fmla="*/ 55 w 155"/>
                  <a:gd name="T5" fmla="*/ 88 h 111"/>
                  <a:gd name="T6" fmla="*/ 10 w 155"/>
                  <a:gd name="T7" fmla="*/ 43 h 111"/>
                  <a:gd name="T8" fmla="*/ 0 w 155"/>
                  <a:gd name="T9" fmla="*/ 54 h 111"/>
                  <a:gd name="T10" fmla="*/ 55 w 155"/>
                  <a:gd name="T11" fmla="*/ 111 h 111"/>
                  <a:gd name="T12" fmla="*/ 55 w 155"/>
                  <a:gd name="T13" fmla="*/ 111 h 111"/>
                  <a:gd name="T14" fmla="*/ 55 w 155"/>
                  <a:gd name="T15" fmla="*/ 111 h 111"/>
                  <a:gd name="T16" fmla="*/ 155 w 155"/>
                  <a:gd name="T17" fmla="*/ 11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5" h="111">
                    <a:moveTo>
                      <a:pt x="155" y="11"/>
                    </a:moveTo>
                    <a:lnTo>
                      <a:pt x="145" y="0"/>
                    </a:lnTo>
                    <a:lnTo>
                      <a:pt x="55" y="88"/>
                    </a:lnTo>
                    <a:lnTo>
                      <a:pt x="10" y="43"/>
                    </a:lnTo>
                    <a:lnTo>
                      <a:pt x="0" y="54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55" y="111"/>
                    </a:lnTo>
                    <a:lnTo>
                      <a:pt x="155" y="11"/>
                    </a:lnTo>
                    <a:close/>
                  </a:path>
                </a:pathLst>
              </a:custGeom>
              <a:solidFill>
                <a:schemeClr val="accent4"/>
              </a:solidFill>
              <a:ln w="57150">
                <a:solidFill>
                  <a:srgbClr val="00B050"/>
                </a:solidFill>
                <a:round/>
                <a:headEnd/>
                <a:tailEnd/>
              </a:ln>
            </p:spPr>
            <p:txBody>
              <a:bodyPr vert="horz" wrap="square" lIns="121920" tIns="60960" rIns="121920" bIns="60960" numCol="1" anchor="t" anchorCtr="0" compatLnSpc="1">
                <a:prstTxWarp prst="textNoShape">
                  <a:avLst/>
                </a:prstTxWarp>
              </a:bodyPr>
              <a:lstStyle/>
              <a:p>
                <a:pPr defTabSz="609555">
                  <a:defRPr/>
                </a:pPr>
                <a:endParaRPr lang="en-US" sz="3000" b="1">
                  <a:solidFill>
                    <a:prstClr val="white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Open Sans Semibold"/>
                  <a:sym typeface="Open Sans Semibold"/>
                </a:endParaRP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140AF4B7-662B-D59F-6DB8-D9D5F5FCFE07}"/>
                </a:ext>
              </a:extLst>
            </p:cNvPr>
            <p:cNvGrpSpPr/>
            <p:nvPr/>
          </p:nvGrpSpPr>
          <p:grpSpPr>
            <a:xfrm>
              <a:off x="2047510" y="5671575"/>
              <a:ext cx="988865" cy="584373"/>
              <a:chOff x="1566974" y="4349469"/>
              <a:chExt cx="2655997" cy="1662843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C861C716-BAD7-46FB-95D6-CC9528525B01}"/>
                  </a:ext>
                </a:extLst>
              </p:cNvPr>
              <p:cNvGrpSpPr/>
              <p:nvPr/>
            </p:nvGrpSpPr>
            <p:grpSpPr>
              <a:xfrm>
                <a:off x="1566974" y="4506168"/>
                <a:ext cx="2655997" cy="1506144"/>
                <a:chOff x="7817521" y="2217951"/>
                <a:chExt cx="2655996" cy="1506144"/>
              </a:xfrm>
            </p:grpSpPr>
            <p:pic>
              <p:nvPicPr>
                <p:cNvPr id="42" name="Graphic 41">
                  <a:extLst>
                    <a:ext uri="{FF2B5EF4-FFF2-40B4-BE49-F238E27FC236}">
                      <a16:creationId xmlns:a16="http://schemas.microsoft.com/office/drawing/2014/main" id="{C422C92D-B37B-4CB6-367A-F330137E6C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/>
                    </a:ext>
                    <a:ext uri="{96DAC541-7B7A-43D3-8B79-37D633B846F1}">
                      <asvg:svgBlip xmlns:asvg="http://schemas.microsoft.com/office/drawing/2016/SVG/main" r:embed="rId1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7521" y="2217951"/>
                  <a:ext cx="2655996" cy="1506144"/>
                </a:xfrm>
                <a:prstGeom prst="rect">
                  <a:avLst/>
                </a:prstGeom>
              </p:spPr>
            </p:pic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026D06D4-E770-7BA7-4225-B4AC910FF154}"/>
                    </a:ext>
                  </a:extLst>
                </p:cNvPr>
                <p:cNvGrpSpPr/>
                <p:nvPr/>
              </p:nvGrpSpPr>
              <p:grpSpPr>
                <a:xfrm>
                  <a:off x="8314693" y="2488833"/>
                  <a:ext cx="1748063" cy="1059936"/>
                  <a:chOff x="8166254" y="2360256"/>
                  <a:chExt cx="2039417" cy="1236599"/>
                </a:xfrm>
              </p:grpSpPr>
              <p:pic>
                <p:nvPicPr>
                  <p:cNvPr id="44" name="Picture 362">
                    <a:extLst>
                      <a:ext uri="{FF2B5EF4-FFF2-40B4-BE49-F238E27FC236}">
                        <a16:creationId xmlns:a16="http://schemas.microsoft.com/office/drawing/2014/main" id="{D8FE03F1-A580-EE41-D903-9E5E3AB25D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21"/>
                      </a:ext>
                    </a:extLst>
                  </a:blip>
                  <a:srcRect/>
                  <a:stretch/>
                </p:blipFill>
                <p:spPr>
                  <a:xfrm>
                    <a:off x="9710459" y="2905562"/>
                    <a:ext cx="495212" cy="392043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5" name="Picture 363">
                    <a:extLst>
                      <a:ext uri="{FF2B5EF4-FFF2-40B4-BE49-F238E27FC236}">
                        <a16:creationId xmlns:a16="http://schemas.microsoft.com/office/drawing/2014/main" id="{8AE8765A-A964-93C4-0BC6-3BBBC49A091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23"/>
                      </a:ext>
                    </a:extLst>
                  </a:blip>
                  <a:srcRect/>
                  <a:stretch/>
                </p:blipFill>
                <p:spPr>
                  <a:xfrm>
                    <a:off x="8166254" y="2869888"/>
                    <a:ext cx="508186" cy="50818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6" name="Picture 364">
                    <a:extLst>
                      <a:ext uri="{FF2B5EF4-FFF2-40B4-BE49-F238E27FC236}">
                        <a16:creationId xmlns:a16="http://schemas.microsoft.com/office/drawing/2014/main" id="{EED9C826-48CF-7B89-DB2A-7064541F93D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4" cstate="print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25"/>
                      </a:ext>
                    </a:extLst>
                  </a:blip>
                  <a:srcRect/>
                  <a:stretch/>
                </p:blipFill>
                <p:spPr>
                  <a:xfrm>
                    <a:off x="8945294" y="2360256"/>
                    <a:ext cx="391232" cy="45643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  <p:pic>
                <p:nvPicPr>
                  <p:cNvPr id="47" name="Picture 363">
                    <a:extLst>
                      <a:ext uri="{FF2B5EF4-FFF2-40B4-BE49-F238E27FC236}">
                        <a16:creationId xmlns:a16="http://schemas.microsoft.com/office/drawing/2014/main" id="{C798DBA7-27A1-5A9C-EEAA-FD56A2AB28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6">
                    <a:extLst>
                      <a:ext uri="{28A0092B-C50C-407E-A947-70E740481C1C}">
                        <a14:useLocalDpi xmlns:a14="http://schemas.microsoft.com/office/drawing/2010/main"/>
                      </a:ext>
                      <a:ext uri="{96DAC541-7B7A-43D3-8B79-37D633B846F1}">
                        <asvg:svgBlip xmlns:asvg="http://schemas.microsoft.com/office/drawing/2016/SVG/main" r:embed="rId27"/>
                      </a:ext>
                    </a:extLst>
                  </a:blip>
                  <a:srcRect/>
                  <a:stretch/>
                </p:blipFill>
                <p:spPr>
                  <a:xfrm>
                    <a:off x="8881126" y="2955878"/>
                    <a:ext cx="640978" cy="640977"/>
                  </a:xfrm>
                  <a:prstGeom prst="rect">
                    <a:avLst/>
                  </a:prstGeom>
                  <a:ln>
                    <a:noFill/>
                  </a:ln>
                </p:spPr>
              </p:pic>
            </p:grpSp>
          </p:grpSp>
          <p:pic>
            <p:nvPicPr>
              <p:cNvPr id="41" name="Picture 4" descr="High-Risk Merchant Account - What it is and how it works ✔️ PurePay">
                <a:extLst>
                  <a:ext uri="{FF2B5EF4-FFF2-40B4-BE49-F238E27FC236}">
                    <a16:creationId xmlns:a16="http://schemas.microsoft.com/office/drawing/2014/main" id="{4EFCFE2B-E3A1-6D20-5B2E-8D88EA2258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2850" y="4349469"/>
                <a:ext cx="1314094" cy="7661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D1BC29B-5B0C-E740-4F79-1D1011238453}"/>
                </a:ext>
              </a:extLst>
            </p:cNvPr>
            <p:cNvSpPr txBox="1"/>
            <p:nvPr/>
          </p:nvSpPr>
          <p:spPr>
            <a:xfrm>
              <a:off x="2499821" y="4103942"/>
              <a:ext cx="1055835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539">
                <a:lnSpc>
                  <a:spcPct val="95000"/>
                </a:lnSpc>
                <a:defRPr/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データー</a:t>
              </a:r>
              <a:br>
                <a: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</a:b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アップロード</a:t>
              </a:r>
              <a:br>
                <a: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</a:b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／送信は　</a:t>
              </a:r>
              <a:br>
                <a: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</a:b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GB" sz="1067" b="1" spc="-12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1BA35EC9-2BE7-DDE2-2074-E1D0612149B8}"/>
                </a:ext>
              </a:extLst>
            </p:cNvPr>
            <p:cNvSpPr/>
            <p:nvPr/>
          </p:nvSpPr>
          <p:spPr>
            <a:xfrm>
              <a:off x="2998502" y="5864253"/>
              <a:ext cx="1027159" cy="40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トラフィックは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F2E8A47-B2D5-D02C-90C8-ECB67F5D4AAC}"/>
                </a:ext>
              </a:extLst>
            </p:cNvPr>
            <p:cNvCxnSpPr>
              <a:cxnSpLocks/>
            </p:cNvCxnSpPr>
            <p:nvPr/>
          </p:nvCxnSpPr>
          <p:spPr>
            <a:xfrm>
              <a:off x="5987245" y="4601732"/>
              <a:ext cx="617432" cy="110840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C4746D6-391C-B474-4CA6-A77769E9E039}"/>
                </a:ext>
              </a:extLst>
            </p:cNvPr>
            <p:cNvSpPr/>
            <p:nvPr/>
          </p:nvSpPr>
          <p:spPr>
            <a:xfrm>
              <a:off x="5330680" y="5879202"/>
              <a:ext cx="1174901" cy="4043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社外共用は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248B6B7-579D-AEA9-B745-ECCBB64C727C}"/>
                </a:ext>
              </a:extLst>
            </p:cNvPr>
            <p:cNvGrpSpPr/>
            <p:nvPr/>
          </p:nvGrpSpPr>
          <p:grpSpPr>
            <a:xfrm>
              <a:off x="5179039" y="4760656"/>
              <a:ext cx="1589488" cy="461665"/>
              <a:chOff x="1776503" y="4654142"/>
              <a:chExt cx="1264237" cy="461665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2B141D2-8E7E-1534-8AED-3C9B79ED63FF}"/>
                  </a:ext>
                </a:extLst>
              </p:cNvPr>
              <p:cNvSpPr/>
              <p:nvPr/>
            </p:nvSpPr>
            <p:spPr>
              <a:xfrm>
                <a:off x="2123972" y="4697854"/>
                <a:ext cx="854888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CF1E55-55F5-5193-1234-56B31F6E3A5C}"/>
                  </a:ext>
                </a:extLst>
              </p:cNvPr>
              <p:cNvSpPr txBox="1"/>
              <p:nvPr/>
            </p:nvSpPr>
            <p:spPr>
              <a:xfrm>
                <a:off x="1776503" y="4654142"/>
                <a:ext cx="1264237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spc="-120" dirty="0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           CASB, Email DLP</a:t>
                </a:r>
                <a:endParaRPr lang="en-US" sz="1200" b="1" spc="-120" dirty="0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37" name="Graphic 36" descr="Close with solid fill">
              <a:extLst>
                <a:ext uri="{FF2B5EF4-FFF2-40B4-BE49-F238E27FC236}">
                  <a16:creationId xmlns:a16="http://schemas.microsoft.com/office/drawing/2014/main" id="{FEC4684A-E059-A829-D6CF-4958795CD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9992830">
              <a:off x="6310124" y="5307270"/>
              <a:ext cx="313875" cy="313875"/>
            </a:xfrm>
            <a:prstGeom prst="rect">
              <a:avLst/>
            </a:prstGeom>
          </p:spPr>
        </p:pic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56570A9-FB2F-A3FC-68BB-72CD1C4CE405}"/>
                </a:ext>
              </a:extLst>
            </p:cNvPr>
            <p:cNvCxnSpPr>
              <a:cxnSpLocks/>
            </p:cNvCxnSpPr>
            <p:nvPr/>
          </p:nvCxnSpPr>
          <p:spPr>
            <a:xfrm>
              <a:off x="5605969" y="3007262"/>
              <a:ext cx="3876921" cy="264037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745A89DF-DAE5-27F3-2C0B-C7E8F1EC0BA0}"/>
                </a:ext>
              </a:extLst>
            </p:cNvPr>
            <p:cNvGrpSpPr/>
            <p:nvPr/>
          </p:nvGrpSpPr>
          <p:grpSpPr>
            <a:xfrm>
              <a:off x="6975300" y="4787414"/>
              <a:ext cx="2530265" cy="461665"/>
              <a:chOff x="1323312" y="4655055"/>
              <a:chExt cx="2042584" cy="461665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6B28396-2C4B-5AA4-8FD1-8DB55564BA6D}"/>
                  </a:ext>
                </a:extLst>
              </p:cNvPr>
              <p:cNvSpPr/>
              <p:nvPr/>
            </p:nvSpPr>
            <p:spPr>
              <a:xfrm>
                <a:off x="1812572" y="4697854"/>
                <a:ext cx="1477688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4467B15A-5B3C-29DC-ECC5-27F91CC366BC}"/>
                  </a:ext>
                </a:extLst>
              </p:cNvPr>
              <p:cNvSpPr txBox="1"/>
              <p:nvPr/>
            </p:nvSpPr>
            <p:spPr>
              <a:xfrm>
                <a:off x="1323312" y="4655055"/>
                <a:ext cx="20425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 spc="-120" dirty="0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                  </a:t>
                </a:r>
                <a:r>
                  <a:rPr lang="en-US" altLang="ja-JP" sz="1200" b="1" spc="-120" dirty="0" err="1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EndPoint</a:t>
                </a:r>
                <a:r>
                  <a:rPr lang="en-US" altLang="ja-JP" sz="1200" b="1" spc="-120" dirty="0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 DLP/Device control</a:t>
                </a:r>
              </a:p>
            </p:txBody>
          </p: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F8D179EB-1E81-697B-44A1-69024E1BFBB8}"/>
                </a:ext>
              </a:extLst>
            </p:cNvPr>
            <p:cNvGrpSpPr/>
            <p:nvPr/>
          </p:nvGrpSpPr>
          <p:grpSpPr>
            <a:xfrm>
              <a:off x="9520597" y="5691006"/>
              <a:ext cx="1007348" cy="635994"/>
              <a:chOff x="4549973" y="5884464"/>
              <a:chExt cx="1617922" cy="865267"/>
            </a:xfrm>
          </p:grpSpPr>
          <p:pic>
            <p:nvPicPr>
              <p:cNvPr id="138" name="Picture 13">
                <a:extLst>
                  <a:ext uri="{FF2B5EF4-FFF2-40B4-BE49-F238E27FC236}">
                    <a16:creationId xmlns:a16="http://schemas.microsoft.com/office/drawing/2014/main" id="{1B334415-2BFD-855E-2B25-2AFF679E6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38512" y="5957585"/>
                <a:ext cx="849970" cy="747284"/>
              </a:xfrm>
              <a:prstGeom prst="rect">
                <a:avLst/>
              </a:prstGeom>
            </p:spPr>
          </p:pic>
          <p:pic>
            <p:nvPicPr>
              <p:cNvPr id="152" name="Picture 151">
                <a:extLst>
                  <a:ext uri="{FF2B5EF4-FFF2-40B4-BE49-F238E27FC236}">
                    <a16:creationId xmlns:a16="http://schemas.microsoft.com/office/drawing/2014/main" id="{DFC807B9-BA38-7328-0A1E-3CA5E27FAF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 flipH="1">
                <a:off x="4549973" y="5884464"/>
                <a:ext cx="915323" cy="865267"/>
              </a:xfrm>
              <a:prstGeom prst="rect">
                <a:avLst/>
              </a:prstGeom>
            </p:spPr>
          </p:pic>
          <p:pic>
            <p:nvPicPr>
              <p:cNvPr id="139" name="Picture 14">
                <a:extLst>
                  <a:ext uri="{FF2B5EF4-FFF2-40B4-BE49-F238E27FC236}">
                    <a16:creationId xmlns:a16="http://schemas.microsoft.com/office/drawing/2014/main" id="{4D317248-22FC-338A-8B6E-1A1B4E3C7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rcRect/>
              <a:stretch>
                <a:fillRect/>
              </a:stretch>
            </p:blipFill>
            <p:spPr>
              <a:xfrm rot="21407651">
                <a:off x="5432718" y="6252232"/>
                <a:ext cx="735177" cy="460460"/>
              </a:xfrm>
              <a:prstGeom prst="rect">
                <a:avLst/>
              </a:prstGeom>
            </p:spPr>
          </p:pic>
        </p:grpSp>
        <p:pic>
          <p:nvPicPr>
            <p:cNvPr id="157" name="Graphic 156" descr="Close with solid fill">
              <a:extLst>
                <a:ext uri="{FF2B5EF4-FFF2-40B4-BE49-F238E27FC236}">
                  <a16:creationId xmlns:a16="http://schemas.microsoft.com/office/drawing/2014/main" id="{BDA2D315-1474-2E28-82F7-FBE6D50902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915298">
              <a:off x="8947199" y="5231026"/>
              <a:ext cx="313875" cy="313875"/>
            </a:xfrm>
            <a:prstGeom prst="rect">
              <a:avLst/>
            </a:prstGeom>
          </p:spPr>
        </p:pic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272DF561-D35A-F9F4-AD35-AB95A06CD1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03403" y="3075008"/>
              <a:ext cx="1766243" cy="2678246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C7DFD0F-0ADA-8A26-A160-6049FA132833}"/>
                </a:ext>
              </a:extLst>
            </p:cNvPr>
            <p:cNvGrpSpPr/>
            <p:nvPr/>
          </p:nvGrpSpPr>
          <p:grpSpPr>
            <a:xfrm>
              <a:off x="3238024" y="4763963"/>
              <a:ext cx="558494" cy="461665"/>
              <a:chOff x="2245782" y="4651260"/>
              <a:chExt cx="558494" cy="461665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4F93101-7BD4-163A-F8A5-AC3EB2BDC172}"/>
                  </a:ext>
                </a:extLst>
              </p:cNvPr>
              <p:cNvSpPr/>
              <p:nvPr/>
            </p:nvSpPr>
            <p:spPr>
              <a:xfrm>
                <a:off x="2265313" y="4697854"/>
                <a:ext cx="439845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E4E9208-0031-FA36-200C-D60B878F4D44}"/>
                  </a:ext>
                </a:extLst>
              </p:cNvPr>
              <p:cNvSpPr txBox="1"/>
              <p:nvPr/>
            </p:nvSpPr>
            <p:spPr>
              <a:xfrm>
                <a:off x="2245782" y="4651260"/>
                <a:ext cx="55849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ja-JP" sz="1200" b="1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SWG</a:t>
                </a:r>
                <a:endParaRPr lang="en-US" sz="1200" b="1">
                  <a:solidFill>
                    <a:srgbClr val="C00000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54" name="Graphic 53" descr="Close with solid fill">
              <a:extLst>
                <a:ext uri="{FF2B5EF4-FFF2-40B4-BE49-F238E27FC236}">
                  <a16:creationId xmlns:a16="http://schemas.microsoft.com/office/drawing/2014/main" id="{250A34D9-E40D-5C4B-8801-A187334CF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726694">
              <a:off x="3523248" y="4419013"/>
              <a:ext cx="313875" cy="313875"/>
            </a:xfrm>
            <a:prstGeom prst="rect">
              <a:avLst/>
            </a:prstGeom>
          </p:spPr>
        </p:pic>
        <p:pic>
          <p:nvPicPr>
            <p:cNvPr id="58" name="Graphic 57" descr="Close with solid fill">
              <a:extLst>
                <a:ext uri="{FF2B5EF4-FFF2-40B4-BE49-F238E27FC236}">
                  <a16:creationId xmlns:a16="http://schemas.microsoft.com/office/drawing/2014/main" id="{A55D2C34-1090-79B5-04D9-50F54CBBD4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512459">
              <a:off x="2928740" y="5334919"/>
              <a:ext cx="313875" cy="313875"/>
            </a:xfrm>
            <a:prstGeom prst="rect">
              <a:avLst/>
            </a:prstGeom>
          </p:spPr>
        </p:pic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C0DF246F-057D-6D7F-2034-131360FDAC60}"/>
                </a:ext>
              </a:extLst>
            </p:cNvPr>
            <p:cNvSpPr/>
            <p:nvPr/>
          </p:nvSpPr>
          <p:spPr>
            <a:xfrm>
              <a:off x="8369508" y="5723197"/>
              <a:ext cx="1174901" cy="560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許可のない</a:t>
              </a:r>
              <a:br>
                <a: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</a:b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コピー・印刷は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388518A-D48E-C1BB-1D16-09A67658B244}"/>
                </a:ext>
              </a:extLst>
            </p:cNvPr>
            <p:cNvCxnSpPr>
              <a:cxnSpLocks/>
            </p:cNvCxnSpPr>
            <p:nvPr/>
          </p:nvCxnSpPr>
          <p:spPr>
            <a:xfrm>
              <a:off x="8654990" y="3741732"/>
              <a:ext cx="2326297" cy="97109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43E8CC1F-AB51-89C8-3F82-F57F0668753F}"/>
                </a:ext>
              </a:extLst>
            </p:cNvPr>
            <p:cNvGrpSpPr/>
            <p:nvPr/>
          </p:nvGrpSpPr>
          <p:grpSpPr>
            <a:xfrm>
              <a:off x="8801750" y="3865871"/>
              <a:ext cx="1306151" cy="276999"/>
              <a:chOff x="2013530" y="4654142"/>
              <a:chExt cx="1077280" cy="276999"/>
            </a:xfrm>
          </p:grpSpPr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E60459E0-E967-1BA9-4407-84AC2DDD0F5B}"/>
                  </a:ext>
                </a:extLst>
              </p:cNvPr>
              <p:cNvSpPr/>
              <p:nvPr/>
            </p:nvSpPr>
            <p:spPr>
              <a:xfrm>
                <a:off x="2123972" y="4697854"/>
                <a:ext cx="854888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57F90262-451E-F50F-DC9E-861E97CC87CE}"/>
                  </a:ext>
                </a:extLst>
              </p:cNvPr>
              <p:cNvSpPr txBox="1"/>
              <p:nvPr/>
            </p:nvSpPr>
            <p:spPr>
              <a:xfrm>
                <a:off x="2013530" y="4654142"/>
                <a:ext cx="10772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CNAPP, ZTNA</a:t>
                </a:r>
              </a:p>
            </p:txBody>
          </p:sp>
        </p:grpSp>
        <p:pic>
          <p:nvPicPr>
            <p:cNvPr id="38" name="Graphic 37" descr="Close with solid fill">
              <a:extLst>
                <a:ext uri="{FF2B5EF4-FFF2-40B4-BE49-F238E27FC236}">
                  <a16:creationId xmlns:a16="http://schemas.microsoft.com/office/drawing/2014/main" id="{54C18855-55B5-F5FA-49B9-837C9DA77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293779">
              <a:off x="10154597" y="4289576"/>
              <a:ext cx="313875" cy="313875"/>
            </a:xfrm>
            <a:prstGeom prst="rect">
              <a:avLst/>
            </a:prstGeom>
          </p:spPr>
        </p:pic>
        <p:grpSp>
          <p:nvGrpSpPr>
            <p:cNvPr id="386" name="Group 385">
              <a:extLst>
                <a:ext uri="{FF2B5EF4-FFF2-40B4-BE49-F238E27FC236}">
                  <a16:creationId xmlns:a16="http://schemas.microsoft.com/office/drawing/2014/main" id="{5D48B89D-ED9F-B142-6701-18616471B85C}"/>
                </a:ext>
              </a:extLst>
            </p:cNvPr>
            <p:cNvGrpSpPr/>
            <p:nvPr/>
          </p:nvGrpSpPr>
          <p:grpSpPr>
            <a:xfrm>
              <a:off x="10906076" y="4423838"/>
              <a:ext cx="1174901" cy="1372558"/>
              <a:chOff x="10906076" y="4938740"/>
              <a:chExt cx="1174901" cy="1372558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63D6774-472C-92FD-661E-4E0961ADC0F2}"/>
                  </a:ext>
                </a:extLst>
              </p:cNvPr>
              <p:cNvGrpSpPr/>
              <p:nvPr/>
            </p:nvGrpSpPr>
            <p:grpSpPr>
              <a:xfrm>
                <a:off x="11047276" y="4938740"/>
                <a:ext cx="897188" cy="911632"/>
                <a:chOff x="9253469" y="5383508"/>
                <a:chExt cx="1037578" cy="979020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E7F2486F-7FA9-A19D-E9FE-A8B3E5CC25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9707440" y="5417242"/>
                  <a:ext cx="583607" cy="931562"/>
                </a:xfrm>
                <a:prstGeom prst="rect">
                  <a:avLst/>
                </a:prstGeom>
              </p:spPr>
            </p:pic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A47D5899-518E-F7FA-F5FA-8F5E6169C7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3469" y="5464991"/>
                  <a:ext cx="860808" cy="860810"/>
                </a:xfrm>
                <a:prstGeom prst="rect">
                  <a:avLst/>
                </a:prstGeom>
              </p:spPr>
            </p:pic>
            <p:pic>
              <p:nvPicPr>
                <p:cNvPr id="15" name="Picture 14">
                  <a:extLst>
                    <a:ext uri="{FF2B5EF4-FFF2-40B4-BE49-F238E27FC236}">
                      <a16:creationId xmlns:a16="http://schemas.microsoft.com/office/drawing/2014/main" id="{E30F5933-B591-8ABC-FA0C-4453030F5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8" cstate="print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256315" y="5383508"/>
                  <a:ext cx="979021" cy="979020"/>
                </a:xfrm>
                <a:prstGeom prst="rect">
                  <a:avLst/>
                </a:prstGeom>
              </p:spPr>
            </p:pic>
          </p:grp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1415FBD-29AA-E6A9-321F-ADC2DA95D5DD}"/>
                  </a:ext>
                </a:extLst>
              </p:cNvPr>
              <p:cNvSpPr/>
              <p:nvPr/>
            </p:nvSpPr>
            <p:spPr>
              <a:xfrm>
                <a:off x="10906076" y="5750952"/>
                <a:ext cx="1174901" cy="560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09539">
                  <a:lnSpc>
                    <a:spcPct val="95000"/>
                  </a:lnSpc>
                </a:pPr>
                <a:r>
                  <a:rPr lang="ja-JP" altLang="en-US" sz="1067" b="1" spc="-12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sym typeface="Open Sans Light"/>
                  </a:rPr>
                  <a:t>社外ユーザーが</a:t>
                </a:r>
                <a:endPara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endParaRPr>
              </a:p>
              <a:p>
                <a:pPr algn="ctr" defTabSz="609539">
                  <a:lnSpc>
                    <a:spcPct val="95000"/>
                  </a:lnSpc>
                </a:pPr>
                <a:r>
                  <a:rPr lang="ja-JP" altLang="en-US" sz="1067" b="1" spc="-12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sym typeface="Open Sans Light"/>
                  </a:rPr>
                  <a:t>アクセスするのは</a:t>
                </a:r>
                <a:endPara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endParaRPr>
              </a:p>
              <a:p>
                <a:pPr algn="ctr" defTabSz="609539">
                  <a:lnSpc>
                    <a:spcPct val="95000"/>
                  </a:lnSpc>
                </a:pPr>
                <a:r>
                  <a:rPr lang="ja-JP" altLang="en-US" sz="1067" b="1" spc="-120">
                    <a:solidFill>
                      <a:srgbClr val="FF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  <a:sym typeface="Open Sans Light"/>
                  </a:rPr>
                  <a:t>ブロックされた</a:t>
                </a:r>
                <a:endParaRPr lang="en-US" altLang="ja-JP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endParaRPr>
              </a:p>
            </p:txBody>
          </p:sp>
        </p:grp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75A80C7-8F16-DC65-87C6-1BC4181321E8}"/>
                </a:ext>
              </a:extLst>
            </p:cNvPr>
            <p:cNvGrpSpPr/>
            <p:nvPr/>
          </p:nvGrpSpPr>
          <p:grpSpPr>
            <a:xfrm>
              <a:off x="11077877" y="2838039"/>
              <a:ext cx="729666" cy="729666"/>
              <a:chOff x="9328631" y="4196490"/>
              <a:chExt cx="729666" cy="729666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D1DE06CF-7752-385E-07E6-542D5F8F8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9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9328631" y="4196490"/>
                <a:ext cx="729666" cy="729666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7F4A758-4E66-C1E1-979A-A8EBC0DE64B8}"/>
                  </a:ext>
                </a:extLst>
              </p:cNvPr>
              <p:cNvSpPr txBox="1"/>
              <p:nvPr/>
            </p:nvSpPr>
            <p:spPr>
              <a:xfrm>
                <a:off x="9615213" y="4291587"/>
                <a:ext cx="3930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?</a:t>
                </a:r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C7BFC60-50B9-85C4-024E-8D314176DD77}"/>
                </a:ext>
              </a:extLst>
            </p:cNvPr>
            <p:cNvCxnSpPr>
              <a:cxnSpLocks/>
            </p:cNvCxnSpPr>
            <p:nvPr/>
          </p:nvCxnSpPr>
          <p:spPr>
            <a:xfrm>
              <a:off x="8671294" y="2166898"/>
              <a:ext cx="2284277" cy="996698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AE86182-707E-C157-8C38-374E0123BFF4}"/>
                </a:ext>
              </a:extLst>
            </p:cNvPr>
            <p:cNvGrpSpPr/>
            <p:nvPr/>
          </p:nvGrpSpPr>
          <p:grpSpPr>
            <a:xfrm>
              <a:off x="8814957" y="2330003"/>
              <a:ext cx="1228018" cy="276999"/>
              <a:chOff x="2013530" y="4654142"/>
              <a:chExt cx="1077280" cy="27699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56AE8BA-7801-00BE-7926-3C6B164D98AA}"/>
                  </a:ext>
                </a:extLst>
              </p:cNvPr>
              <p:cNvSpPr/>
              <p:nvPr/>
            </p:nvSpPr>
            <p:spPr>
              <a:xfrm>
                <a:off x="2123972" y="4697854"/>
                <a:ext cx="854888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EA918DC-5BE9-F88C-81F4-99553D8A37A0}"/>
                  </a:ext>
                </a:extLst>
              </p:cNvPr>
              <p:cNvSpPr txBox="1"/>
              <p:nvPr/>
            </p:nvSpPr>
            <p:spPr>
              <a:xfrm>
                <a:off x="2013530" y="4654142"/>
                <a:ext cx="10772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CASB, ZTNA</a:t>
                </a:r>
              </a:p>
            </p:txBody>
          </p:sp>
        </p:grp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2ACB6ED1-6894-07E6-018E-54F541E610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72977" y="1399404"/>
              <a:ext cx="2228815" cy="480052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47EC8DF1-BDEE-6593-C4BC-490BD23DF028}"/>
                </a:ext>
              </a:extLst>
            </p:cNvPr>
            <p:cNvGrpSpPr/>
            <p:nvPr/>
          </p:nvGrpSpPr>
          <p:grpSpPr>
            <a:xfrm>
              <a:off x="8806578" y="1584735"/>
              <a:ext cx="1250775" cy="276999"/>
              <a:chOff x="2013530" y="4654142"/>
              <a:chExt cx="1077280" cy="276999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2A2951EB-14AF-2339-2CB7-5CC2479CB784}"/>
                  </a:ext>
                </a:extLst>
              </p:cNvPr>
              <p:cNvSpPr/>
              <p:nvPr/>
            </p:nvSpPr>
            <p:spPr>
              <a:xfrm>
                <a:off x="2123972" y="4697854"/>
                <a:ext cx="854888" cy="18667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accent4"/>
                </a:solidFill>
              </a:ln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A207645E-11DB-F416-B851-BC3936E1EF4E}"/>
                  </a:ext>
                </a:extLst>
              </p:cNvPr>
              <p:cNvSpPr txBox="1"/>
              <p:nvPr/>
            </p:nvSpPr>
            <p:spPr>
              <a:xfrm>
                <a:off x="2013530" y="4654142"/>
                <a:ext cx="107728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sz="1200" b="1">
                    <a:solidFill>
                      <a:srgbClr val="C00000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CASB, ZTNA</a:t>
                </a:r>
              </a:p>
            </p:txBody>
          </p:sp>
        </p:grpSp>
        <p:grpSp>
          <p:nvGrpSpPr>
            <p:cNvPr id="150" name="Group 149">
              <a:extLst>
                <a:ext uri="{FF2B5EF4-FFF2-40B4-BE49-F238E27FC236}">
                  <a16:creationId xmlns:a16="http://schemas.microsoft.com/office/drawing/2014/main" id="{B4FC361F-08E0-EE05-E0BD-82685CB0C3AE}"/>
                </a:ext>
              </a:extLst>
            </p:cNvPr>
            <p:cNvGrpSpPr/>
            <p:nvPr/>
          </p:nvGrpSpPr>
          <p:grpSpPr>
            <a:xfrm>
              <a:off x="11027152" y="916536"/>
              <a:ext cx="731186" cy="842501"/>
              <a:chOff x="9441274" y="1664291"/>
              <a:chExt cx="562651" cy="706060"/>
            </a:xfrm>
          </p:grpSpPr>
          <p:pic>
            <p:nvPicPr>
              <p:cNvPr id="144" name="Picture 143">
                <a:extLst>
                  <a:ext uri="{FF2B5EF4-FFF2-40B4-BE49-F238E27FC236}">
                    <a16:creationId xmlns:a16="http://schemas.microsoft.com/office/drawing/2014/main" id="{C81BA410-990A-7E9C-2AF6-7FD0D7F8514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0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441274" y="1664291"/>
                <a:ext cx="562651" cy="706060"/>
              </a:xfrm>
              <a:prstGeom prst="rect">
                <a:avLst/>
              </a:prstGeom>
            </p:spPr>
          </p:pic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E1979038-0FC4-127A-7FF9-41979337FF63}"/>
                  </a:ext>
                </a:extLst>
              </p:cNvPr>
              <p:cNvSpPr txBox="1"/>
              <p:nvPr/>
            </p:nvSpPr>
            <p:spPr>
              <a:xfrm>
                <a:off x="9580541" y="1778706"/>
                <a:ext cx="302458" cy="4384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?</a:t>
                </a:r>
              </a:p>
            </p:txBody>
          </p: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D3631FCD-2AF8-1652-FC57-6C26060EF9C0}"/>
                </a:ext>
              </a:extLst>
            </p:cNvPr>
            <p:cNvGrpSpPr/>
            <p:nvPr/>
          </p:nvGrpSpPr>
          <p:grpSpPr>
            <a:xfrm>
              <a:off x="6462952" y="5647634"/>
              <a:ext cx="605877" cy="771302"/>
              <a:chOff x="3833002" y="6171914"/>
              <a:chExt cx="605877" cy="771302"/>
            </a:xfrm>
          </p:grpSpPr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2F1BBAFD-23D4-74E8-06D5-F2FEB46E4E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1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833002" y="6171914"/>
                <a:ext cx="605877" cy="655783"/>
              </a:xfrm>
              <a:prstGeom prst="rect">
                <a:avLst/>
              </a:prstGeom>
            </p:spPr>
          </p:pic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0AB46605-EA0D-194E-FB4A-F5E27168F9B4}"/>
                  </a:ext>
                </a:extLst>
              </p:cNvPr>
              <p:cNvSpPr txBox="1"/>
              <p:nvPr/>
            </p:nvSpPr>
            <p:spPr>
              <a:xfrm>
                <a:off x="3958516" y="6404699"/>
                <a:ext cx="366359" cy="5385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b="1">
                    <a:ln>
                      <a:solidFill>
                        <a:sysClr val="windowText" lastClr="000000"/>
                      </a:solidFill>
                    </a:ln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?</a:t>
                </a:r>
              </a:p>
            </p:txBody>
          </p:sp>
        </p:grpSp>
        <p:pic>
          <p:nvPicPr>
            <p:cNvPr id="5" name="Graphic 4" descr="Close with solid fill">
              <a:extLst>
                <a:ext uri="{FF2B5EF4-FFF2-40B4-BE49-F238E27FC236}">
                  <a16:creationId xmlns:a16="http://schemas.microsoft.com/office/drawing/2014/main" id="{01DC08E4-F4A2-5D9C-5B4C-45FEAF63A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1044538">
              <a:off x="10204730" y="2745018"/>
              <a:ext cx="313875" cy="313875"/>
            </a:xfrm>
            <a:prstGeom prst="rect">
              <a:avLst/>
            </a:prstGeom>
          </p:spPr>
        </p:pic>
        <p:pic>
          <p:nvPicPr>
            <p:cNvPr id="33" name="Graphic 32" descr="Close with solid fill">
              <a:extLst>
                <a:ext uri="{FF2B5EF4-FFF2-40B4-BE49-F238E27FC236}">
                  <a16:creationId xmlns:a16="http://schemas.microsoft.com/office/drawing/2014/main" id="{3BA3477F-F6F4-9906-25C4-7E813277F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 rot="20711118">
              <a:off x="10198751" y="1359232"/>
              <a:ext cx="313875" cy="313875"/>
            </a:xfrm>
            <a:prstGeom prst="rect">
              <a:avLst/>
            </a:prstGeom>
          </p:spPr>
        </p:pic>
        <p:pic>
          <p:nvPicPr>
            <p:cNvPr id="203" name="Picture 202" descr="Icon&#10;&#10;Description automatically generated">
              <a:extLst>
                <a:ext uri="{FF2B5EF4-FFF2-40B4-BE49-F238E27FC236}">
                  <a16:creationId xmlns:a16="http://schemas.microsoft.com/office/drawing/2014/main" id="{6B41E630-A500-8735-9F69-94F803337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01251" y="2447090"/>
              <a:ext cx="399730" cy="493530"/>
            </a:xfrm>
            <a:prstGeom prst="rect">
              <a:avLst/>
            </a:prstGeom>
            <a:effectLst>
              <a:glow rad="25400">
                <a:schemeClr val="bg1"/>
              </a:glow>
            </a:effectLst>
          </p:spPr>
        </p:pic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2E4AC38E-9F49-3F2B-3290-6BC25E2C79DA}"/>
                </a:ext>
              </a:extLst>
            </p:cNvPr>
            <p:cNvGrpSpPr/>
            <p:nvPr/>
          </p:nvGrpSpPr>
          <p:grpSpPr>
            <a:xfrm>
              <a:off x="1090921" y="1454031"/>
              <a:ext cx="1076268" cy="377965"/>
              <a:chOff x="1098551" y="1641249"/>
              <a:chExt cx="1076268" cy="377965"/>
            </a:xfrm>
          </p:grpSpPr>
          <p:sp>
            <p:nvSpPr>
              <p:cNvPr id="300" name="Arrow: Left-Right 299">
                <a:extLst>
                  <a:ext uri="{FF2B5EF4-FFF2-40B4-BE49-F238E27FC236}">
                    <a16:creationId xmlns:a16="http://schemas.microsoft.com/office/drawing/2014/main" id="{2BC06E47-897D-2531-DD08-CFCDF59B6FC5}"/>
                  </a:ext>
                </a:extLst>
              </p:cNvPr>
              <p:cNvSpPr/>
              <p:nvPr/>
            </p:nvSpPr>
            <p:spPr>
              <a:xfrm>
                <a:off x="1098551" y="1641249"/>
                <a:ext cx="1076268" cy="377965"/>
              </a:xfrm>
              <a:prstGeom prst="leftRightArrow">
                <a:avLst>
                  <a:gd name="adj1" fmla="val 55093"/>
                  <a:gd name="adj2" fmla="val 33480"/>
                </a:avLst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97B4EB49-2237-757D-BFE1-D86CB0AC854F}"/>
                  </a:ext>
                </a:extLst>
              </p:cNvPr>
              <p:cNvSpPr txBox="1"/>
              <p:nvPr/>
            </p:nvSpPr>
            <p:spPr>
              <a:xfrm>
                <a:off x="1216764" y="1698945"/>
                <a:ext cx="8250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b="1">
                    <a:solidFill>
                      <a:schemeClr val="bg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業務依頼</a:t>
                </a:r>
                <a:endParaRPr lang="en-US" sz="1200" b="1">
                  <a:solidFill>
                    <a:schemeClr val="bg1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B0912F-2912-4E0C-BE6A-328847F48828}"/>
                </a:ext>
              </a:extLst>
            </p:cNvPr>
            <p:cNvSpPr txBox="1"/>
            <p:nvPr/>
          </p:nvSpPr>
          <p:spPr>
            <a:xfrm>
              <a:off x="3637054" y="885058"/>
              <a:ext cx="961417" cy="3524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en-US" altLang="ja-JP" sz="1400" b="1">
                  <a:solidFill>
                    <a:srgbClr val="164E99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Security</a:t>
              </a:r>
            </a:p>
            <a:p>
              <a:pPr>
                <a:lnSpc>
                  <a:spcPts val="1000"/>
                </a:lnSpc>
              </a:pPr>
              <a:r>
                <a:rPr lang="en-US" sz="1400" b="1">
                  <a:solidFill>
                    <a:srgbClr val="164E99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System</a:t>
              </a:r>
            </a:p>
          </p:txBody>
        </p:sp>
        <p:sp>
          <p:nvSpPr>
            <p:cNvPr id="231" name="Arrow: Bent-Up 230">
              <a:extLst>
                <a:ext uri="{FF2B5EF4-FFF2-40B4-BE49-F238E27FC236}">
                  <a16:creationId xmlns:a16="http://schemas.microsoft.com/office/drawing/2014/main" id="{D2B63AA5-8CA7-7201-0EBB-0C9A539FDCB4}"/>
                </a:ext>
              </a:extLst>
            </p:cNvPr>
            <p:cNvSpPr/>
            <p:nvPr/>
          </p:nvSpPr>
          <p:spPr>
            <a:xfrm rot="5400000">
              <a:off x="2555493" y="1739951"/>
              <a:ext cx="447696" cy="481752"/>
            </a:xfrm>
            <a:prstGeom prst="bentUpArrow">
              <a:avLst>
                <a:gd name="adj1" fmla="val 18617"/>
                <a:gd name="adj2" fmla="val 16490"/>
                <a:gd name="adj3" fmla="val 18617"/>
              </a:avLst>
            </a:prstGeom>
            <a:solidFill>
              <a:srgbClr val="D9F1FD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12D68C29-17FB-E9D3-AC9F-13E92938816F}"/>
                </a:ext>
              </a:extLst>
            </p:cNvPr>
            <p:cNvGrpSpPr/>
            <p:nvPr/>
          </p:nvGrpSpPr>
          <p:grpSpPr>
            <a:xfrm>
              <a:off x="2165596" y="1315551"/>
              <a:ext cx="847699" cy="539671"/>
              <a:chOff x="2165007" y="1814832"/>
              <a:chExt cx="874141" cy="539671"/>
            </a:xfrm>
          </p:grpSpPr>
          <p:pic>
            <p:nvPicPr>
              <p:cNvPr id="225" name="Graphic 224" descr="Cloud with solid fill">
                <a:extLst>
                  <a:ext uri="{FF2B5EF4-FFF2-40B4-BE49-F238E27FC236}">
                    <a16:creationId xmlns:a16="http://schemas.microsoft.com/office/drawing/2014/main" id="{7BD93F36-9BDA-690F-A977-02F19C13C4D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3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4"/>
                  </a:ext>
                </a:extLst>
              </a:blip>
              <a:srcRect l="3682" t="22141" r="4950" b="22293"/>
              <a:stretch/>
            </p:blipFill>
            <p:spPr>
              <a:xfrm>
                <a:off x="2165007" y="1814832"/>
                <a:ext cx="874141" cy="500282"/>
              </a:xfrm>
              <a:prstGeom prst="rect">
                <a:avLst/>
              </a:prstGeom>
            </p:spPr>
          </p:pic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19BA4267-749E-46DE-9D5E-71A20633036F}"/>
                  </a:ext>
                </a:extLst>
              </p:cNvPr>
              <p:cNvSpPr txBox="1"/>
              <p:nvPr/>
            </p:nvSpPr>
            <p:spPr>
              <a:xfrm>
                <a:off x="2305831" y="1928745"/>
                <a:ext cx="595412" cy="425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1300"/>
                  </a:lnSpc>
                </a:pPr>
                <a:r>
                  <a:rPr lang="ja-JP" altLang="en-US" sz="1400" b="1" spc="-150">
                    <a:solidFill>
                      <a:srgbClr val="0000FF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データ</a:t>
                </a:r>
                <a:endParaRPr lang="en-US" altLang="ja-JP" sz="1400" b="1" spc="-15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  <a:p>
                <a:pPr algn="ctr">
                  <a:lnSpc>
                    <a:spcPts val="1300"/>
                  </a:lnSpc>
                </a:pPr>
                <a:r>
                  <a:rPr lang="ja-JP" altLang="en-US" sz="1400" b="1" spc="-150">
                    <a:solidFill>
                      <a:srgbClr val="0000FF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送受</a:t>
                </a:r>
                <a:endParaRPr lang="en-US" sz="1400" b="1" spc="-15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pic>
          <p:nvPicPr>
            <p:cNvPr id="229" name="Graphic 228" descr="Lock with solid fill">
              <a:extLst>
                <a:ext uri="{FF2B5EF4-FFF2-40B4-BE49-F238E27FC236}">
                  <a16:creationId xmlns:a16="http://schemas.microsoft.com/office/drawing/2014/main" id="{A1931989-4209-F5CE-07B8-DFDDC978F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2382835" y="1831435"/>
              <a:ext cx="181719" cy="181719"/>
            </a:xfrm>
            <a:prstGeom prst="rect">
              <a:avLst/>
            </a:prstGeom>
          </p:spPr>
        </p:pic>
        <p:grpSp>
          <p:nvGrpSpPr>
            <p:cNvPr id="341" name="Group 340">
              <a:extLst>
                <a:ext uri="{FF2B5EF4-FFF2-40B4-BE49-F238E27FC236}">
                  <a16:creationId xmlns:a16="http://schemas.microsoft.com/office/drawing/2014/main" id="{B6042724-797E-23A3-D8C4-4CB14BE4F51B}"/>
                </a:ext>
              </a:extLst>
            </p:cNvPr>
            <p:cNvGrpSpPr/>
            <p:nvPr/>
          </p:nvGrpSpPr>
          <p:grpSpPr>
            <a:xfrm>
              <a:off x="2976181" y="1351365"/>
              <a:ext cx="1354604" cy="662910"/>
              <a:chOff x="2676739" y="2961048"/>
              <a:chExt cx="1159792" cy="564180"/>
            </a:xfrm>
          </p:grpSpPr>
          <p:pic>
            <p:nvPicPr>
              <p:cNvPr id="236" name="Graphic 235" descr="User with solid fill">
                <a:extLst>
                  <a:ext uri="{FF2B5EF4-FFF2-40B4-BE49-F238E27FC236}">
                    <a16:creationId xmlns:a16="http://schemas.microsoft.com/office/drawing/2014/main" id="{B4F85067-AB48-D29B-C044-F782B58A8A5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 l="13771" t="10550" r="14096" b="12329"/>
              <a:stretch/>
            </p:blipFill>
            <p:spPr>
              <a:xfrm>
                <a:off x="3374844" y="3380552"/>
                <a:ext cx="135315" cy="144676"/>
              </a:xfrm>
              <a:prstGeom prst="rect">
                <a:avLst/>
              </a:prstGeom>
            </p:spPr>
          </p:pic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C73AE189-3D9E-91C0-42CD-83796FBB88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76739" y="2990557"/>
                <a:ext cx="443943" cy="479346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A6584595-9BC1-ECF6-6F8E-785B86C58E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96187" y="3373350"/>
                <a:ext cx="459208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49" name="Graphic 248" descr="Open folder with solid fill">
                <a:extLst>
                  <a:ext uri="{FF2B5EF4-FFF2-40B4-BE49-F238E27FC236}">
                    <a16:creationId xmlns:a16="http://schemas.microsoft.com/office/drawing/2014/main" id="{C121ACFF-AA76-F04F-46A0-C237E85B019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9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0"/>
                  </a:ext>
                </a:extLst>
              </a:blip>
              <a:srcRect l="7903" t="17532" r="7729" b="18282"/>
              <a:stretch/>
            </p:blipFill>
            <p:spPr>
              <a:xfrm>
                <a:off x="2835939" y="3330052"/>
                <a:ext cx="219702" cy="167146"/>
              </a:xfrm>
              <a:prstGeom prst="rect">
                <a:avLst/>
              </a:prstGeom>
            </p:spPr>
          </p:pic>
          <p:cxnSp>
            <p:nvCxnSpPr>
              <p:cNvPr id="252" name="Straight Connector 251">
                <a:extLst>
                  <a:ext uri="{FF2B5EF4-FFF2-40B4-BE49-F238E27FC236}">
                    <a16:creationId xmlns:a16="http://schemas.microsoft.com/office/drawing/2014/main" id="{6E7A87BF-6609-6F09-6C9A-333485BAE2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0285" y="3107020"/>
                <a:ext cx="416733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34" name="Graphic 233" descr="Open folder with solid fill">
                <a:extLst>
                  <a:ext uri="{FF2B5EF4-FFF2-40B4-BE49-F238E27FC236}">
                    <a16:creationId xmlns:a16="http://schemas.microsoft.com/office/drawing/2014/main" id="{71E765E1-5D60-8EB1-0C87-A7DD09AF896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1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2"/>
                  </a:ext>
                </a:extLst>
              </a:blip>
              <a:srcRect l="7903" t="17532" r="7729" b="18282"/>
              <a:stretch/>
            </p:blipFill>
            <p:spPr>
              <a:xfrm>
                <a:off x="3076428" y="3064728"/>
                <a:ext cx="219702" cy="167146"/>
              </a:xfrm>
              <a:prstGeom prst="rect">
                <a:avLst/>
              </a:prstGeom>
            </p:spPr>
          </p:pic>
          <p:pic>
            <p:nvPicPr>
              <p:cNvPr id="255" name="Graphic 254" descr="User with solid fill">
                <a:extLst>
                  <a:ext uri="{FF2B5EF4-FFF2-40B4-BE49-F238E27FC236}">
                    <a16:creationId xmlns:a16="http://schemas.microsoft.com/office/drawing/2014/main" id="{4C23A986-02A9-96DC-8F58-CDBF408C37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7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8"/>
                  </a:ext>
                </a:extLst>
              </a:blip>
              <a:srcRect l="13771" t="10550" r="14096" b="12329"/>
              <a:stretch/>
            </p:blipFill>
            <p:spPr>
              <a:xfrm>
                <a:off x="3492215" y="3257747"/>
                <a:ext cx="135315" cy="144676"/>
              </a:xfrm>
              <a:prstGeom prst="rect">
                <a:avLst/>
              </a:prstGeom>
            </p:spPr>
          </p:pic>
          <p:pic>
            <p:nvPicPr>
              <p:cNvPr id="258" name="Graphic 257" descr="User with solid fill">
                <a:extLst>
                  <a:ext uri="{FF2B5EF4-FFF2-40B4-BE49-F238E27FC236}">
                    <a16:creationId xmlns:a16="http://schemas.microsoft.com/office/drawing/2014/main" id="{6328B1AB-CBDA-D8C7-411C-DAAA0B7A55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3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 l="13771" t="10550" r="14096" b="12329"/>
              <a:stretch/>
            </p:blipFill>
            <p:spPr>
              <a:xfrm>
                <a:off x="3603035" y="3103301"/>
                <a:ext cx="135315" cy="144676"/>
              </a:xfrm>
              <a:prstGeom prst="rect">
                <a:avLst/>
              </a:prstGeom>
            </p:spPr>
          </p:pic>
          <p:pic>
            <p:nvPicPr>
              <p:cNvPr id="260" name="Graphic 259" descr="User with solid fill">
                <a:extLst>
                  <a:ext uri="{FF2B5EF4-FFF2-40B4-BE49-F238E27FC236}">
                    <a16:creationId xmlns:a16="http://schemas.microsoft.com/office/drawing/2014/main" id="{A90ACC2B-D282-18CD-70DF-964880ADF35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3" cstate="print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rcRect l="13771" t="10550" r="14096" b="12329"/>
              <a:stretch/>
            </p:blipFill>
            <p:spPr>
              <a:xfrm>
                <a:off x="3701216" y="2961048"/>
                <a:ext cx="135315" cy="144676"/>
              </a:xfrm>
              <a:prstGeom prst="rect">
                <a:avLst/>
              </a:prstGeom>
            </p:spPr>
          </p:pic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EFB45A8E-E7B5-0FAA-7E86-A5BFEE1FDDCE}"/>
                  </a:ext>
                </a:extLst>
              </p:cNvPr>
              <p:cNvSpPr/>
              <p:nvPr/>
            </p:nvSpPr>
            <p:spPr>
              <a:xfrm>
                <a:off x="2745776" y="3339645"/>
                <a:ext cx="50411" cy="50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15179087-1276-5B3A-2B46-DA30EEE61198}"/>
                  </a:ext>
                </a:extLst>
              </p:cNvPr>
              <p:cNvSpPr/>
              <p:nvPr/>
            </p:nvSpPr>
            <p:spPr>
              <a:xfrm>
                <a:off x="2989874" y="3075818"/>
                <a:ext cx="50411" cy="5041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cxnSp>
            <p:nvCxnSpPr>
              <p:cNvPr id="284" name="Straight Connector 283">
                <a:extLst>
                  <a:ext uri="{FF2B5EF4-FFF2-40B4-BE49-F238E27FC236}">
                    <a16:creationId xmlns:a16="http://schemas.microsoft.com/office/drawing/2014/main" id="{1A717FDD-F5F1-E1B9-7406-28BE71EE5C3C}"/>
                  </a:ext>
                </a:extLst>
              </p:cNvPr>
              <p:cNvCxnSpPr/>
              <p:nvPr/>
            </p:nvCxnSpPr>
            <p:spPr>
              <a:xfrm>
                <a:off x="3255395" y="3299696"/>
                <a:ext cx="0" cy="14004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Straight Connector 320">
                <a:extLst>
                  <a:ext uri="{FF2B5EF4-FFF2-40B4-BE49-F238E27FC236}">
                    <a16:creationId xmlns:a16="http://schemas.microsoft.com/office/drawing/2014/main" id="{A4D296D3-DF23-7209-C201-7EB1AB3ADD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50097" y="3305359"/>
                <a:ext cx="238434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Connector 329">
                <a:extLst>
                  <a:ext uri="{FF2B5EF4-FFF2-40B4-BE49-F238E27FC236}">
                    <a16:creationId xmlns:a16="http://schemas.microsoft.com/office/drawing/2014/main" id="{2B8BFB99-5467-7C2B-4E8B-81DC7AD1FA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29" y="3439736"/>
                <a:ext cx="138590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>
                <a:extLst>
                  <a:ext uri="{FF2B5EF4-FFF2-40B4-BE49-F238E27FC236}">
                    <a16:creationId xmlns:a16="http://schemas.microsoft.com/office/drawing/2014/main" id="{44E2264D-087E-6A7F-3224-F75B9B1B2157}"/>
                  </a:ext>
                </a:extLst>
              </p:cNvPr>
              <p:cNvCxnSpPr/>
              <p:nvPr/>
            </p:nvCxnSpPr>
            <p:spPr>
              <a:xfrm>
                <a:off x="3465157" y="3033281"/>
                <a:ext cx="0" cy="14004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>
                <a:extLst>
                  <a:ext uri="{FF2B5EF4-FFF2-40B4-BE49-F238E27FC236}">
                    <a16:creationId xmlns:a16="http://schemas.microsoft.com/office/drawing/2014/main" id="{0749C111-5458-4F03-5C6C-E30DF53B93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859" y="3038944"/>
                <a:ext cx="238434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C8455577-F3F6-0278-DF5F-6CEDBD4A38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9691" y="3173321"/>
                <a:ext cx="138590" cy="0"/>
              </a:xfrm>
              <a:prstGeom prst="line">
                <a:avLst/>
              </a:prstGeom>
              <a:ln w="12700">
                <a:solidFill>
                  <a:srgbClr val="164E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68684EA5-FBB7-9BFD-72D3-89BDB84BD4E7}"/>
                </a:ext>
              </a:extLst>
            </p:cNvPr>
            <p:cNvSpPr txBox="1"/>
            <p:nvPr/>
          </p:nvSpPr>
          <p:spPr>
            <a:xfrm>
              <a:off x="2958762" y="2011908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分類</a:t>
              </a:r>
              <a:endParaRPr lang="en-US" sz="120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C1486A1A-A78A-8E6D-884A-7D85756CC458}"/>
                </a:ext>
              </a:extLst>
            </p:cNvPr>
            <p:cNvSpPr txBox="1"/>
            <p:nvPr/>
          </p:nvSpPr>
          <p:spPr>
            <a:xfrm>
              <a:off x="3600205" y="2001840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分権</a:t>
              </a:r>
              <a:endParaRPr lang="en-US" sz="1200" b="1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45" name="Arrow: Right 344">
              <a:extLst>
                <a:ext uri="{FF2B5EF4-FFF2-40B4-BE49-F238E27FC236}">
                  <a16:creationId xmlns:a16="http://schemas.microsoft.com/office/drawing/2014/main" id="{EBB4DF3E-9175-7A15-8AC7-97E3276BF8C7}"/>
                </a:ext>
              </a:extLst>
            </p:cNvPr>
            <p:cNvSpPr/>
            <p:nvPr/>
          </p:nvSpPr>
          <p:spPr>
            <a:xfrm>
              <a:off x="3421614" y="2060697"/>
              <a:ext cx="198700" cy="148902"/>
            </a:xfrm>
            <a:prstGeom prst="rightArrow">
              <a:avLst/>
            </a:prstGeom>
            <a:solidFill>
              <a:srgbClr val="D9F1FD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0" name="Arrow: Bent-Up 349">
              <a:extLst>
                <a:ext uri="{FF2B5EF4-FFF2-40B4-BE49-F238E27FC236}">
                  <a16:creationId xmlns:a16="http://schemas.microsoft.com/office/drawing/2014/main" id="{53D1E26E-6903-F5EA-1083-597C995B20CD}"/>
                </a:ext>
              </a:extLst>
            </p:cNvPr>
            <p:cNvSpPr/>
            <p:nvPr/>
          </p:nvSpPr>
          <p:spPr>
            <a:xfrm rot="16200000">
              <a:off x="4618912" y="1579751"/>
              <a:ext cx="495635" cy="665206"/>
            </a:xfrm>
            <a:prstGeom prst="bentUpArrow">
              <a:avLst>
                <a:gd name="adj1" fmla="val 18617"/>
                <a:gd name="adj2" fmla="val 16490"/>
                <a:gd name="adj3" fmla="val 18617"/>
              </a:avLst>
            </a:prstGeom>
            <a:solidFill>
              <a:srgbClr val="D9F1FD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56F04DB9-B227-AE30-F4FF-6735FCD198F0}"/>
                </a:ext>
              </a:extLst>
            </p:cNvPr>
            <p:cNvSpPr txBox="1"/>
            <p:nvPr/>
          </p:nvSpPr>
          <p:spPr>
            <a:xfrm>
              <a:off x="3599489" y="2836831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spc="-15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データ転送</a:t>
              </a:r>
              <a:endParaRPr lang="en-US" sz="1200" b="1" spc="-15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F4342EB-8A42-90F9-8343-AEC483937DD1}"/>
                </a:ext>
              </a:extLst>
            </p:cNvPr>
            <p:cNvSpPr txBox="1"/>
            <p:nvPr/>
          </p:nvSpPr>
          <p:spPr>
            <a:xfrm>
              <a:off x="4485201" y="1456643"/>
              <a:ext cx="78258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 b="1" spc="-15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データ転送</a:t>
              </a:r>
              <a:endParaRPr lang="en-US" sz="1200" b="1" spc="-15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701EE259-207B-800D-3B9A-01DF1F8729F0}"/>
                </a:ext>
              </a:extLst>
            </p:cNvPr>
            <p:cNvGrpSpPr/>
            <p:nvPr/>
          </p:nvGrpSpPr>
          <p:grpSpPr>
            <a:xfrm>
              <a:off x="2874045" y="4932419"/>
              <a:ext cx="393338" cy="337740"/>
              <a:chOff x="3411294" y="5572615"/>
              <a:chExt cx="393338" cy="337740"/>
            </a:xfrm>
          </p:grpSpPr>
          <p:pic>
            <p:nvPicPr>
              <p:cNvPr id="356" name="Picture 355" descr="Shape, arrow&#10;&#10;Description automatically generated">
                <a:extLst>
                  <a:ext uri="{FF2B5EF4-FFF2-40B4-BE49-F238E27FC236}">
                    <a16:creationId xmlns:a16="http://schemas.microsoft.com/office/drawing/2014/main" id="{23ED8025-8906-6FAB-54EC-991BB1BC2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63" name="Picture 362" descr="Shape, arrow&#10;&#10;Description automatically generated">
                <a:extLst>
                  <a:ext uri="{FF2B5EF4-FFF2-40B4-BE49-F238E27FC236}">
                    <a16:creationId xmlns:a16="http://schemas.microsoft.com/office/drawing/2014/main" id="{42237144-B8F4-8399-6DD4-8FA2E33392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62" name="Picture 361" descr="Logo, icon&#10;&#10;Description automatically generated">
                <a:extLst>
                  <a:ext uri="{FF2B5EF4-FFF2-40B4-BE49-F238E27FC236}">
                    <a16:creationId xmlns:a16="http://schemas.microsoft.com/office/drawing/2014/main" id="{123582F4-DD8A-6100-2D60-07011A94CE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CFA1E594-A16F-1AD6-1E2A-621D1122B7E5}"/>
                </a:ext>
              </a:extLst>
            </p:cNvPr>
            <p:cNvGrpSpPr/>
            <p:nvPr/>
          </p:nvGrpSpPr>
          <p:grpSpPr>
            <a:xfrm>
              <a:off x="5859653" y="5036388"/>
              <a:ext cx="393338" cy="337740"/>
              <a:chOff x="3411294" y="5572615"/>
              <a:chExt cx="393338" cy="337740"/>
            </a:xfrm>
          </p:grpSpPr>
          <p:pic>
            <p:nvPicPr>
              <p:cNvPr id="366" name="Picture 365" descr="Shape, arrow&#10;&#10;Description automatically generated">
                <a:extLst>
                  <a:ext uri="{FF2B5EF4-FFF2-40B4-BE49-F238E27FC236}">
                    <a16:creationId xmlns:a16="http://schemas.microsoft.com/office/drawing/2014/main" id="{AD885FDD-DA70-797E-815C-423D6A090E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67" name="Picture 366" descr="Shape, arrow&#10;&#10;Description automatically generated">
                <a:extLst>
                  <a:ext uri="{FF2B5EF4-FFF2-40B4-BE49-F238E27FC236}">
                    <a16:creationId xmlns:a16="http://schemas.microsoft.com/office/drawing/2014/main" id="{00D8AF4B-0732-C132-A321-6D48284FC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68" name="Picture 367" descr="Logo, icon&#10;&#10;Description automatically generated">
                <a:extLst>
                  <a:ext uri="{FF2B5EF4-FFF2-40B4-BE49-F238E27FC236}">
                    <a16:creationId xmlns:a16="http://schemas.microsoft.com/office/drawing/2014/main" id="{32B81607-92E7-E839-109C-A6EED69381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D26EC151-3C02-93B5-F967-F155C7DC9F03}"/>
                </a:ext>
              </a:extLst>
            </p:cNvPr>
            <p:cNvGrpSpPr/>
            <p:nvPr/>
          </p:nvGrpSpPr>
          <p:grpSpPr>
            <a:xfrm>
              <a:off x="8226945" y="5026961"/>
              <a:ext cx="393338" cy="337740"/>
              <a:chOff x="3411294" y="5572615"/>
              <a:chExt cx="393338" cy="337740"/>
            </a:xfrm>
          </p:grpSpPr>
          <p:pic>
            <p:nvPicPr>
              <p:cNvPr id="370" name="Picture 369" descr="Shape, arrow&#10;&#10;Description automatically generated">
                <a:extLst>
                  <a:ext uri="{FF2B5EF4-FFF2-40B4-BE49-F238E27FC236}">
                    <a16:creationId xmlns:a16="http://schemas.microsoft.com/office/drawing/2014/main" id="{CC7221EA-C246-3BD9-DED3-73D6C3EB45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71" name="Picture 370" descr="Shape, arrow&#10;&#10;Description automatically generated">
                <a:extLst>
                  <a:ext uri="{FF2B5EF4-FFF2-40B4-BE49-F238E27FC236}">
                    <a16:creationId xmlns:a16="http://schemas.microsoft.com/office/drawing/2014/main" id="{D07C7EB3-B117-BA60-0239-C0C9F940BF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72" name="Picture 371" descr="Logo, icon&#10;&#10;Description automatically generated">
                <a:extLst>
                  <a:ext uri="{FF2B5EF4-FFF2-40B4-BE49-F238E27FC236}">
                    <a16:creationId xmlns:a16="http://schemas.microsoft.com/office/drawing/2014/main" id="{DDAE5DF1-7CBB-D923-7927-53405D41F2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grpSp>
          <p:nvGrpSpPr>
            <p:cNvPr id="373" name="Group 372">
              <a:extLst>
                <a:ext uri="{FF2B5EF4-FFF2-40B4-BE49-F238E27FC236}">
                  <a16:creationId xmlns:a16="http://schemas.microsoft.com/office/drawing/2014/main" id="{7DD27284-8BA3-5069-C555-E1CCE114CC74}"/>
                </a:ext>
              </a:extLst>
            </p:cNvPr>
            <p:cNvGrpSpPr/>
            <p:nvPr/>
          </p:nvGrpSpPr>
          <p:grpSpPr>
            <a:xfrm>
              <a:off x="9368560" y="4187329"/>
              <a:ext cx="393338" cy="337740"/>
              <a:chOff x="3411294" y="5572615"/>
              <a:chExt cx="393338" cy="337740"/>
            </a:xfrm>
          </p:grpSpPr>
          <p:pic>
            <p:nvPicPr>
              <p:cNvPr id="374" name="Picture 373" descr="Shape, arrow&#10;&#10;Description automatically generated">
                <a:extLst>
                  <a:ext uri="{FF2B5EF4-FFF2-40B4-BE49-F238E27FC236}">
                    <a16:creationId xmlns:a16="http://schemas.microsoft.com/office/drawing/2014/main" id="{0632DE35-3417-D04B-0054-07BF0134AC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75" name="Picture 374" descr="Shape, arrow&#10;&#10;Description automatically generated">
                <a:extLst>
                  <a:ext uri="{FF2B5EF4-FFF2-40B4-BE49-F238E27FC236}">
                    <a16:creationId xmlns:a16="http://schemas.microsoft.com/office/drawing/2014/main" id="{65E94C6D-5A1C-7DED-1E8D-9837E8A339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76" name="Picture 375" descr="Logo, icon&#10;&#10;Description automatically generated">
                <a:extLst>
                  <a:ext uri="{FF2B5EF4-FFF2-40B4-BE49-F238E27FC236}">
                    <a16:creationId xmlns:a16="http://schemas.microsoft.com/office/drawing/2014/main" id="{75819FA9-808A-AB0C-8082-C408F12A36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A9105817-7738-4066-263E-E1F94353D97C}"/>
                </a:ext>
              </a:extLst>
            </p:cNvPr>
            <p:cNvGrpSpPr/>
            <p:nvPr/>
          </p:nvGrpSpPr>
          <p:grpSpPr>
            <a:xfrm>
              <a:off x="9368743" y="2631454"/>
              <a:ext cx="393338" cy="337740"/>
              <a:chOff x="3411294" y="5572615"/>
              <a:chExt cx="393338" cy="337740"/>
            </a:xfrm>
          </p:grpSpPr>
          <p:pic>
            <p:nvPicPr>
              <p:cNvPr id="378" name="Picture 377" descr="Shape, arrow&#10;&#10;Description automatically generated">
                <a:extLst>
                  <a:ext uri="{FF2B5EF4-FFF2-40B4-BE49-F238E27FC236}">
                    <a16:creationId xmlns:a16="http://schemas.microsoft.com/office/drawing/2014/main" id="{2DA1AD18-9BDE-DFEF-0668-9BB461B1E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79" name="Picture 378" descr="Shape, arrow&#10;&#10;Description automatically generated">
                <a:extLst>
                  <a:ext uri="{FF2B5EF4-FFF2-40B4-BE49-F238E27FC236}">
                    <a16:creationId xmlns:a16="http://schemas.microsoft.com/office/drawing/2014/main" id="{AB368552-144E-9423-C4E5-06128FF165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80" name="Picture 379" descr="Logo, icon&#10;&#10;Description automatically generated">
                <a:extLst>
                  <a:ext uri="{FF2B5EF4-FFF2-40B4-BE49-F238E27FC236}">
                    <a16:creationId xmlns:a16="http://schemas.microsoft.com/office/drawing/2014/main" id="{C9E76160-664B-0E31-8FA8-41A5350FEE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grpSp>
          <p:nvGrpSpPr>
            <p:cNvPr id="381" name="Group 380">
              <a:extLst>
                <a:ext uri="{FF2B5EF4-FFF2-40B4-BE49-F238E27FC236}">
                  <a16:creationId xmlns:a16="http://schemas.microsoft.com/office/drawing/2014/main" id="{5E301DD5-A6D4-39E1-7E69-9C57B700DD65}"/>
                </a:ext>
              </a:extLst>
            </p:cNvPr>
            <p:cNvGrpSpPr/>
            <p:nvPr/>
          </p:nvGrpSpPr>
          <p:grpSpPr>
            <a:xfrm>
              <a:off x="9368560" y="1840763"/>
              <a:ext cx="393338" cy="337740"/>
              <a:chOff x="3411294" y="5572615"/>
              <a:chExt cx="393338" cy="337740"/>
            </a:xfrm>
          </p:grpSpPr>
          <p:pic>
            <p:nvPicPr>
              <p:cNvPr id="382" name="Picture 381" descr="Shape, arrow&#10;&#10;Description automatically generated">
                <a:extLst>
                  <a:ext uri="{FF2B5EF4-FFF2-40B4-BE49-F238E27FC236}">
                    <a16:creationId xmlns:a16="http://schemas.microsoft.com/office/drawing/2014/main" id="{56D7CFF3-1BA8-775B-88F9-D433F2ED2F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20648" y="5572615"/>
                <a:ext cx="211646" cy="187027"/>
              </a:xfrm>
              <a:prstGeom prst="rect">
                <a:avLst/>
              </a:prstGeom>
            </p:spPr>
          </p:pic>
          <p:pic>
            <p:nvPicPr>
              <p:cNvPr id="383" name="Picture 382" descr="Shape, arrow&#10;&#10;Description automatically generated">
                <a:extLst>
                  <a:ext uri="{FF2B5EF4-FFF2-40B4-BE49-F238E27FC236}">
                    <a16:creationId xmlns:a16="http://schemas.microsoft.com/office/drawing/2014/main" id="{040FB097-6320-9130-F578-0FB721679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6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411294" y="5723368"/>
                <a:ext cx="173002" cy="152878"/>
              </a:xfrm>
              <a:prstGeom prst="rect">
                <a:avLst/>
              </a:prstGeom>
            </p:spPr>
          </p:pic>
          <p:pic>
            <p:nvPicPr>
              <p:cNvPr id="384" name="Picture 383" descr="Logo, icon&#10;&#10;Description automatically generated">
                <a:extLst>
                  <a:ext uri="{FF2B5EF4-FFF2-40B4-BE49-F238E27FC236}">
                    <a16:creationId xmlns:a16="http://schemas.microsoft.com/office/drawing/2014/main" id="{9CFEC254-A6D2-E881-5834-DC8A48285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7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507825" y="5572654"/>
                <a:ext cx="296807" cy="337701"/>
              </a:xfrm>
              <a:prstGeom prst="rect">
                <a:avLst/>
              </a:prstGeom>
            </p:spPr>
          </p:pic>
        </p:grpSp>
        <p:sp>
          <p:nvSpPr>
            <p:cNvPr id="385" name="Rectangle 384">
              <a:extLst>
                <a:ext uri="{FF2B5EF4-FFF2-40B4-BE49-F238E27FC236}">
                  <a16:creationId xmlns:a16="http://schemas.microsoft.com/office/drawing/2014/main" id="{D391882C-BC05-3A7C-3BCC-3303B7B0F240}"/>
                </a:ext>
              </a:extLst>
            </p:cNvPr>
            <p:cNvSpPr/>
            <p:nvPr/>
          </p:nvSpPr>
          <p:spPr>
            <a:xfrm>
              <a:off x="10613601" y="3526248"/>
              <a:ext cx="1623321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不明な設備から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アクセス・アップロード・ダウンロードは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98B4D868-0AFF-CFE4-4311-DBD82D910F5C}"/>
                </a:ext>
              </a:extLst>
            </p:cNvPr>
            <p:cNvSpPr/>
            <p:nvPr/>
          </p:nvSpPr>
          <p:spPr>
            <a:xfrm>
              <a:off x="10581084" y="1735273"/>
              <a:ext cx="1623321" cy="716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不明なユーザーから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アクセス・アップロード・ダウンロードは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  <a:p>
              <a:pPr algn="ctr" defTabSz="609539">
                <a:lnSpc>
                  <a:spcPct val="95000"/>
                </a:lnSpc>
              </a:pPr>
              <a:r>
                <a:rPr lang="ja-JP" altLang="en-US" sz="1067" b="1" spc="-120">
                  <a:solidFill>
                    <a:srgbClr val="FF0000"/>
                  </a:solidFill>
                  <a:latin typeface="Meiryo UI" panose="020B0604030504040204" pitchFamily="34" charset="-128"/>
                  <a:ea typeface="Meiryo UI" panose="020B0604030504040204" pitchFamily="34" charset="-128"/>
                  <a:sym typeface="Open Sans Light"/>
                </a:rPr>
                <a:t>ブロックされた</a:t>
              </a:r>
              <a:endParaRPr lang="en-US" altLang="ja-JP" sz="1067" b="1" spc="-12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sym typeface="Open Sans Light"/>
              </a:endParaRP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CC8B43DD-DB33-9A31-8F7F-84531CFD075F}"/>
                </a:ext>
              </a:extLst>
            </p:cNvPr>
            <p:cNvSpPr txBox="1"/>
            <p:nvPr/>
          </p:nvSpPr>
          <p:spPr>
            <a:xfrm>
              <a:off x="4942406" y="670173"/>
              <a:ext cx="178966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000" b="1">
                  <a:solidFill>
                    <a:schemeClr val="accent6">
                      <a:lumMod val="50000"/>
                    </a:schemeClr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Security Zone</a:t>
              </a:r>
              <a:endParaRPr lang="en-US" sz="2000" b="1">
                <a:solidFill>
                  <a:schemeClr val="accent6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13" name="テキスト ボックス 4">
            <a:extLst>
              <a:ext uri="{FF2B5EF4-FFF2-40B4-BE49-F238E27FC236}">
                <a16:creationId xmlns:a16="http://schemas.microsoft.com/office/drawing/2014/main" id="{74259DB7-ABC1-B46D-04A4-A8FC54F45A2A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Data Loss Prevention Roadmap (McAfee</a:t>
            </a:r>
            <a:r>
              <a:rPr lang="ja-JP" altLang="en-US" sz="20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20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Firewall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lang="en-US" altLang="ja-JP" sz="2000" b="1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ＭＳ 明朝" panose="02020609040205080304" pitchFamily="17" charset="-128"/>
            </a:endParaRPr>
          </a:p>
        </p:txBody>
      </p:sp>
      <p:pic>
        <p:nvPicPr>
          <p:cNvPr id="22" name="Picture 1" descr="Icon&#10;&#10;Description automatically generated">
            <a:extLst>
              <a:ext uri="{FF2B5EF4-FFF2-40B4-BE49-F238E27FC236}">
                <a16:creationId xmlns:a16="http://schemas.microsoft.com/office/drawing/2014/main" id="{E56C6B8D-10D4-47E3-7438-2CA8FC6DB410}"/>
              </a:ext>
            </a:extLst>
          </p:cNvPr>
          <p:cNvPicPr>
            <a:picLocks noChangeAspect="1"/>
          </p:cNvPicPr>
          <p:nvPr/>
        </p:nvPicPr>
        <p:blipFill>
          <a:blip r:embed="rId5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36" name="テキスト ボックス 7">
            <a:extLst>
              <a:ext uri="{FF2B5EF4-FFF2-40B4-BE49-F238E27FC236}">
                <a16:creationId xmlns:a16="http://schemas.microsoft.com/office/drawing/2014/main" id="{9DEF7548-67A2-1943-11E1-0BBBA55A947F}"/>
              </a:ext>
            </a:extLst>
          </p:cNvPr>
          <p:cNvSpPr txBox="1"/>
          <p:nvPr/>
        </p:nvSpPr>
        <p:spPr>
          <a:xfrm>
            <a:off x="-15347" y="6336539"/>
            <a:ext cx="12192000" cy="553998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en-US" altLang="ja-JP" sz="1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CASB: </a:t>
            </a:r>
            <a:r>
              <a:rPr lang="vi-VN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Cloud Access Security Broker,</a:t>
            </a:r>
            <a:r>
              <a:rPr lang="en-US" altLang="ja-JP" sz="1600" b="1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1600" b="1" dirty="0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CNAPP: Cloud Native Application Protection Platform</a:t>
            </a:r>
            <a:r>
              <a:rPr lang="vi-VN" altLang="ja-JP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 ,</a:t>
            </a:r>
            <a:r>
              <a:rPr lang="ja-JP" altLang="en-US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　</a:t>
            </a:r>
            <a:r>
              <a:rPr lang="vi-VN" sz="1600" b="1" dirty="0">
                <a:solidFill>
                  <a:schemeClr val="bg1"/>
                </a:solidFill>
                <a:latin typeface="游ゴシック (Body)"/>
                <a:ea typeface="Meiryo UI" panose="020B0604030504040204" pitchFamily="34" charset="-128"/>
              </a:rPr>
              <a:t> P</a:t>
            </a:r>
            <a:r>
              <a:rPr lang="vi-VN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aaS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: Platform as a Service</a:t>
            </a:r>
            <a:r>
              <a:rPr lang="vi-VN" altLang="ja-JP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 , </a:t>
            </a:r>
            <a:r>
              <a:rPr lang="ja-JP" altLang="en-US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　</a:t>
            </a:r>
            <a:r>
              <a:rPr lang="en-US" altLang="ja-JP" sz="16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SWG:  </a:t>
            </a:r>
            <a:r>
              <a:rPr lang="vi-VN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Secure Web Gateway, </a:t>
            </a:r>
            <a:r>
              <a:rPr lang="ja-JP" altLang="en-US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　</a:t>
            </a:r>
            <a:r>
              <a:rPr lang="vi-VN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ZTNA:Zero Trust Network Access, </a:t>
            </a:r>
            <a:r>
              <a:rPr lang="ja-JP" altLang="en-US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　</a:t>
            </a:r>
            <a:r>
              <a:rPr lang="vi-VN" sz="1600" b="1" i="0" dirty="0">
                <a:solidFill>
                  <a:schemeClr val="bg1"/>
                </a:solidFill>
                <a:effectLst/>
                <a:latin typeface="游ゴシック (Body)"/>
                <a:ea typeface="Meiryo UI" panose="020B0604030504040204" pitchFamily="34" charset="-128"/>
              </a:rPr>
              <a:t>IaaS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:Infrastructure as a Service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48F6EF9-A9D2-8EC1-AF21-122A55DB56A2}"/>
              </a:ext>
            </a:extLst>
          </p:cNvPr>
          <p:cNvSpPr txBox="1"/>
          <p:nvPr/>
        </p:nvSpPr>
        <p:spPr>
          <a:xfrm>
            <a:off x="687263" y="2964304"/>
            <a:ext cx="2170857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McAfee</a:t>
            </a:r>
            <a:r>
              <a:rPr lang="ja-JP" altLang="en-US" sz="1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800" b="1" dirty="0">
                <a:solidFill>
                  <a:schemeClr val="accent2">
                    <a:lumMod val="5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Firewall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44726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0BF2EB-702C-B939-D22E-E3B51AB63C2F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en-US" sz="2000" b="1">
                <a:ea typeface="游ゴシック" panose="020B0400000000000000" pitchFamily="50" charset="-128"/>
              </a:rPr>
              <a:t>データやり取りの決まり</a:t>
            </a:r>
            <a:endParaRPr lang="en-US" altLang="ja-JP" sz="2000" b="1">
              <a:ea typeface="游ゴシック" panose="020B0400000000000000" pitchFamily="50" charset="-128"/>
            </a:endParaRPr>
          </a:p>
        </p:txBody>
      </p:sp>
      <p:pic>
        <p:nvPicPr>
          <p:cNvPr id="6" name="Picture 1" descr="Icon&#10;&#10;Description automatically generated">
            <a:extLst>
              <a:ext uri="{FF2B5EF4-FFF2-40B4-BE49-F238E27FC236}">
                <a16:creationId xmlns:a16="http://schemas.microsoft.com/office/drawing/2014/main" id="{54C40E93-4CFF-F5DE-3964-D80835167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6" name="テキスト ボックス 7">
            <a:extLst>
              <a:ext uri="{FF2B5EF4-FFF2-40B4-BE49-F238E27FC236}">
                <a16:creationId xmlns:a16="http://schemas.microsoft.com/office/drawing/2014/main" id="{352008E6-AF65-963C-6252-13C70AD78A4A}"/>
              </a:ext>
            </a:extLst>
          </p:cNvPr>
          <p:cNvSpPr txBox="1"/>
          <p:nvPr/>
        </p:nvSpPr>
        <p:spPr>
          <a:xfrm>
            <a:off x="-1" y="6508700"/>
            <a:ext cx="12192000" cy="369332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  <a:tabLst>
                <a:tab pos="457200" algn="l"/>
              </a:tabLst>
            </a:pPr>
            <a:r>
              <a:rPr lang="ja-JP" altLang="en-US" sz="20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ＭＳ 明朝" panose="02020609040205080304" pitchFamily="17" charset="-128"/>
                <a:cs typeface="Aptos" panose="020B0004020202020204" pitchFamily="34" charset="0"/>
              </a:rPr>
              <a:t>　</a:t>
            </a:r>
            <a:r>
              <a:rPr lang="ja-JP" altLang="en-US" b="1" dirty="0">
                <a:solidFill>
                  <a:schemeClr val="bg1"/>
                </a:solidFill>
              </a:rPr>
              <a:t>部品に対して変化点があるとき、エクセル管理ファイルで変化点内容の履歴をまとめます。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DCB3FF-3F2B-8F57-C87A-D58DCD4CC9D7}"/>
              </a:ext>
            </a:extLst>
          </p:cNvPr>
          <p:cNvSpPr txBox="1"/>
          <p:nvPr/>
        </p:nvSpPr>
        <p:spPr>
          <a:xfrm>
            <a:off x="-1" y="-392493"/>
            <a:ext cx="17049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1">
                <a:latin typeface="Meiryo UI"/>
                <a:ea typeface="Meiryo UI"/>
              </a:rPr>
              <a:t>作成者： </a:t>
            </a:r>
            <a:r>
              <a:rPr lang="en-US" altLang="ja-JP" sz="1400" b="1">
                <a:latin typeface="Meiryo UI"/>
                <a:ea typeface="Meiryo UI"/>
              </a:rPr>
              <a:t>Chuyen</a:t>
            </a:r>
            <a:endParaRPr kumimoji="1" lang="en-US" altLang="ja-JP" sz="1400" b="1">
              <a:latin typeface="Meiryo UI"/>
              <a:ea typeface="Meiryo UI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D6A326C-374E-D580-1FA4-00BB43E7A135}"/>
              </a:ext>
            </a:extLst>
          </p:cNvPr>
          <p:cNvSpPr/>
          <p:nvPr/>
        </p:nvSpPr>
        <p:spPr>
          <a:xfrm>
            <a:off x="85590" y="3250691"/>
            <a:ext cx="4680720" cy="2977266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87A3980-A17D-049F-7A7E-C8418752F678}"/>
              </a:ext>
            </a:extLst>
          </p:cNvPr>
          <p:cNvSpPr txBox="1"/>
          <p:nvPr/>
        </p:nvSpPr>
        <p:spPr>
          <a:xfrm>
            <a:off x="84653" y="3278039"/>
            <a:ext cx="13114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>
                <a:latin typeface="Meiryo UI"/>
                <a:ea typeface="Meiryo UI"/>
              </a:rPr>
              <a:t>変化点</a:t>
            </a:r>
            <a:r>
              <a:rPr lang="ja-JP" altLang="en-US" sz="1600" b="1" dirty="0">
                <a:latin typeface="Meiryo UI"/>
                <a:ea typeface="Meiryo UI"/>
              </a:rPr>
              <a:t>指示</a:t>
            </a:r>
            <a:endParaRPr kumimoji="1" lang="en-US" altLang="ja-JP" sz="1600" b="1" dirty="0">
              <a:latin typeface="Meiryo UI"/>
              <a:ea typeface="Meiryo UI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70DDC23-3500-0A12-AB68-A9EB47A1E488}"/>
              </a:ext>
            </a:extLst>
          </p:cNvPr>
          <p:cNvSpPr/>
          <p:nvPr/>
        </p:nvSpPr>
        <p:spPr>
          <a:xfrm>
            <a:off x="4892810" y="3269305"/>
            <a:ext cx="7213600" cy="2958652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E8B6A7C-D50C-7E7B-F843-1187BB4917EF}"/>
              </a:ext>
            </a:extLst>
          </p:cNvPr>
          <p:cNvSpPr txBox="1"/>
          <p:nvPr/>
        </p:nvSpPr>
        <p:spPr>
          <a:xfrm>
            <a:off x="4941570" y="3278039"/>
            <a:ext cx="12433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>
                <a:latin typeface="Meiryo UI"/>
                <a:ea typeface="Meiryo UI"/>
              </a:rPr>
              <a:t>変化点管理</a:t>
            </a:r>
            <a:endParaRPr kumimoji="1" lang="en-US" altLang="ja-JP" sz="1600" b="1" dirty="0">
              <a:latin typeface="Meiryo UI"/>
              <a:ea typeface="Meiryo UI"/>
            </a:endParaRPr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AD24B696-88FE-EAC7-6BE0-B0A3E29D08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tretch>
            <a:fillRect/>
          </a:stretch>
        </p:blipFill>
        <p:spPr>
          <a:xfrm>
            <a:off x="6698429" y="1268392"/>
            <a:ext cx="2552836" cy="1674305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AA8D94F-C57F-4602-FBDF-1DEB97595C0C}"/>
              </a:ext>
            </a:extLst>
          </p:cNvPr>
          <p:cNvSpPr txBox="1"/>
          <p:nvPr/>
        </p:nvSpPr>
        <p:spPr>
          <a:xfrm>
            <a:off x="7117873" y="1330011"/>
            <a:ext cx="21927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kumimoji="1" lang="en-US" altLang="ja-JP" sz="1400" b="1"/>
              <a:t>CUSTOMER</a:t>
            </a:r>
          </a:p>
          <a:p>
            <a:pPr algn="r"/>
            <a:r>
              <a:rPr lang="en-US" altLang="ja-JP" sz="1400"/>
              <a:t>(Outsource Company)</a:t>
            </a:r>
            <a:endParaRPr kumimoji="1" lang="ja-JP" altLang="en-US" sz="140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A71CD429-6855-9AB9-59B9-73B63EC856C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5388" y="1890622"/>
            <a:ext cx="502430" cy="523220"/>
          </a:xfrm>
          <a:prstGeom prst="rect">
            <a:avLst/>
          </a:prstGeom>
        </p:spPr>
      </p:pic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6C01CA2-BD99-AD22-E99B-C77DA5366603}"/>
              </a:ext>
            </a:extLst>
          </p:cNvPr>
          <p:cNvSpPr txBox="1"/>
          <p:nvPr/>
        </p:nvSpPr>
        <p:spPr>
          <a:xfrm>
            <a:off x="6612839" y="2419478"/>
            <a:ext cx="15124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/>
              <a:t>Esutech</a:t>
            </a:r>
            <a:br>
              <a:rPr kumimoji="1" lang="en-US" altLang="ja-JP" sz="1400" b="1"/>
            </a:br>
            <a:r>
              <a:rPr kumimoji="1" lang="en-US" altLang="ja-JP" sz="1400"/>
              <a:t>(</a:t>
            </a:r>
            <a:r>
              <a:rPr lang="ja-JP" altLang="en-US" sz="1400"/>
              <a:t>就任／担当者</a:t>
            </a:r>
            <a:r>
              <a:rPr kumimoji="1" lang="en-US" altLang="ja-JP" sz="1400"/>
              <a:t>)</a:t>
            </a:r>
            <a:endParaRPr kumimoji="1" lang="ja-JP" altLang="en-US" sz="140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01439F7D-A804-60CA-77A4-D022D1F99B35}"/>
              </a:ext>
            </a:extLst>
          </p:cNvPr>
          <p:cNvSpPr txBox="1"/>
          <p:nvPr/>
        </p:nvSpPr>
        <p:spPr>
          <a:xfrm>
            <a:off x="7481960" y="1977211"/>
            <a:ext cx="197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i="1">
                <a:solidFill>
                  <a:srgbClr val="FF0000"/>
                </a:solidFill>
                <a:latin typeface="Meiryo UI"/>
                <a:ea typeface="Meiryo UI"/>
              </a:rPr>
              <a:t>Microsoft Teams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3C87BD0A-AF92-2385-5F5D-49904BAACE2E}"/>
              </a:ext>
            </a:extLst>
          </p:cNvPr>
          <p:cNvSpPr txBox="1"/>
          <p:nvPr/>
        </p:nvSpPr>
        <p:spPr>
          <a:xfrm>
            <a:off x="7854801" y="2579516"/>
            <a:ext cx="19331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・要件／進捗確認</a:t>
            </a:r>
          </a:p>
          <a:p>
            <a:r>
              <a:rPr kumimoji="1" lang="ja-JP" altLang="en-US" sz="1600" b="1" dirty="0"/>
              <a:t>・ </a:t>
            </a:r>
            <a:r>
              <a:rPr kumimoji="1" lang="en-US" altLang="ja-JP" sz="1600" b="1" dirty="0"/>
              <a:t>Feedback</a:t>
            </a:r>
            <a:r>
              <a:rPr kumimoji="1" lang="ja-JP" altLang="en-US" sz="1600" b="1" dirty="0"/>
              <a:t>対応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852682C8-85E2-D452-846F-4DF5D030762D}"/>
              </a:ext>
            </a:extLst>
          </p:cNvPr>
          <p:cNvSpPr/>
          <p:nvPr/>
        </p:nvSpPr>
        <p:spPr>
          <a:xfrm>
            <a:off x="6698429" y="880559"/>
            <a:ext cx="2552836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</a:rPr>
              <a:t>打合せ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5F82CE7E-0E78-ADA2-E7FB-F179CBE4EA87}"/>
              </a:ext>
            </a:extLst>
          </p:cNvPr>
          <p:cNvSpPr/>
          <p:nvPr/>
        </p:nvSpPr>
        <p:spPr>
          <a:xfrm>
            <a:off x="253379" y="881143"/>
            <a:ext cx="2552836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>
                <a:solidFill>
                  <a:schemeClr val="tx1"/>
                </a:solidFill>
              </a:rPr>
              <a:t>連絡</a:t>
            </a:r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45FEC0B3-EBF3-DA33-9DB2-30D0A0EC01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3380" y="1363092"/>
            <a:ext cx="486978" cy="355059"/>
          </a:xfrm>
          <a:prstGeom prst="rect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834D79C-7876-775D-9A3F-78092558C464}"/>
              </a:ext>
            </a:extLst>
          </p:cNvPr>
          <p:cNvSpPr txBox="1"/>
          <p:nvPr/>
        </p:nvSpPr>
        <p:spPr>
          <a:xfrm>
            <a:off x="789153" y="1403426"/>
            <a:ext cx="197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i="1">
                <a:solidFill>
                  <a:srgbClr val="FF0000"/>
                </a:solidFill>
                <a:latin typeface="Meiryo UI"/>
                <a:ea typeface="Meiryo UI"/>
              </a:rPr>
              <a:t>Mail</a:t>
            </a: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BA125B66-D058-C558-DAE1-D08D93FEEA0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5904" y="1339342"/>
            <a:ext cx="715340" cy="344257"/>
          </a:xfrm>
          <a:prstGeom prst="rect">
            <a:avLst/>
          </a:prstGeom>
        </p:spPr>
      </p:pic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185FDD3-EAD8-B5A6-A5F3-03D081DEF1F6}"/>
              </a:ext>
            </a:extLst>
          </p:cNvPr>
          <p:cNvSpPr/>
          <p:nvPr/>
        </p:nvSpPr>
        <p:spPr>
          <a:xfrm>
            <a:off x="3475904" y="880559"/>
            <a:ext cx="2552836" cy="40011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データ交換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6F7F30A1-FAAF-5C17-A88A-1F9E4ABAD781}"/>
              </a:ext>
            </a:extLst>
          </p:cNvPr>
          <p:cNvSpPr txBox="1"/>
          <p:nvPr/>
        </p:nvSpPr>
        <p:spPr>
          <a:xfrm>
            <a:off x="4240039" y="1346290"/>
            <a:ext cx="1971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400" i="1" dirty="0">
                <a:solidFill>
                  <a:srgbClr val="FF0000"/>
                </a:solidFill>
                <a:latin typeface="Meiryo UI"/>
                <a:ea typeface="Meiryo UI"/>
              </a:rPr>
              <a:t>NextCloud</a:t>
            </a: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A8EA4C60-9320-21A0-6164-DB27D9CB1B31}"/>
              </a:ext>
            </a:extLst>
          </p:cNvPr>
          <p:cNvSpPr txBox="1"/>
          <p:nvPr/>
        </p:nvSpPr>
        <p:spPr>
          <a:xfrm>
            <a:off x="1315120" y="1304664"/>
            <a:ext cx="24061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・日程、状況</a:t>
            </a:r>
          </a:p>
          <a:p>
            <a:r>
              <a:rPr kumimoji="1" lang="ja-JP" altLang="en-US" sz="1600" b="1" dirty="0"/>
              <a:t>・指示書依頼</a:t>
            </a: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E5110376-2036-9404-B165-CFC848F9596D}"/>
              </a:ext>
            </a:extLst>
          </p:cNvPr>
          <p:cNvSpPr txBox="1"/>
          <p:nvPr/>
        </p:nvSpPr>
        <p:spPr>
          <a:xfrm>
            <a:off x="3363617" y="1714539"/>
            <a:ext cx="28478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 dirty="0"/>
              <a:t>・データ提出、</a:t>
            </a:r>
            <a:r>
              <a:rPr lang="ja-JP" altLang="en-US" sz="1600" b="1" dirty="0"/>
              <a:t>保持、保管</a:t>
            </a:r>
            <a:endParaRPr kumimoji="1" lang="ja-JP" altLang="en-US" sz="1600" b="1" dirty="0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1CB0BB-FFC1-A6A0-C025-7AB1220EE430}"/>
              </a:ext>
            </a:extLst>
          </p:cNvPr>
          <p:cNvSpPr txBox="1"/>
          <p:nvPr/>
        </p:nvSpPr>
        <p:spPr>
          <a:xfrm>
            <a:off x="85589" y="2823330"/>
            <a:ext cx="46051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 dirty="0">
                <a:solidFill>
                  <a:srgbClr val="0070C0"/>
                </a:solidFill>
              </a:rPr>
              <a:t>下記の二つをお客様と毎日共有します。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B1E2A0B-B524-8CAA-152F-453C064794B3}"/>
              </a:ext>
            </a:extLst>
          </p:cNvPr>
          <p:cNvSpPr txBox="1"/>
          <p:nvPr/>
        </p:nvSpPr>
        <p:spPr>
          <a:xfrm>
            <a:off x="85590" y="424291"/>
            <a:ext cx="46807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2000" b="1">
                <a:solidFill>
                  <a:srgbClr val="0070C0"/>
                </a:solidFill>
              </a:rPr>
              <a:t>社外のお客様とのコミュニケーション</a:t>
            </a:r>
          </a:p>
        </p:txBody>
      </p:sp>
      <p:sp>
        <p:nvSpPr>
          <p:cNvPr id="2" name="テキスト ボックス 14">
            <a:extLst>
              <a:ext uri="{FF2B5EF4-FFF2-40B4-BE49-F238E27FC236}">
                <a16:creationId xmlns:a16="http://schemas.microsoft.com/office/drawing/2014/main" id="{32A4CABD-338C-9B9B-15D6-B94191E2061C}"/>
              </a:ext>
            </a:extLst>
          </p:cNvPr>
          <p:cNvSpPr txBox="1"/>
          <p:nvPr/>
        </p:nvSpPr>
        <p:spPr>
          <a:xfrm>
            <a:off x="250947" y="3681357"/>
            <a:ext cx="36487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メール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変化点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指示書依頼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(ppt, excel)</a:t>
            </a: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2D,3D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　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(CAD 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lang="vi-VN" sz="1600" dirty="0">
              <a:solidFill>
                <a:schemeClr val="tx1"/>
              </a:solidFill>
              <a:ea typeface="Meiryo UI" panose="020B0604030504040204" pitchFamily="50" charset="-128"/>
            </a:endParaRPr>
          </a:p>
          <a:p>
            <a:endParaRPr lang="vi-VN" sz="1600" dirty="0">
              <a:solidFill>
                <a:schemeClr val="tx1"/>
              </a:solidFill>
            </a:endParaRPr>
          </a:p>
          <a:p>
            <a:endParaRPr kumimoji="1" lang="en-US" altLang="ja-JP" sz="1600" b="1" dirty="0">
              <a:latin typeface="Meiryo UI"/>
              <a:ea typeface="Meiryo UI"/>
            </a:endParaRPr>
          </a:p>
        </p:txBody>
      </p:sp>
      <p:sp>
        <p:nvSpPr>
          <p:cNvPr id="3" name="テキスト ボックス 14">
            <a:extLst>
              <a:ext uri="{FF2B5EF4-FFF2-40B4-BE49-F238E27FC236}">
                <a16:creationId xmlns:a16="http://schemas.microsoft.com/office/drawing/2014/main" id="{53BA4643-28A4-0FA9-8E04-401AFE886B09}"/>
              </a:ext>
            </a:extLst>
          </p:cNvPr>
          <p:cNvSpPr txBox="1"/>
          <p:nvPr/>
        </p:nvSpPr>
        <p:spPr>
          <a:xfrm>
            <a:off x="5038936" y="3703864"/>
            <a:ext cx="706747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sz="16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エクセル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ja-JP" sz="16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管理</a:t>
            </a:r>
            <a:r>
              <a:rPr lang="ja-JP" altLang="en-US" sz="16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、ファイル</a:t>
            </a:r>
            <a:r>
              <a:rPr lang="ja-JP" sz="16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名前</a:t>
            </a:r>
            <a:r>
              <a:rPr lang="ja-JP" altLang="en-US" sz="1600" dirty="0">
                <a:solidFill>
                  <a:schemeClr val="tx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変更点指示の日をつける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ＭＳ 明朝" panose="02020609040205080304" pitchFamily="17" charset="-128"/>
              </a:rPr>
              <a:t>、パスワード設定</a:t>
            </a:r>
            <a:endParaRPr lang="en-US" altLang="ja-JP" sz="16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納品データ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2D,3D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データ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(CAD 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デ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-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</a:t>
            </a: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ファイル</a:t>
            </a:r>
            <a:r>
              <a:rPr lang="en-US" altLang="ja-JP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),</a:t>
            </a:r>
            <a:r>
              <a:rPr lang="ja-JP" altLang="en-US" sz="16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資料チェック結果ファイル</a:t>
            </a:r>
            <a:endParaRPr lang="vi-VN" sz="1600" dirty="0">
              <a:solidFill>
                <a:schemeClr val="tx1"/>
              </a:solidFill>
              <a:ea typeface="Meiryo UI" panose="020B0604030504040204" pitchFamily="50" charset="-128"/>
            </a:endParaRPr>
          </a:p>
          <a:p>
            <a:endParaRPr lang="vi-VN" sz="1600" dirty="0">
              <a:solidFill>
                <a:schemeClr val="tx1"/>
              </a:solidFill>
              <a:ea typeface="Meiryo UI" panose="020B0604030504040204" pitchFamily="50" charset="-128"/>
            </a:endParaRPr>
          </a:p>
          <a:p>
            <a:endParaRPr lang="vi-VN" sz="1600" dirty="0">
              <a:solidFill>
                <a:schemeClr val="tx1"/>
              </a:solidFill>
            </a:endParaRPr>
          </a:p>
          <a:p>
            <a:endParaRPr kumimoji="1" lang="en-US" altLang="ja-JP" sz="1600" b="1" dirty="0">
              <a:latin typeface="Meiryo UI"/>
              <a:ea typeface="Meiryo UI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B1F5B8-E81F-4BC3-6EBC-9CAA465FA126}"/>
              </a:ext>
            </a:extLst>
          </p:cNvPr>
          <p:cNvGrpSpPr/>
          <p:nvPr/>
        </p:nvGrpSpPr>
        <p:grpSpPr>
          <a:xfrm>
            <a:off x="9204831" y="4299290"/>
            <a:ext cx="2897077" cy="1925110"/>
            <a:chOff x="8742308" y="4240008"/>
            <a:chExt cx="2897077" cy="192511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665CA7-F2BF-C2CB-BC5C-986A83758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42308" y="4614422"/>
              <a:ext cx="2897077" cy="1550696"/>
            </a:xfrm>
            <a:prstGeom prst="rect">
              <a:avLst/>
            </a:prstGeom>
          </p:spPr>
        </p:pic>
        <p:sp>
          <p:nvSpPr>
            <p:cNvPr id="8" name="テキスト ボックス 23">
              <a:extLst>
                <a:ext uri="{FF2B5EF4-FFF2-40B4-BE49-F238E27FC236}">
                  <a16:creationId xmlns:a16="http://schemas.microsoft.com/office/drawing/2014/main" id="{030C61BD-0A52-1E2E-0E2C-8017D51C9A09}"/>
                </a:ext>
              </a:extLst>
            </p:cNvPr>
            <p:cNvSpPr txBox="1"/>
            <p:nvPr/>
          </p:nvSpPr>
          <p:spPr>
            <a:xfrm>
              <a:off x="8742308" y="4240008"/>
              <a:ext cx="1970100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kumimoji="1" lang="ja-JP" altLang="en-US" sz="1600" dirty="0">
                  <a:latin typeface="Meiryo UI"/>
                  <a:ea typeface="Meiryo UI"/>
                </a:rPr>
                <a:t>変化点</a:t>
              </a:r>
              <a:r>
                <a:rPr lang="ja-JP" altLang="en-US" sz="1600" dirty="0">
                  <a:latin typeface="Meiryo UI"/>
                  <a:ea typeface="Meiryo UI"/>
                </a:rPr>
                <a:t>資料まとめ</a:t>
              </a:r>
              <a:endParaRPr kumimoji="1" lang="en-US" altLang="ja-JP" sz="1600" dirty="0">
                <a:latin typeface="Meiryo UI"/>
                <a:ea typeface="Meiryo UI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C2648D9-F14D-4855-60E9-53A50D7D2DC9}"/>
              </a:ext>
            </a:extLst>
          </p:cNvPr>
          <p:cNvGrpSpPr/>
          <p:nvPr/>
        </p:nvGrpSpPr>
        <p:grpSpPr>
          <a:xfrm>
            <a:off x="4989642" y="4277901"/>
            <a:ext cx="3957957" cy="1840990"/>
            <a:chOff x="4989642" y="4277901"/>
            <a:chExt cx="3957957" cy="184099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7033332-F7C9-F8E0-00BC-3398B1EB3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89642" y="4447178"/>
              <a:ext cx="3957957" cy="1671713"/>
            </a:xfrm>
            <a:prstGeom prst="rect">
              <a:avLst/>
            </a:prstGeom>
          </p:spPr>
        </p:pic>
        <p:sp>
          <p:nvSpPr>
            <p:cNvPr id="17" name="テキスト ボックス 23">
              <a:extLst>
                <a:ext uri="{FF2B5EF4-FFF2-40B4-BE49-F238E27FC236}">
                  <a16:creationId xmlns:a16="http://schemas.microsoft.com/office/drawing/2014/main" id="{65F72032-B5CB-D1CD-299B-78CC3199C10C}"/>
                </a:ext>
              </a:extLst>
            </p:cNvPr>
            <p:cNvSpPr txBox="1"/>
            <p:nvPr/>
          </p:nvSpPr>
          <p:spPr>
            <a:xfrm>
              <a:off x="4989643" y="4277901"/>
              <a:ext cx="1455982" cy="338554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ja-JP" altLang="en-US" sz="1600" dirty="0">
                  <a:latin typeface="Meiryo UI"/>
                  <a:ea typeface="Meiryo UI"/>
                </a:rPr>
                <a:t>業務計画まとめ</a:t>
              </a:r>
              <a:endParaRPr kumimoji="1" lang="en-US" altLang="ja-JP" sz="1600" dirty="0">
                <a:latin typeface="Meiryo UI"/>
                <a:ea typeface="Meiryo U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89022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22D9-CF17-234C-A9EB-CB932AF15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876" y="2489760"/>
            <a:ext cx="1842247" cy="1325563"/>
          </a:xfrm>
        </p:spPr>
        <p:txBody>
          <a:bodyPr/>
          <a:lstStyle/>
          <a:p>
            <a:r>
              <a:rPr lang="ja-JP" altLang="en-US" dirty="0"/>
              <a:t>以上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328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6026-627D-9AF3-F9B3-B8EBBEF2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445"/>
            <a:ext cx="10003972" cy="2754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目次</a:t>
            </a:r>
            <a:endParaRPr lang="en-US" altLang="ja-JP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ja-JP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機密管理規定</a:t>
            </a:r>
            <a:r>
              <a:rPr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ja-JP" alt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設定し運用中、</a:t>
            </a: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全社員への教育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設計室への入室：入室者の管理、ログ管理、監視カメラ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専用サーバー設定と外部とのやり取り：アクセス権設定、ログ管理、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　社内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LAN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、ファイヤーウォール、データ保存規定、他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987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6">
            <a:extLst>
              <a:ext uri="{FF2B5EF4-FFF2-40B4-BE49-F238E27FC236}">
                <a16:creationId xmlns:a16="http://schemas.microsoft.com/office/drawing/2014/main" id="{4FE064EB-3C81-199E-FAAF-9507836D2B34}"/>
              </a:ext>
            </a:extLst>
          </p:cNvPr>
          <p:cNvSpPr txBox="1">
            <a:spLocks/>
          </p:cNvSpPr>
          <p:nvPr/>
        </p:nvSpPr>
        <p:spPr>
          <a:xfrm>
            <a:off x="562700" y="580442"/>
            <a:ext cx="1022826" cy="27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1600" b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  <a:endParaRPr lang="en-US" sz="1600" b="1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3DA755CF-0483-09EA-F614-8FE835C78689}"/>
              </a:ext>
            </a:extLst>
          </p:cNvPr>
          <p:cNvGrpSpPr/>
          <p:nvPr/>
        </p:nvGrpSpPr>
        <p:grpSpPr>
          <a:xfrm>
            <a:off x="317058" y="700191"/>
            <a:ext cx="192866" cy="88497"/>
            <a:chOff x="0" y="0"/>
            <a:chExt cx="812800" cy="812800"/>
          </a:xfrm>
        </p:grpSpPr>
        <p:sp>
          <p:nvSpPr>
            <p:cNvPr id="5" name="Freeform 18">
              <a:extLst>
                <a:ext uri="{FF2B5EF4-FFF2-40B4-BE49-F238E27FC236}">
                  <a16:creationId xmlns:a16="http://schemas.microsoft.com/office/drawing/2014/main" id="{2060AB69-B870-B9DB-C9B9-8620E92250A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ja-JP" altLang="en-US" sz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6" name="TextBox 19">
              <a:extLst>
                <a:ext uri="{FF2B5EF4-FFF2-40B4-BE49-F238E27FC236}">
                  <a16:creationId xmlns:a16="http://schemas.microsoft.com/office/drawing/2014/main" id="{C175B3A4-6C8D-638A-0C25-9BE736C64958}"/>
                </a:ext>
              </a:extLst>
            </p:cNvPr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7" name="TextBox 16">
            <a:extLst>
              <a:ext uri="{FF2B5EF4-FFF2-40B4-BE49-F238E27FC236}">
                <a16:creationId xmlns:a16="http://schemas.microsoft.com/office/drawing/2014/main" id="{A05B112B-4F67-672E-3224-28FD3EB7312C}"/>
              </a:ext>
            </a:extLst>
          </p:cNvPr>
          <p:cNvSpPr txBox="1">
            <a:spLocks/>
          </p:cNvSpPr>
          <p:nvPr/>
        </p:nvSpPr>
        <p:spPr>
          <a:xfrm>
            <a:off x="1753788" y="561859"/>
            <a:ext cx="5387266" cy="27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altLang="ja-JP" sz="16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ESUTECH</a:t>
            </a:r>
            <a:r>
              <a:rPr lang="ja-JP" altLang="en-US" sz="160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の機密情報の管理手順を定める。</a:t>
            </a:r>
            <a:endParaRPr lang="en-US" sz="160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TextBox 16">
            <a:extLst>
              <a:ext uri="{FF2B5EF4-FFF2-40B4-BE49-F238E27FC236}">
                <a16:creationId xmlns:a16="http://schemas.microsoft.com/office/drawing/2014/main" id="{FD1C26A7-F375-08B6-C811-02A5CCA626EB}"/>
              </a:ext>
            </a:extLst>
          </p:cNvPr>
          <p:cNvSpPr txBox="1">
            <a:spLocks/>
          </p:cNvSpPr>
          <p:nvPr/>
        </p:nvSpPr>
        <p:spPr>
          <a:xfrm>
            <a:off x="562700" y="875451"/>
            <a:ext cx="1022826" cy="27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1600" b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適用範囲</a:t>
            </a:r>
            <a:endParaRPr lang="en-US" sz="1600" b="1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15" name="Group 17">
            <a:extLst>
              <a:ext uri="{FF2B5EF4-FFF2-40B4-BE49-F238E27FC236}">
                <a16:creationId xmlns:a16="http://schemas.microsoft.com/office/drawing/2014/main" id="{9B67D1C5-7219-5EBC-9F85-EC075DA9BB2C}"/>
              </a:ext>
            </a:extLst>
          </p:cNvPr>
          <p:cNvGrpSpPr/>
          <p:nvPr/>
        </p:nvGrpSpPr>
        <p:grpSpPr>
          <a:xfrm>
            <a:off x="317058" y="995200"/>
            <a:ext cx="192866" cy="88497"/>
            <a:chOff x="0" y="0"/>
            <a:chExt cx="812800" cy="8128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7C905F14-FBCF-9544-4B42-72D0A42E19E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49AB"/>
            </a:solidFill>
          </p:spPr>
          <p:txBody>
            <a:bodyPr/>
            <a:lstStyle/>
            <a:p>
              <a:endParaRPr lang="ja-JP" altLang="en-US" sz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18" name="TextBox 19">
              <a:extLst>
                <a:ext uri="{FF2B5EF4-FFF2-40B4-BE49-F238E27FC236}">
                  <a16:creationId xmlns:a16="http://schemas.microsoft.com/office/drawing/2014/main" id="{28E42559-CD22-E3EB-CFD1-0C4AC5038667}"/>
                </a:ext>
              </a:extLst>
            </p:cNvPr>
            <p:cNvSpPr txBox="1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>
                <a:lnSpc>
                  <a:spcPts val="1773"/>
                </a:lnSpc>
              </a:pPr>
              <a:endParaRPr sz="120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20" name="TextBox 16">
            <a:extLst>
              <a:ext uri="{FF2B5EF4-FFF2-40B4-BE49-F238E27FC236}">
                <a16:creationId xmlns:a16="http://schemas.microsoft.com/office/drawing/2014/main" id="{035E8EFF-6435-9327-E3BE-3960DA434F45}"/>
              </a:ext>
            </a:extLst>
          </p:cNvPr>
          <p:cNvSpPr txBox="1">
            <a:spLocks/>
          </p:cNvSpPr>
          <p:nvPr/>
        </p:nvSpPr>
        <p:spPr>
          <a:xfrm>
            <a:off x="1753788" y="856868"/>
            <a:ext cx="5387266" cy="27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sz="1600" dirty="0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所員および関連会社の従業員が対象。随時教育を行っています。</a:t>
            </a:r>
            <a:endParaRPr lang="en-US" sz="16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2D07DA7-CBB2-789F-44E4-4FFA94E6200C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000" b="1">
                <a:effectLst/>
                <a:ea typeface="游ゴシック" panose="020B0400000000000000" pitchFamily="50" charset="-128"/>
                <a:cs typeface="ＭＳ Ｐゴシック" panose="020B0600070205080204" pitchFamily="50" charset="-128"/>
              </a:rPr>
              <a:t>1/ </a:t>
            </a:r>
            <a:r>
              <a:rPr lang="ja-JP" altLang="ja-JP" sz="2000" b="1">
                <a:effectLst/>
                <a:ea typeface="游ゴシック" panose="020B0400000000000000" pitchFamily="50" charset="-128"/>
                <a:cs typeface="ＭＳ Ｐゴシック" panose="020B0600070205080204" pitchFamily="50" charset="-128"/>
              </a:rPr>
              <a:t>機密管理規定</a:t>
            </a:r>
            <a:endParaRPr lang="en-US" altLang="ja-JP" sz="28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4" name="Picture 1" descr="Icon&#10;&#10;Description automatically generated">
            <a:extLst>
              <a:ext uri="{FF2B5EF4-FFF2-40B4-BE49-F238E27FC236}">
                <a16:creationId xmlns:a16="http://schemas.microsoft.com/office/drawing/2014/main" id="{483EC90C-00AF-8D5C-2C75-AB61C5AC3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688EA02-685C-9643-6BB3-F9FF1A6C84B6}"/>
              </a:ext>
            </a:extLst>
          </p:cNvPr>
          <p:cNvSpPr txBox="1"/>
          <p:nvPr/>
        </p:nvSpPr>
        <p:spPr>
          <a:xfrm>
            <a:off x="0" y="6306940"/>
            <a:ext cx="12192000" cy="615553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b="1">
                <a:solidFill>
                  <a:schemeClr val="bg1"/>
                </a:solidFill>
                <a:ea typeface="游ゴシック"/>
              </a:rPr>
              <a:t>これらの規則は、</a:t>
            </a:r>
            <a:r>
              <a:rPr lang="en-US" altLang="ja-JP" b="1" dirty="0">
                <a:solidFill>
                  <a:schemeClr val="bg1"/>
                </a:solidFill>
                <a:ea typeface="游ゴシック"/>
              </a:rPr>
              <a:t>ESUTECH</a:t>
            </a:r>
            <a:r>
              <a:rPr lang="ja-JP" altLang="en-US" b="1">
                <a:solidFill>
                  <a:schemeClr val="bg1"/>
                </a:solidFill>
                <a:ea typeface="游ゴシック"/>
              </a:rPr>
              <a:t>の機密情報を保護し、適切な管理と機密を保持するために設けられています。</a:t>
            </a:r>
            <a:br>
              <a:rPr lang="en-US" altLang="ja-JP" b="1" dirty="0"/>
            </a:br>
            <a:r>
              <a:rPr lang="ja-JP" altLang="en-US" b="1">
                <a:solidFill>
                  <a:schemeClr val="bg1"/>
                </a:solidFill>
                <a:ea typeface="游ゴシック"/>
              </a:rPr>
              <a:t>所員はこれらの規則に従うことが求められています。</a:t>
            </a:r>
            <a:endParaRPr lang="en-US" altLang="ja-JP" b="1">
              <a:solidFill>
                <a:schemeClr val="bg1"/>
              </a:solidFill>
              <a:ea typeface="游ゴシック"/>
            </a:endParaRPr>
          </a:p>
        </p:txBody>
      </p:sp>
      <p:graphicFrame>
        <p:nvGraphicFramePr>
          <p:cNvPr id="26" name="表 25">
            <a:extLst>
              <a:ext uri="{FF2B5EF4-FFF2-40B4-BE49-F238E27FC236}">
                <a16:creationId xmlns:a16="http://schemas.microsoft.com/office/drawing/2014/main" id="{B11995C4-50B1-F149-C684-1A6AB3CEA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615736"/>
              </p:ext>
            </p:extLst>
          </p:nvPr>
        </p:nvGraphicFramePr>
        <p:xfrm>
          <a:off x="165099" y="1842270"/>
          <a:ext cx="11861800" cy="42733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2822">
                  <a:extLst>
                    <a:ext uri="{9D8B030D-6E8A-4147-A177-3AD203B41FA5}">
                      <a16:colId xmlns:a16="http://schemas.microsoft.com/office/drawing/2014/main" val="1045055963"/>
                    </a:ext>
                  </a:extLst>
                </a:gridCol>
                <a:gridCol w="4193066">
                  <a:extLst>
                    <a:ext uri="{9D8B030D-6E8A-4147-A177-3AD203B41FA5}">
                      <a16:colId xmlns:a16="http://schemas.microsoft.com/office/drawing/2014/main" val="4206204632"/>
                    </a:ext>
                  </a:extLst>
                </a:gridCol>
                <a:gridCol w="7305912">
                  <a:extLst>
                    <a:ext uri="{9D8B030D-6E8A-4147-A177-3AD203B41FA5}">
                      <a16:colId xmlns:a16="http://schemas.microsoft.com/office/drawing/2014/main" val="183668460"/>
                    </a:ext>
                  </a:extLst>
                </a:gridCol>
              </a:tblGrid>
              <a:tr h="23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No.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>
                          <a:effectLst/>
                        </a:rPr>
                        <a:t>項目</a:t>
                      </a:r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>
                          <a:effectLst/>
                        </a:rPr>
                        <a:t>内容</a:t>
                      </a:r>
                      <a:endParaRPr lang="ja-JP" altLang="en-US" sz="1400" b="1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261859830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1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機密保持義務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所員は機密情報の漏洩を防ぎ、業務外での使用を禁じられている。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0262018"/>
                  </a:ext>
                </a:extLst>
              </a:tr>
              <a:tr h="9475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2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機密管理体制</a:t>
                      </a:r>
                      <a:endParaRPr lang="zh-TW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最高執行責任者が機密管理責任者として機密を管理。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各部署の長または指名された管理者が機密管理者となる。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機密管理責任者は必要に応じて機密担当者を任命可能。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機密委員会が設置され、機密管理意識の向上を図る。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4535770"/>
                  </a:ext>
                </a:extLst>
              </a:tr>
              <a:tr h="2368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3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機密文書の管理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文書には機密等級が表示され、複製や配布、送達には厳格な規則がある。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3537947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4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通信と保管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1400" u="none" strike="noStrike">
                          <a:effectLst/>
                        </a:rPr>
                        <a:t>S</a:t>
                      </a:r>
                      <a:r>
                        <a:rPr lang="ja-JP" altLang="en-US" sz="1400" u="none" strike="noStrike">
                          <a:effectLst/>
                        </a:rPr>
                        <a:t>秘のファクシミリ送信は禁止。</a:t>
                      </a:r>
                      <a:r>
                        <a:rPr lang="en-US" altLang="ja-JP" sz="1400" u="none" strike="noStrike">
                          <a:effectLst/>
                        </a:rPr>
                        <a:t>A</a:t>
                      </a:r>
                      <a:r>
                        <a:rPr lang="ja-JP" altLang="en-US" sz="1400" u="none" strike="noStrike">
                          <a:effectLst/>
                        </a:rPr>
                        <a:t>秘と</a:t>
                      </a:r>
                      <a:r>
                        <a:rPr lang="en-US" altLang="ja-JP" sz="1400" u="none" strike="noStrike">
                          <a:effectLst/>
                        </a:rPr>
                        <a:t>B</a:t>
                      </a:r>
                      <a:r>
                        <a:rPr lang="ja-JP" altLang="en-US" sz="1400" u="none" strike="noStrike">
                          <a:effectLst/>
                        </a:rPr>
                        <a:t>秘は条件付きで可能。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機密文書は指定場所で施錠保管。所外持出しは原則禁止で、必要な場合は許可が必要。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0198918"/>
                  </a:ext>
                </a:extLst>
              </a:tr>
              <a:tr h="7106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5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データ管理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コンピュータデータは機密文書と同様に管理。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所外とのデータ受渡しには専用線の使用や暗号化などの条件が必要。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不要データは速やかに消去し、記憶媒体は完全に消去または破壊して廃棄。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004698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6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個人所有の携帯型コンピュータとスマートフォン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所内持ち込みは原則禁止で、許可が必要。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許可を得た機器には持ち込み許可シールを貼る。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6242765"/>
                  </a:ext>
                </a:extLst>
              </a:tr>
              <a:tr h="4737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7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写真撮影と第三者に対する措置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所内での撮影は許可が必要。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第三者への機密開示には機密保持契約が必要。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29206"/>
                  </a:ext>
                </a:extLst>
              </a:tr>
              <a:tr h="48324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>
                          <a:effectLst/>
                        </a:rPr>
                        <a:t>8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b="0" u="none" strike="noStrike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セキュリティ対策：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400" u="none" strike="noStrike">
                          <a:effectLst/>
                        </a:rPr>
                        <a:t>カメラ、レコーダー、パソコンの持ち込み禁止。</a:t>
                      </a:r>
                      <a:br>
                        <a:rPr lang="ja-JP" altLang="en-US" sz="1400" u="none" strike="noStrike">
                          <a:effectLst/>
                        </a:rPr>
                      </a:br>
                      <a:r>
                        <a:rPr lang="ja-JP" altLang="en-US" sz="1400" u="none" strike="noStrike">
                          <a:effectLst/>
                        </a:rPr>
                        <a:t>通信機器の使用制限やセキュリティ対策が定められている。</a:t>
                      </a:r>
                      <a:endParaRPr lang="ja-JP" alt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240262"/>
                  </a:ext>
                </a:extLst>
              </a:tr>
            </a:tbl>
          </a:graphicData>
        </a:graphic>
      </p:graphicFrame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3BBD152-292F-4210-86DB-B3B9180D454F}"/>
              </a:ext>
            </a:extLst>
          </p:cNvPr>
          <p:cNvSpPr txBox="1"/>
          <p:nvPr/>
        </p:nvSpPr>
        <p:spPr>
          <a:xfrm>
            <a:off x="85591" y="1472938"/>
            <a:ext cx="613756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ja-JP" sz="1600">
                <a:latin typeface="Meiryo UI"/>
                <a:ea typeface="Meiryo UI"/>
                <a:cs typeface="ＭＳ Ｐゴシック" panose="020B0600070205080204" pitchFamily="50" charset="-128"/>
              </a:rPr>
              <a:t>運用中の機密管理規定の内容</a:t>
            </a:r>
            <a:endParaRPr lang="ja-JP" altLang="ja-JP" sz="160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72639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6026-627D-9AF3-F9B3-B8EBBEF2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445"/>
            <a:ext cx="10003972" cy="2754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目次</a:t>
            </a:r>
            <a:endParaRPr lang="en-US" altLang="ja-JP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ja-JP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機密管理規定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ja-JP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設定し運用中、</a:t>
            </a:r>
            <a:r>
              <a:rPr lang="ja-JP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全社員への教育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設計室への入室：入室者の管理、ログ管理、監視カメラ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専用サーバー設定と外部とのやり取り：アクセス権設定、ログ管理、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　社内</a:t>
            </a:r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LAN</a:t>
            </a: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、ファイヤーウォール、データ保存規定、他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52988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0BF2EB-702C-B939-D22E-E3B51AB63C2F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000" b="1" dirty="0">
                <a:latin typeface="ＭＳ Ｐゴシック"/>
                <a:ea typeface="游ゴシック"/>
              </a:rPr>
              <a:t>2/ </a:t>
            </a:r>
            <a:r>
              <a:rPr lang="ja-JP" altLang="ja-JP" sz="2000" b="1">
                <a:effectLst/>
                <a:latin typeface="ＭＳ Ｐゴシック"/>
                <a:ea typeface="游ゴシック"/>
                <a:cs typeface="Aptos" panose="020B0004020202020204" pitchFamily="34" charset="0"/>
              </a:rPr>
              <a:t>設計室へ</a:t>
            </a:r>
            <a:r>
              <a:rPr lang="ja-JP" altLang="en-US" sz="2000" b="1">
                <a:latin typeface="ＭＳ Ｐゴシック"/>
                <a:ea typeface="游ゴシック"/>
                <a:cs typeface="Aptos" panose="020B0004020202020204" pitchFamily="34" charset="0"/>
              </a:rPr>
              <a:t>の入室アクセス制限と管理</a:t>
            </a:r>
            <a:endParaRPr lang="en-US" altLang="ja-JP" sz="2800" b="1">
              <a:latin typeface="ＭＳ Ｐゴシック"/>
              <a:ea typeface="游ゴシック"/>
            </a:endParaRPr>
          </a:p>
        </p:txBody>
      </p:sp>
      <p:pic>
        <p:nvPicPr>
          <p:cNvPr id="6" name="Picture 1" descr="Icon&#10;&#10;Description automatically generated">
            <a:extLst>
              <a:ext uri="{FF2B5EF4-FFF2-40B4-BE49-F238E27FC236}">
                <a16:creationId xmlns:a16="http://schemas.microsoft.com/office/drawing/2014/main" id="{54C40E93-4CFF-F5DE-3964-D80835167B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5056FD-8FEE-6B9D-66CA-AE66C68713B0}"/>
              </a:ext>
            </a:extLst>
          </p:cNvPr>
          <p:cNvSpPr txBox="1"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r>
              <a:rPr lang="ja-JP" altLang="en-US" b="1" dirty="0">
                <a:solidFill>
                  <a:schemeClr val="bg1"/>
                </a:solidFill>
              </a:rPr>
              <a:t>研究室や設計室への入室は、</a:t>
            </a:r>
            <a:r>
              <a:rPr lang="en-US" altLang="ja-JP" b="1" dirty="0">
                <a:solidFill>
                  <a:schemeClr val="bg1"/>
                </a:solidFill>
              </a:rPr>
              <a:t>S</a:t>
            </a:r>
            <a:r>
              <a:rPr lang="ja-JP" altLang="en-US" b="1" dirty="0">
                <a:solidFill>
                  <a:schemeClr val="bg1"/>
                </a:solidFill>
              </a:rPr>
              <a:t>カードと</a:t>
            </a:r>
            <a:r>
              <a:rPr lang="en-US" altLang="ja-JP" b="1" dirty="0">
                <a:solidFill>
                  <a:schemeClr val="bg1"/>
                </a:solidFill>
              </a:rPr>
              <a:t>A</a:t>
            </a:r>
            <a:r>
              <a:rPr lang="ja-JP" altLang="en-US" b="1" dirty="0">
                <a:solidFill>
                  <a:schemeClr val="bg1"/>
                </a:solidFill>
              </a:rPr>
              <a:t>カードの所有者に限られています。</a:t>
            </a:r>
            <a:r>
              <a:rPr lang="en-US" altLang="ja-JP" b="1" dirty="0">
                <a:solidFill>
                  <a:schemeClr val="bg1"/>
                </a:solidFill>
              </a:rPr>
              <a:t>B</a:t>
            </a:r>
            <a:r>
              <a:rPr lang="ja-JP" altLang="en-US" b="1" dirty="0">
                <a:solidFill>
                  <a:schemeClr val="bg1"/>
                </a:solidFill>
              </a:rPr>
              <a:t>カード所有者は入室できません。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8088593-52E8-F314-CE1A-AAA7A65D5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5795" y="1070013"/>
            <a:ext cx="9455777" cy="4911853"/>
          </a:xfrm>
          <a:prstGeom prst="rect">
            <a:avLst/>
          </a:prstGeom>
        </p:spPr>
      </p:pic>
      <p:sp>
        <p:nvSpPr>
          <p:cNvPr id="4" name="TextBox 16">
            <a:extLst>
              <a:ext uri="{FF2B5EF4-FFF2-40B4-BE49-F238E27FC236}">
                <a16:creationId xmlns:a16="http://schemas.microsoft.com/office/drawing/2014/main" id="{55F77B14-3907-889C-6DC1-636E66D9B01F}"/>
              </a:ext>
            </a:extLst>
          </p:cNvPr>
          <p:cNvSpPr txBox="1">
            <a:spLocks/>
          </p:cNvSpPr>
          <p:nvPr/>
        </p:nvSpPr>
        <p:spPr>
          <a:xfrm>
            <a:off x="981293" y="1321559"/>
            <a:ext cx="1496920" cy="2766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ja-JP" altLang="en-US" b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全体関連事項</a:t>
            </a:r>
            <a:endParaRPr lang="en-US" b="1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TextBox 16">
            <a:extLst>
              <a:ext uri="{FF2B5EF4-FFF2-40B4-BE49-F238E27FC236}">
                <a16:creationId xmlns:a16="http://schemas.microsoft.com/office/drawing/2014/main" id="{9B788091-DBCC-A6DA-91FA-8EE51A75D9CE}"/>
              </a:ext>
            </a:extLst>
          </p:cNvPr>
          <p:cNvSpPr txBox="1">
            <a:spLocks/>
          </p:cNvSpPr>
          <p:nvPr/>
        </p:nvSpPr>
        <p:spPr>
          <a:xfrm>
            <a:off x="5321898" y="1722768"/>
            <a:ext cx="2702802" cy="2715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0"/>
              </a:lnSpc>
            </a:pPr>
            <a:r>
              <a:rPr lang="en-US" sz="1400" b="1">
                <a:solidFill>
                  <a:srgbClr val="0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ESUTECH NAME PLATE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C7C7284-207D-BA77-B004-3D539D6ADB41}"/>
              </a:ext>
            </a:extLst>
          </p:cNvPr>
          <p:cNvSpPr txBox="1"/>
          <p:nvPr/>
        </p:nvSpPr>
        <p:spPr>
          <a:xfrm>
            <a:off x="377824" y="517059"/>
            <a:ext cx="104342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1600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設計室への入室管理を行っており、</a:t>
            </a:r>
            <a:r>
              <a:rPr lang="ja-JP" altLang="en-US" sz="1600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定める定義</a:t>
            </a:r>
            <a:r>
              <a:rPr lang="en-US" altLang="ja-JP" sz="1600">
                <a:latin typeface="Meiryo UI"/>
                <a:ea typeface="Meiryo UI"/>
                <a:cs typeface="ＭＳ Ｐゴシック" panose="020B0600070205080204" pitchFamily="50" charset="-128"/>
              </a:rPr>
              <a:t>(S, A)</a:t>
            </a:r>
            <a:r>
              <a:rPr lang="ja-JP" altLang="ja-JP" sz="1600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しか入れません</a:t>
            </a:r>
            <a:r>
              <a:rPr lang="ja-JP" altLang="en-US" sz="1600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。</a:t>
            </a:r>
            <a:endParaRPr lang="ja-JP" altLang="en-US" sz="160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4247399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 descr="A glass door with a sign on it&#10;&#10;Description automatically generated">
            <a:extLst>
              <a:ext uri="{FF2B5EF4-FFF2-40B4-BE49-F238E27FC236}">
                <a16:creationId xmlns:a16="http://schemas.microsoft.com/office/drawing/2014/main" id="{E4977DB4-AE08-F018-E1C5-1192E5FA6A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78" y="2648305"/>
            <a:ext cx="2983267" cy="394288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0BF2EB-702C-B939-D22E-E3B51AB63C2F}"/>
              </a:ext>
            </a:extLst>
          </p:cNvPr>
          <p:cNvSpPr txBox="1"/>
          <p:nvPr/>
        </p:nvSpPr>
        <p:spPr>
          <a:xfrm>
            <a:off x="-88349" y="-55216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>
            <a:defPPr>
              <a:defRPr lang="ja-JP"/>
            </a:defPPr>
            <a:lvl1pPr algn="ctr">
              <a:defRPr sz="2000" b="1">
                <a:effectLst/>
                <a:ea typeface="游ゴシック"/>
                <a:cs typeface="Aptos" panose="020B0004020202020204" pitchFamily="34" charset="0"/>
              </a:defRPr>
            </a:lvl1pPr>
          </a:lstStyle>
          <a:p>
            <a:r>
              <a:rPr lang="ja-JP" altLang="ja-JP"/>
              <a:t>設計室へ</a:t>
            </a:r>
            <a:r>
              <a:rPr lang="ja-JP" altLang="en-US"/>
              <a:t>入室管理、実際のカードリーダーの写真、設計室の写真</a:t>
            </a:r>
            <a:endParaRPr lang="en-US" altLang="ja-JP"/>
          </a:p>
        </p:txBody>
      </p:sp>
      <p:pic>
        <p:nvPicPr>
          <p:cNvPr id="6" name="Picture 1" descr="Icon&#10;&#10;Description automatically generated">
            <a:extLst>
              <a:ext uri="{FF2B5EF4-FFF2-40B4-BE49-F238E27FC236}">
                <a16:creationId xmlns:a16="http://schemas.microsoft.com/office/drawing/2014/main" id="{54C40E93-4CFF-F5DE-3964-D80835167BF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D5056FD-8FEE-6B9D-66CA-AE66C68713B0}"/>
              </a:ext>
            </a:extLst>
          </p:cNvPr>
          <p:cNvSpPr txBox="1"/>
          <p:nvPr/>
        </p:nvSpPr>
        <p:spPr>
          <a:xfrm>
            <a:off x="0" y="6519444"/>
            <a:ext cx="12192000" cy="338554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設計室は別の室になっており、設計者以外立入禁止。　</a:t>
            </a:r>
            <a:r>
              <a:rPr lang="en-US" altLang="ja-JP" dirty="0">
                <a:solidFill>
                  <a:schemeClr val="bg1"/>
                </a:solidFill>
              </a:rPr>
              <a:t>ID</a:t>
            </a:r>
            <a:r>
              <a:rPr lang="ja-JP" altLang="en-US" dirty="0">
                <a:solidFill>
                  <a:schemeClr val="bg1"/>
                </a:solidFill>
              </a:rPr>
              <a:t>カ</a:t>
            </a:r>
            <a:r>
              <a:rPr lang="en-US" altLang="ja-JP" dirty="0">
                <a:solidFill>
                  <a:schemeClr val="bg1"/>
                </a:solidFill>
              </a:rPr>
              <a:t>-</a:t>
            </a:r>
            <a:r>
              <a:rPr lang="ja-JP" altLang="en-US" dirty="0">
                <a:solidFill>
                  <a:schemeClr val="bg1"/>
                </a:solidFill>
              </a:rPr>
              <a:t>ドはセキュリティーレベルで色分け</a:t>
            </a:r>
            <a:endParaRPr lang="en-US" altLang="ja-JP" b="1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B6BF5-4078-107D-DA36-1FAB9554BD21}"/>
              </a:ext>
            </a:extLst>
          </p:cNvPr>
          <p:cNvGrpSpPr/>
          <p:nvPr/>
        </p:nvGrpSpPr>
        <p:grpSpPr>
          <a:xfrm>
            <a:off x="3406728" y="461872"/>
            <a:ext cx="3774001" cy="2828175"/>
            <a:chOff x="284085" y="2032986"/>
            <a:chExt cx="3027287" cy="239697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57246E1-41E8-7058-B9DE-8B541F8A79B6}"/>
                </a:ext>
              </a:extLst>
            </p:cNvPr>
            <p:cNvSpPr/>
            <p:nvPr/>
          </p:nvSpPr>
          <p:spPr>
            <a:xfrm>
              <a:off x="284085" y="2032986"/>
              <a:ext cx="3027287" cy="239697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ea typeface="Meiryo UI" panose="020B0604030504040204" pitchFamily="34" charset="-128"/>
              </a:endParaRP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41CBDA5-7C8D-BA72-846F-E5A90F6748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01841" y="2308370"/>
              <a:ext cx="1456908" cy="210091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399C349-F896-D5BC-5DE6-AAD6897587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86512" y="2326127"/>
              <a:ext cx="1507104" cy="21009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C9F0DAF-6E28-98A9-5C2B-2AB286E1E588}"/>
                </a:ext>
              </a:extLst>
            </p:cNvPr>
            <p:cNvSpPr/>
            <p:nvPr/>
          </p:nvSpPr>
          <p:spPr>
            <a:xfrm>
              <a:off x="284085" y="2036281"/>
              <a:ext cx="3009531" cy="28984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8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  <a:cs typeface="ＭＳ 明朝" panose="02020609040205080304" pitchFamily="17" charset="-128"/>
                </a:rPr>
                <a:t>設計</a:t>
              </a:r>
              <a:r>
                <a:rPr lang="ja-JP" sz="18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  <a:cs typeface="ＭＳ 明朝" panose="02020609040205080304" pitchFamily="17" charset="-128"/>
                </a:rPr>
                <a:t>入室</a:t>
              </a:r>
              <a:r>
                <a:rPr lang="ja-JP" altLang="en-US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  <a:cs typeface="ＭＳ 明朝" panose="02020609040205080304" pitchFamily="17" charset="-128"/>
                </a:rPr>
                <a:t>口前</a:t>
              </a:r>
              <a:endParaRPr lang="vi-VN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CEE655-DAC6-993E-730E-78BC71278F16}"/>
              </a:ext>
            </a:extLst>
          </p:cNvPr>
          <p:cNvGrpSpPr/>
          <p:nvPr/>
        </p:nvGrpSpPr>
        <p:grpSpPr>
          <a:xfrm>
            <a:off x="6740427" y="3835065"/>
            <a:ext cx="3407620" cy="2545299"/>
            <a:chOff x="4748075" y="2139456"/>
            <a:chExt cx="4115375" cy="3258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95A6CE7-73D4-C017-58B3-76A3C1C79B0C}"/>
                </a:ext>
              </a:extLst>
            </p:cNvPr>
            <p:cNvGrpSpPr/>
            <p:nvPr/>
          </p:nvGrpSpPr>
          <p:grpSpPr>
            <a:xfrm>
              <a:off x="4748075" y="2139456"/>
              <a:ext cx="4115375" cy="3258005"/>
              <a:chOff x="4038313" y="1799997"/>
              <a:chExt cx="4115375" cy="3258005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AF443DF4-3B82-6472-9286-607DF1C641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038313" y="1799997"/>
                <a:ext cx="4115374" cy="32580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DEF33943-36EC-F89A-7A1A-43CACA0159F9}"/>
                  </a:ext>
                </a:extLst>
              </p:cNvPr>
              <p:cNvSpPr/>
              <p:nvPr/>
            </p:nvSpPr>
            <p:spPr>
              <a:xfrm>
                <a:off x="4252404" y="4818793"/>
                <a:ext cx="1606858" cy="22855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入室不可　緑色</a:t>
                </a:r>
                <a:endParaRPr lang="vi-VN" sz="1200" dirty="0">
                  <a:solidFill>
                    <a:schemeClr val="tx1"/>
                  </a:solidFill>
                  <a:ea typeface="Meiryo UI" panose="020B0604030504040204" pitchFamily="34" charset="-128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CFBD0ED-DC2C-14BA-CDFD-3BD8CF1E37B7}"/>
                  </a:ext>
                </a:extLst>
              </p:cNvPr>
              <p:cNvSpPr/>
              <p:nvPr/>
            </p:nvSpPr>
            <p:spPr>
              <a:xfrm>
                <a:off x="6240050" y="4776783"/>
                <a:ext cx="1820947" cy="23568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2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入室</a:t>
                </a:r>
                <a:r>
                  <a:rPr lang="en-US" altLang="ja-JP" sz="12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OK</a:t>
                </a:r>
                <a:r>
                  <a:rPr lang="ja-JP" altLang="en-US" sz="1200" dirty="0">
                    <a:solidFill>
                      <a:schemeClr val="tx1"/>
                    </a:solidFill>
                    <a:latin typeface="Meiryo UI" panose="020B0604030504040204" pitchFamily="34" charset="-128"/>
                    <a:ea typeface="Meiryo UI" panose="020B0604030504040204" pitchFamily="34" charset="-128"/>
                  </a:rPr>
                  <a:t>　赤色</a:t>
                </a:r>
                <a:endParaRPr lang="vi-VN" sz="1200" dirty="0">
                  <a:solidFill>
                    <a:schemeClr val="tx1"/>
                  </a:solidFill>
                  <a:ea typeface="Meiryo UI" panose="020B0604030504040204" pitchFamily="34" charset="-128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585D1A8-12A9-59EC-6AC6-ED3E908B9BC7}"/>
                  </a:ext>
                </a:extLst>
              </p:cNvPr>
              <p:cNvSpPr/>
              <p:nvPr/>
            </p:nvSpPr>
            <p:spPr>
              <a:xfrm>
                <a:off x="4038314" y="1799997"/>
                <a:ext cx="4115374" cy="30627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800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  <a:cs typeface="ＭＳ 明朝" panose="02020609040205080304" pitchFamily="17" charset="-128"/>
                  </a:rPr>
                  <a:t>ネーム</a:t>
                </a:r>
                <a:r>
                  <a:rPr lang="ja-JP" sz="1800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  <a:cs typeface="ＭＳ 明朝" panose="02020609040205080304" pitchFamily="17" charset="-128"/>
                  </a:rPr>
                  <a:t>カード</a:t>
                </a:r>
                <a:r>
                  <a:rPr lang="ja-JP" altLang="en-US" sz="1800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  <a:cs typeface="ＭＳ 明朝" panose="02020609040205080304" pitchFamily="17" charset="-128"/>
                  </a:rPr>
                  <a:t>　色分け</a:t>
                </a:r>
                <a:endParaRPr lang="vi-VN" dirty="0">
                  <a:solidFill>
                    <a:schemeClr val="tx1"/>
                  </a:solidFill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8C8E55-D4D7-80A8-0C91-9323F975A8B2}"/>
                </a:ext>
              </a:extLst>
            </p:cNvPr>
            <p:cNvSpPr/>
            <p:nvPr/>
          </p:nvSpPr>
          <p:spPr>
            <a:xfrm>
              <a:off x="5228948" y="3071674"/>
              <a:ext cx="1051682" cy="1065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A4D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sz="24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  <a:cs typeface="ＭＳ 明朝" panose="02020609040205080304" pitchFamily="17" charset="-128"/>
                </a:rPr>
                <a:t>写真</a:t>
              </a:r>
              <a:endParaRPr lang="vi-VN" sz="2400" b="1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1D0E8AD-4AB9-6834-03F7-F747465221E7}"/>
                </a:ext>
              </a:extLst>
            </p:cNvPr>
            <p:cNvSpPr/>
            <p:nvPr/>
          </p:nvSpPr>
          <p:spPr>
            <a:xfrm>
              <a:off x="7334444" y="3082030"/>
              <a:ext cx="1051682" cy="10653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A4D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sz="2400" b="1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  <a:cs typeface="ＭＳ 明朝" panose="02020609040205080304" pitchFamily="17" charset="-128"/>
                </a:rPr>
                <a:t>写真</a:t>
              </a:r>
              <a:endParaRPr lang="vi-VN" sz="2400" b="1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932E37D-DA3D-2215-64E3-2E1DC2812164}"/>
                </a:ext>
              </a:extLst>
            </p:cNvPr>
            <p:cNvSpPr/>
            <p:nvPr/>
          </p:nvSpPr>
          <p:spPr>
            <a:xfrm>
              <a:off x="5122416" y="4279036"/>
              <a:ext cx="1182895" cy="390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名前</a:t>
              </a:r>
              <a:endParaRPr lang="vi-VN" sz="2400" b="1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3D17DD7-281B-52B5-55F4-86DE8F0ADFCD}"/>
                </a:ext>
              </a:extLst>
            </p:cNvPr>
            <p:cNvSpPr/>
            <p:nvPr/>
          </p:nvSpPr>
          <p:spPr>
            <a:xfrm>
              <a:off x="7219035" y="4280516"/>
              <a:ext cx="1182895" cy="3906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 b="1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名前</a:t>
              </a:r>
              <a:endParaRPr lang="vi-VN" sz="2400" b="1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25B99DD-01D2-D413-2B36-412C96FA1663}"/>
              </a:ext>
            </a:extLst>
          </p:cNvPr>
          <p:cNvGrpSpPr/>
          <p:nvPr/>
        </p:nvGrpSpPr>
        <p:grpSpPr>
          <a:xfrm>
            <a:off x="190418" y="440655"/>
            <a:ext cx="2995312" cy="1910935"/>
            <a:chOff x="3432546" y="472539"/>
            <a:chExt cx="4397004" cy="243492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DF511C3-AF1E-5BC6-975C-7287865B3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432546" y="472539"/>
              <a:ext cx="4397004" cy="2434929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40D1C4-A4C8-A028-253E-1012DB4BDA0C}"/>
                </a:ext>
              </a:extLst>
            </p:cNvPr>
            <p:cNvSpPr/>
            <p:nvPr/>
          </p:nvSpPr>
          <p:spPr>
            <a:xfrm>
              <a:off x="3432546" y="476502"/>
              <a:ext cx="4397004" cy="39396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設計室の内部</a:t>
              </a:r>
              <a:endParaRPr lang="vi-VN" dirty="0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D356689-7F49-FF8A-AD44-481B6CC299E4}"/>
              </a:ext>
            </a:extLst>
          </p:cNvPr>
          <p:cNvGrpSpPr/>
          <p:nvPr/>
        </p:nvGrpSpPr>
        <p:grpSpPr>
          <a:xfrm>
            <a:off x="3428864" y="3815294"/>
            <a:ext cx="3037670" cy="2569005"/>
            <a:chOff x="9167251" y="3109318"/>
            <a:chExt cx="3037670" cy="2569005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680F8B46-77BF-0571-93CC-47F341A05E92}"/>
                </a:ext>
              </a:extLst>
            </p:cNvPr>
            <p:cNvSpPr/>
            <p:nvPr/>
          </p:nvSpPr>
          <p:spPr>
            <a:xfrm>
              <a:off x="9167251" y="3109318"/>
              <a:ext cx="3026626" cy="256900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ja-JP" altLang="en-US" sz="16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8B5B7B3D-D0CD-FEBE-FC06-3C1214C447D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115835" y="3501655"/>
              <a:ext cx="904981" cy="2173131"/>
            </a:xfrm>
            <a:prstGeom prst="rect">
              <a:avLst/>
            </a:prstGeom>
          </p:spPr>
        </p:pic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D251E463-AD1E-D402-41CE-FE34273C8A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1037712" y="3498987"/>
              <a:ext cx="1156166" cy="2175798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4893B9C8-8A20-8AFF-25ED-621822628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204949" y="3505191"/>
              <a:ext cx="890138" cy="2173132"/>
            </a:xfrm>
            <a:prstGeom prst="rect">
              <a:avLst/>
            </a:prstGeom>
          </p:spPr>
        </p:pic>
        <p:sp>
          <p:nvSpPr>
            <p:cNvPr id="32" name="Rectangle 20">
              <a:extLst>
                <a:ext uri="{FF2B5EF4-FFF2-40B4-BE49-F238E27FC236}">
                  <a16:creationId xmlns:a16="http://schemas.microsoft.com/office/drawing/2014/main" id="{DFB61C48-0740-397A-423D-525DFE79AC8C}"/>
                </a:ext>
              </a:extLst>
            </p:cNvPr>
            <p:cNvSpPr/>
            <p:nvPr/>
          </p:nvSpPr>
          <p:spPr>
            <a:xfrm>
              <a:off x="9178661" y="3126545"/>
              <a:ext cx="3017295" cy="285987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600" dirty="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設計室入り前チェックイン機</a:t>
              </a:r>
              <a:endParaRPr lang="vi-VN" sz="1600" dirty="0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EBEE7260-1512-6352-BFCD-B7ED4E29449D}"/>
                </a:ext>
              </a:extLst>
            </p:cNvPr>
            <p:cNvSpPr/>
            <p:nvPr/>
          </p:nvSpPr>
          <p:spPr>
            <a:xfrm>
              <a:off x="9204949" y="5413910"/>
              <a:ext cx="860860" cy="252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正常</a:t>
              </a:r>
              <a:endParaRPr lang="vi-VN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34" name="Rectangle 17">
              <a:extLst>
                <a:ext uri="{FF2B5EF4-FFF2-40B4-BE49-F238E27FC236}">
                  <a16:creationId xmlns:a16="http://schemas.microsoft.com/office/drawing/2014/main" id="{B44CE778-8355-25F6-4BC0-000985A75154}"/>
                </a:ext>
              </a:extLst>
            </p:cNvPr>
            <p:cNvSpPr/>
            <p:nvPr/>
          </p:nvSpPr>
          <p:spPr>
            <a:xfrm>
              <a:off x="10115835" y="5421704"/>
              <a:ext cx="887514" cy="25268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アクセス</a:t>
              </a:r>
              <a:endParaRPr lang="vi-VN" sz="1200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  <p:sp>
          <p:nvSpPr>
            <p:cNvPr id="35" name="Rectangle 17">
              <a:extLst>
                <a:ext uri="{FF2B5EF4-FFF2-40B4-BE49-F238E27FC236}">
                  <a16:creationId xmlns:a16="http://schemas.microsoft.com/office/drawing/2014/main" id="{F7C0843B-E385-1589-554A-618D1DFFBF7C}"/>
                </a:ext>
              </a:extLst>
            </p:cNvPr>
            <p:cNvSpPr/>
            <p:nvPr/>
          </p:nvSpPr>
          <p:spPr>
            <a:xfrm>
              <a:off x="11041564" y="5413910"/>
              <a:ext cx="1163357" cy="254515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>
                  <a:solidFill>
                    <a:schemeClr val="tx1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不正アクセス</a:t>
              </a:r>
              <a:endParaRPr lang="vi-VN" sz="1200">
                <a:solidFill>
                  <a:schemeClr val="tx1"/>
                </a:solidFill>
                <a:ea typeface="Meiryo UI" panose="020B0604030504040204" pitchFamily="34" charset="-128"/>
              </a:endParaRPr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7BBCD363-F320-53FC-0759-2E5EC9F424AC}"/>
              </a:ext>
            </a:extLst>
          </p:cNvPr>
          <p:cNvSpPr/>
          <p:nvPr/>
        </p:nvSpPr>
        <p:spPr>
          <a:xfrm>
            <a:off x="190418" y="2397447"/>
            <a:ext cx="2995312" cy="3091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設計室の入口</a:t>
            </a:r>
            <a:endParaRPr lang="vi-VN" dirty="0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F6CDDFF-7F00-4424-45FC-B86D1DC1AFAC}"/>
              </a:ext>
            </a:extLst>
          </p:cNvPr>
          <p:cNvSpPr/>
          <p:nvPr/>
        </p:nvSpPr>
        <p:spPr>
          <a:xfrm>
            <a:off x="1844013" y="3985742"/>
            <a:ext cx="859416" cy="50925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CB2CB48-DD1A-55CC-CE1C-C371071A9CA5}"/>
              </a:ext>
            </a:extLst>
          </p:cNvPr>
          <p:cNvCxnSpPr>
            <a:cxnSpLocks/>
            <a:stCxn id="30" idx="0"/>
            <a:endCxn id="4" idx="1"/>
          </p:cNvCxnSpPr>
          <p:nvPr/>
        </p:nvCxnSpPr>
        <p:spPr>
          <a:xfrm flipV="1">
            <a:off x="2273721" y="2026226"/>
            <a:ext cx="1155143" cy="1959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DF16B5DD-7AEB-11CC-CDD3-884AE4B86206}"/>
              </a:ext>
            </a:extLst>
          </p:cNvPr>
          <p:cNvSpPr/>
          <p:nvPr/>
        </p:nvSpPr>
        <p:spPr>
          <a:xfrm>
            <a:off x="2678657" y="4312876"/>
            <a:ext cx="539097" cy="69170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70F52CF-2856-73BB-5DDA-487421394184}"/>
              </a:ext>
            </a:extLst>
          </p:cNvPr>
          <p:cNvCxnSpPr>
            <a:cxnSpLocks/>
            <a:stCxn id="41" idx="6"/>
          </p:cNvCxnSpPr>
          <p:nvPr/>
        </p:nvCxnSpPr>
        <p:spPr>
          <a:xfrm flipV="1">
            <a:off x="3217754" y="4645692"/>
            <a:ext cx="188974" cy="130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AB91FB1-7720-2B8C-7CF6-71F63C7E6CA6}"/>
              </a:ext>
            </a:extLst>
          </p:cNvPr>
          <p:cNvSpPr/>
          <p:nvPr/>
        </p:nvSpPr>
        <p:spPr>
          <a:xfrm>
            <a:off x="1776833" y="4441724"/>
            <a:ext cx="859416" cy="539345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8A610BE-34D5-D842-AFA1-D783A68C4C7F}"/>
              </a:ext>
            </a:extLst>
          </p:cNvPr>
          <p:cNvCxnSpPr>
            <a:cxnSpLocks/>
            <a:stCxn id="44" idx="7"/>
            <a:endCxn id="53" idx="1"/>
          </p:cNvCxnSpPr>
          <p:nvPr/>
        </p:nvCxnSpPr>
        <p:spPr>
          <a:xfrm flipV="1">
            <a:off x="2510390" y="3356333"/>
            <a:ext cx="5029009" cy="11643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1" name="Picture 50" descr="A paper with text on it&#10;&#10;Description automatically generated">
            <a:extLst>
              <a:ext uri="{FF2B5EF4-FFF2-40B4-BE49-F238E27FC236}">
                <a16:creationId xmlns:a16="http://schemas.microsoft.com/office/drawing/2014/main" id="{DC23B9CB-58FD-40D4-8E7C-DC7587CF7841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5902" y="692632"/>
            <a:ext cx="3473536" cy="2605151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70A8F613-2E3A-466A-AD24-1E646296A3A7}"/>
              </a:ext>
            </a:extLst>
          </p:cNvPr>
          <p:cNvSpPr/>
          <p:nvPr/>
        </p:nvSpPr>
        <p:spPr>
          <a:xfrm>
            <a:off x="7563766" y="479499"/>
            <a:ext cx="3473536" cy="32824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80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ＭＳ 明朝" panose="02020609040205080304" pitchFamily="17" charset="-128"/>
              </a:rPr>
              <a:t>設計</a:t>
            </a:r>
            <a:r>
              <a:rPr lang="ja-JP" sz="180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ＭＳ 明朝" panose="02020609040205080304" pitchFamily="17" charset="-128"/>
              </a:rPr>
              <a:t>入室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ＭＳ 明朝" panose="02020609040205080304" pitchFamily="17" charset="-128"/>
              </a:rPr>
              <a:t>口前</a:t>
            </a:r>
            <a:endParaRPr lang="vi-VN">
              <a:solidFill>
                <a:schemeClr val="tx1"/>
              </a:solidFill>
              <a:ea typeface="Meiryo UI" panose="020B0604030504040204" pitchFamily="34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610B39B-C452-C1AF-D15E-88FEE02CB52F}"/>
              </a:ext>
            </a:extLst>
          </p:cNvPr>
          <p:cNvSpPr txBox="1"/>
          <p:nvPr/>
        </p:nvSpPr>
        <p:spPr>
          <a:xfrm>
            <a:off x="7539399" y="3033167"/>
            <a:ext cx="3473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機密チェックシート</a:t>
            </a:r>
            <a:endParaRPr kumimoji="1" lang="en-US" altLang="ja-JP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教育のため毎週内容を変更する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C33A866-B26D-6198-A794-2E5A973DFC4B}"/>
              </a:ext>
            </a:extLst>
          </p:cNvPr>
          <p:cNvSpPr/>
          <p:nvPr/>
        </p:nvSpPr>
        <p:spPr>
          <a:xfrm>
            <a:off x="360263" y="2615754"/>
            <a:ext cx="539097" cy="50333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2E9DFD-A6AF-F105-436E-548099408C3A}"/>
              </a:ext>
            </a:extLst>
          </p:cNvPr>
          <p:cNvSpPr txBox="1"/>
          <p:nvPr/>
        </p:nvSpPr>
        <p:spPr>
          <a:xfrm>
            <a:off x="243231" y="3082457"/>
            <a:ext cx="115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監視カメラ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ja-JP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24</a:t>
            </a:r>
            <a:r>
              <a:rPr kumimoji="1" lang="ja-JP" altLang="en-US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時間稼働</a:t>
            </a:r>
          </a:p>
        </p:txBody>
      </p:sp>
    </p:spTree>
    <p:extLst>
      <p:ext uri="{BB962C8B-B14F-4D97-AF65-F5344CB8AC3E}">
        <p14:creationId xmlns:p14="http://schemas.microsoft.com/office/powerpoint/2010/main" val="358639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26026-627D-9AF3-F9B3-B8EBBEF2E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75445"/>
            <a:ext cx="10003972" cy="275478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ja-JP" altLang="en-US" sz="2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目次</a:t>
            </a:r>
            <a:endParaRPr lang="en-US" altLang="ja-JP" sz="28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  <a:cs typeface="ＭＳ Ｐゴシック" panose="020B0600070205080204" pitchFamily="50" charset="-128"/>
            </a:endParaRPr>
          </a:p>
          <a:p>
            <a:pPr>
              <a:lnSpc>
                <a:spcPct val="100000"/>
              </a:lnSpc>
            </a:pPr>
            <a:r>
              <a:rPr lang="ja-JP" altLang="ja-JP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  <a:cs typeface="ＭＳ Ｐゴシック" panose="020B0600070205080204" pitchFamily="50" charset="-128"/>
              </a:rPr>
              <a:t>機密管理規定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：</a:t>
            </a:r>
            <a:r>
              <a:rPr lang="ja-JP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設定し運用中、</a:t>
            </a:r>
            <a:r>
              <a:rPr lang="ja-JP" altLang="en-US" sz="2800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全社員への教育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solidFill>
                  <a:schemeClr val="bg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設計室への入室：入室者の管理、ログ管理、監視カメラ</a:t>
            </a:r>
            <a:endParaRPr kumimoji="1" lang="en-US" altLang="ja-JP" dirty="0">
              <a:solidFill>
                <a:schemeClr val="bg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専用サーバー設定と外部とのやり取り：アクセス権設定、ログ管理、</a:t>
            </a:r>
            <a:endParaRPr kumimoji="1" lang="en-US" altLang="ja-JP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　　社内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LAN</a:t>
            </a:r>
            <a:r>
              <a:rPr kumimoji="1"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34" charset="-128"/>
                <a:ea typeface="Meiryo UI" panose="020B0604030504040204" pitchFamily="34" charset="-128"/>
              </a:rPr>
              <a:t>、ファイヤーウォール、データ保存規定、他</a:t>
            </a:r>
          </a:p>
          <a:p>
            <a:pPr marL="0" indent="0">
              <a:lnSpc>
                <a:spcPct val="100000"/>
              </a:lnSpc>
              <a:buNone/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00000"/>
              </a:lnSpc>
            </a:pP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012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8307C91B-5B67-6F55-7923-61646FF6CF7D}"/>
              </a:ext>
            </a:extLst>
          </p:cNvPr>
          <p:cNvGrpSpPr/>
          <p:nvPr/>
        </p:nvGrpSpPr>
        <p:grpSpPr>
          <a:xfrm>
            <a:off x="199809" y="930634"/>
            <a:ext cx="5338736" cy="5237035"/>
            <a:chOff x="1529900" y="3238593"/>
            <a:chExt cx="4414896" cy="3149347"/>
          </a:xfrm>
        </p:grpSpPr>
        <p:sp>
          <p:nvSpPr>
            <p:cNvPr id="8" name="円柱 4">
              <a:extLst>
                <a:ext uri="{FF2B5EF4-FFF2-40B4-BE49-F238E27FC236}">
                  <a16:creationId xmlns:a16="http://schemas.microsoft.com/office/drawing/2014/main" id="{4B558876-3573-6F48-DDF9-8D6A3B4CF40A}"/>
                </a:ext>
              </a:extLst>
            </p:cNvPr>
            <p:cNvSpPr/>
            <p:nvPr/>
          </p:nvSpPr>
          <p:spPr>
            <a:xfrm>
              <a:off x="4527551" y="4224869"/>
              <a:ext cx="754569" cy="463804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17" name="テキスト ボックス 7">
              <a:extLst>
                <a:ext uri="{FF2B5EF4-FFF2-40B4-BE49-F238E27FC236}">
                  <a16:creationId xmlns:a16="http://schemas.microsoft.com/office/drawing/2014/main" id="{D38168C1-0AF8-4601-6069-73F6D8FB9835}"/>
                </a:ext>
              </a:extLst>
            </p:cNvPr>
            <p:cNvSpPr txBox="1"/>
            <p:nvPr/>
          </p:nvSpPr>
          <p:spPr>
            <a:xfrm>
              <a:off x="4404158" y="3238593"/>
              <a:ext cx="1100878" cy="203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>
                  <a:latin typeface="Meiryo UI"/>
                  <a:ea typeface="Meiryo UI"/>
                </a:rPr>
                <a:t>&lt;</a:t>
              </a:r>
              <a:r>
                <a:rPr kumimoji="1" lang="en-US" altLang="ja-JP" sz="1600" b="1" err="1">
                  <a:latin typeface="Meiryo UI"/>
                  <a:ea typeface="Meiryo UI"/>
                </a:rPr>
                <a:t>Esutech</a:t>
              </a:r>
              <a:r>
                <a:rPr kumimoji="1" lang="en-US" altLang="ja-JP" sz="1200" b="1">
                  <a:latin typeface="Meiryo UI"/>
                  <a:ea typeface="Meiryo UI"/>
                </a:rPr>
                <a:t>&gt;</a:t>
              </a:r>
              <a:endParaRPr kumimoji="1" lang="ja-JP" altLang="en-US" sz="1200" b="1">
                <a:latin typeface="Meiryo UI"/>
                <a:ea typeface="Meiryo UI"/>
              </a:endParaRPr>
            </a:p>
          </p:txBody>
        </p:sp>
        <p:sp>
          <p:nvSpPr>
            <p:cNvPr id="20" name="正方形/長方形 10">
              <a:extLst>
                <a:ext uri="{FF2B5EF4-FFF2-40B4-BE49-F238E27FC236}">
                  <a16:creationId xmlns:a16="http://schemas.microsoft.com/office/drawing/2014/main" id="{D701A9C4-2066-9924-1C79-BB9BE064A9AF}"/>
                </a:ext>
              </a:extLst>
            </p:cNvPr>
            <p:cNvSpPr/>
            <p:nvPr/>
          </p:nvSpPr>
          <p:spPr>
            <a:xfrm>
              <a:off x="4292228" y="3447950"/>
              <a:ext cx="1315225" cy="132464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22" name="テキスト ボックス 11">
              <a:extLst>
                <a:ext uri="{FF2B5EF4-FFF2-40B4-BE49-F238E27FC236}">
                  <a16:creationId xmlns:a16="http://schemas.microsoft.com/office/drawing/2014/main" id="{B83BA321-3168-9C6E-6A0A-A80B89261523}"/>
                </a:ext>
              </a:extLst>
            </p:cNvPr>
            <p:cNvSpPr txBox="1"/>
            <p:nvPr/>
          </p:nvSpPr>
          <p:spPr>
            <a:xfrm>
              <a:off x="4557373" y="4364844"/>
              <a:ext cx="768453" cy="3146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>
                  <a:latin typeface="Meiryo UI"/>
                  <a:ea typeface="Meiryo UI"/>
                </a:rPr>
                <a:t>他の業務サーバー</a:t>
              </a:r>
              <a:endParaRPr kumimoji="1" lang="ja-JP" altLang="en-US" sz="1200" b="1">
                <a:latin typeface="Meiryo UI"/>
                <a:ea typeface="Meiryo UI"/>
              </a:endParaRPr>
            </a:p>
          </p:txBody>
        </p:sp>
        <p:sp>
          <p:nvSpPr>
            <p:cNvPr id="27" name="矢印: 下 20">
              <a:extLst>
                <a:ext uri="{FF2B5EF4-FFF2-40B4-BE49-F238E27FC236}">
                  <a16:creationId xmlns:a16="http://schemas.microsoft.com/office/drawing/2014/main" id="{F5AAF782-66B2-353D-9271-BB0270D883B7}"/>
                </a:ext>
              </a:extLst>
            </p:cNvPr>
            <p:cNvSpPr/>
            <p:nvPr/>
          </p:nvSpPr>
          <p:spPr>
            <a:xfrm>
              <a:off x="4605901" y="4996215"/>
              <a:ext cx="238883" cy="507023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29" name="矢印: 下 21">
              <a:extLst>
                <a:ext uri="{FF2B5EF4-FFF2-40B4-BE49-F238E27FC236}">
                  <a16:creationId xmlns:a16="http://schemas.microsoft.com/office/drawing/2014/main" id="{B818E042-73F7-AC55-5475-A21A26E6D3E5}"/>
                </a:ext>
              </a:extLst>
            </p:cNvPr>
            <p:cNvSpPr/>
            <p:nvPr/>
          </p:nvSpPr>
          <p:spPr>
            <a:xfrm rot="10800000">
              <a:off x="5047002" y="4987248"/>
              <a:ext cx="238883" cy="496072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31" name="乗算記号 22">
              <a:extLst>
                <a:ext uri="{FF2B5EF4-FFF2-40B4-BE49-F238E27FC236}">
                  <a16:creationId xmlns:a16="http://schemas.microsoft.com/office/drawing/2014/main" id="{47642275-3EF2-EBC5-846D-F6E822494E46}"/>
                </a:ext>
              </a:extLst>
            </p:cNvPr>
            <p:cNvSpPr/>
            <p:nvPr/>
          </p:nvSpPr>
          <p:spPr>
            <a:xfrm>
              <a:off x="3956442" y="5075176"/>
              <a:ext cx="1988354" cy="305820"/>
            </a:xfrm>
            <a:prstGeom prst="mathMultiply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35" name="円柱 24">
              <a:extLst>
                <a:ext uri="{FF2B5EF4-FFF2-40B4-BE49-F238E27FC236}">
                  <a16:creationId xmlns:a16="http://schemas.microsoft.com/office/drawing/2014/main" id="{19BA1E85-2291-8EF4-765A-FE6D88FA2177}"/>
                </a:ext>
              </a:extLst>
            </p:cNvPr>
            <p:cNvSpPr/>
            <p:nvPr/>
          </p:nvSpPr>
          <p:spPr>
            <a:xfrm>
              <a:off x="4478059" y="5619454"/>
              <a:ext cx="847945" cy="540840"/>
            </a:xfrm>
            <a:prstGeom prst="ca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36" name="テキスト ボックス 25">
              <a:extLst>
                <a:ext uri="{FF2B5EF4-FFF2-40B4-BE49-F238E27FC236}">
                  <a16:creationId xmlns:a16="http://schemas.microsoft.com/office/drawing/2014/main" id="{CE390D98-FBBB-A60F-1D12-57ECDEF8D2FE}"/>
                </a:ext>
              </a:extLst>
            </p:cNvPr>
            <p:cNvSpPr txBox="1"/>
            <p:nvPr/>
          </p:nvSpPr>
          <p:spPr>
            <a:xfrm>
              <a:off x="4316035" y="6184347"/>
              <a:ext cx="1429648" cy="20359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altLang="ja-JP" sz="1200" b="1" dirty="0" err="1">
                  <a:latin typeface="Meiryo UI"/>
                  <a:ea typeface="Meiryo UI"/>
                </a:rPr>
                <a:t>親会社</a:t>
              </a:r>
              <a:r>
                <a:rPr lang="en-US" altLang="ja-JP" sz="1200" b="1" dirty="0">
                  <a:latin typeface="Meiryo UI"/>
                  <a:ea typeface="Meiryo UI"/>
                </a:rPr>
                <a:t>&lt;</a:t>
              </a:r>
              <a:r>
                <a:rPr kumimoji="1" lang="en-US" altLang="ja-JP" sz="1600" b="1" dirty="0" err="1">
                  <a:latin typeface="Meiryo UI"/>
                  <a:ea typeface="Meiryo UI"/>
                </a:rPr>
                <a:t>Esuhai</a:t>
              </a:r>
              <a:r>
                <a:rPr kumimoji="1" lang="en-US" altLang="ja-JP" sz="1200" b="1" dirty="0">
                  <a:latin typeface="Meiryo UI"/>
                  <a:ea typeface="Meiryo UI"/>
                </a:rPr>
                <a:t>&gt;</a:t>
              </a:r>
              <a:endParaRPr lang="ja-JP" altLang="en-US" sz="1200" b="1">
                <a:latin typeface="Meiryo UI"/>
                <a:ea typeface="Meiryo UI"/>
              </a:endParaRPr>
            </a:p>
          </p:txBody>
        </p:sp>
        <p:sp>
          <p:nvSpPr>
            <p:cNvPr id="37" name="正方形/長方形 26">
              <a:extLst>
                <a:ext uri="{FF2B5EF4-FFF2-40B4-BE49-F238E27FC236}">
                  <a16:creationId xmlns:a16="http://schemas.microsoft.com/office/drawing/2014/main" id="{F67D66AE-55F1-D0BB-3AE4-01BA2E22540B}"/>
                </a:ext>
              </a:extLst>
            </p:cNvPr>
            <p:cNvSpPr/>
            <p:nvPr/>
          </p:nvSpPr>
          <p:spPr>
            <a:xfrm>
              <a:off x="4292228" y="5542642"/>
              <a:ext cx="1329932" cy="83912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Meiryo UI"/>
                <a:ea typeface="Meiryo UI"/>
              </a:endParaRPr>
            </a:p>
          </p:txBody>
        </p:sp>
        <p:sp>
          <p:nvSpPr>
            <p:cNvPr id="38" name="テキスト ボックス 28">
              <a:extLst>
                <a:ext uri="{FF2B5EF4-FFF2-40B4-BE49-F238E27FC236}">
                  <a16:creationId xmlns:a16="http://schemas.microsoft.com/office/drawing/2014/main" id="{2BD690AD-540C-0ED6-E20C-DA5444568EAD}"/>
                </a:ext>
              </a:extLst>
            </p:cNvPr>
            <p:cNvSpPr txBox="1"/>
            <p:nvPr/>
          </p:nvSpPr>
          <p:spPr>
            <a:xfrm>
              <a:off x="4539108" y="5720773"/>
              <a:ext cx="768453" cy="1850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400" b="1">
                  <a:latin typeface="Meiryo UI"/>
                  <a:ea typeface="Meiryo UI"/>
                </a:rPr>
                <a:t>サーバー</a:t>
              </a:r>
              <a:endParaRPr kumimoji="1" lang="ja-JP" altLang="en-US" sz="1200" b="1">
                <a:latin typeface="Meiryo UI"/>
                <a:ea typeface="Meiryo UI"/>
              </a:endParaRPr>
            </a:p>
          </p:txBody>
        </p:sp>
        <p:sp>
          <p:nvSpPr>
            <p:cNvPr id="41" name="テキスト ボックス 31">
              <a:extLst>
                <a:ext uri="{FF2B5EF4-FFF2-40B4-BE49-F238E27FC236}">
                  <a16:creationId xmlns:a16="http://schemas.microsoft.com/office/drawing/2014/main" id="{04BAC5B2-0843-65D1-DAAB-57FD0233233F}"/>
                </a:ext>
              </a:extLst>
            </p:cNvPr>
            <p:cNvSpPr txBox="1"/>
            <p:nvPr/>
          </p:nvSpPr>
          <p:spPr>
            <a:xfrm>
              <a:off x="1529900" y="4216542"/>
              <a:ext cx="1263498" cy="22210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kumimoji="1" lang="en-US" altLang="ja-JP" b="1" dirty="0">
                  <a:latin typeface="Meiryo UI"/>
                  <a:ea typeface="Meiryo UI"/>
                </a:rPr>
                <a:t>&lt;</a:t>
              </a:r>
              <a:r>
                <a:rPr lang="ja-JP" altLang="en-US" b="1">
                  <a:latin typeface="Meiryo UI"/>
                  <a:ea typeface="Meiryo UI"/>
                </a:rPr>
                <a:t>お客様</a:t>
              </a:r>
              <a:r>
                <a:rPr kumimoji="1" lang="en-US" altLang="ja-JP" b="1" dirty="0">
                  <a:latin typeface="Meiryo UI"/>
                  <a:ea typeface="Meiryo UI"/>
                </a:rPr>
                <a:t>&gt;</a:t>
              </a:r>
              <a:endParaRPr kumimoji="1" lang="ja-JP" altLang="en-US" b="1" dirty="0">
                <a:latin typeface="Meiryo UI"/>
                <a:ea typeface="Meiryo UI"/>
              </a:endParaRPr>
            </a:p>
          </p:txBody>
        </p:sp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CBFD74-8DC3-3763-5121-B01B3E764462}"/>
              </a:ext>
            </a:extLst>
          </p:cNvPr>
          <p:cNvSpPr/>
          <p:nvPr/>
        </p:nvSpPr>
        <p:spPr>
          <a:xfrm>
            <a:off x="1350785" y="1350067"/>
            <a:ext cx="2466784" cy="1214887"/>
          </a:xfrm>
          <a:prstGeom prst="rightArrow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altLang="ja-JP" sz="1600" b="1">
              <a:solidFill>
                <a:srgbClr val="FF0000"/>
              </a:solidFill>
              <a:latin typeface="Meiryo UI"/>
              <a:ea typeface="Meiryo UI"/>
            </a:endParaRPr>
          </a:p>
          <a:p>
            <a:pPr algn="ctr"/>
            <a:r>
              <a:rPr lang="en-US" altLang="ja-JP" sz="1600" b="1" dirty="0">
                <a:solidFill>
                  <a:schemeClr val="tx1"/>
                </a:solidFill>
                <a:latin typeface="Meiryo UI"/>
                <a:ea typeface="Meiryo UI"/>
              </a:rPr>
              <a:t>設計</a:t>
            </a:r>
            <a:r>
              <a:rPr lang="ja-JP" altLang="en-US" sz="1600" b="1">
                <a:solidFill>
                  <a:schemeClr val="tx1"/>
                </a:solidFill>
                <a:latin typeface="Meiryo UI"/>
                <a:ea typeface="Meiryo UI"/>
              </a:rPr>
              <a:t>専用サーバーに</a:t>
            </a:r>
          </a:p>
          <a:p>
            <a:pPr algn="ctr"/>
            <a:r>
              <a:rPr lang="ja-JP" altLang="en-US" sz="1600" b="1">
                <a:solidFill>
                  <a:schemeClr val="tx1"/>
                </a:solidFill>
                <a:latin typeface="Meiryo UI"/>
                <a:ea typeface="Meiryo UI"/>
              </a:rPr>
              <a:t>データを格納</a:t>
            </a:r>
            <a:endParaRPr lang="en-US" altLang="ja-JP" sz="1600" b="1">
              <a:solidFill>
                <a:schemeClr val="tx1"/>
              </a:solidFill>
              <a:latin typeface="Meiryo UI"/>
              <a:ea typeface="Meiryo UI"/>
            </a:endParaRPr>
          </a:p>
          <a:p>
            <a:pPr algn="ctr"/>
            <a:endParaRPr lang="vi-VN" sz="1600">
              <a:ea typeface="Meiryo UI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A9900-E45F-540B-1928-E3FECEC1DE10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2000" b="1" dirty="0">
                <a:ea typeface="游ゴシック"/>
              </a:rPr>
              <a:t>3/ </a:t>
            </a:r>
            <a:r>
              <a:rPr lang="en-US" altLang="ja-JP" sz="2000" b="1" dirty="0" err="1">
                <a:ea typeface="游ゴシック"/>
              </a:rPr>
              <a:t>設計用</a:t>
            </a:r>
            <a:r>
              <a:rPr lang="ja-JP" altLang="en-US" sz="2000" b="1">
                <a:ea typeface="游ゴシック"/>
              </a:rPr>
              <a:t>専用サーバーの設定</a:t>
            </a:r>
            <a:endParaRPr lang="en-US" altLang="ja-JP" sz="2800" b="1">
              <a:latin typeface="游ゴシック"/>
              <a:ea typeface="游ゴシック"/>
            </a:endParaRPr>
          </a:p>
        </p:txBody>
      </p:sp>
      <p:pic>
        <p:nvPicPr>
          <p:cNvPr id="6" name="Picture 1" descr="Icon&#10;&#10;Description automatically generated">
            <a:extLst>
              <a:ext uri="{FF2B5EF4-FFF2-40B4-BE49-F238E27FC236}">
                <a16:creationId xmlns:a16="http://schemas.microsoft.com/office/drawing/2014/main" id="{91080DF2-2A5F-4DA1-037C-5A05004AA4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D04A4F3-1BFB-A4A8-C081-4248E2D5A7ED}"/>
              </a:ext>
            </a:extLst>
          </p:cNvPr>
          <p:cNvSpPr txBox="1"/>
          <p:nvPr/>
        </p:nvSpPr>
        <p:spPr>
          <a:xfrm>
            <a:off x="0" y="6533958"/>
            <a:ext cx="12192000" cy="338554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en-US" altLang="ja-JP" b="1" dirty="0" err="1">
                <a:solidFill>
                  <a:schemeClr val="bg1"/>
                </a:solidFill>
                <a:latin typeface="Meiryo UI"/>
                <a:ea typeface="Meiryo UI"/>
              </a:rPr>
              <a:t>設計データは他業務と別のサーバーを使用、設計エリア外へのデータ漏洩を防ぐ設定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67BE9A-20DD-3308-558D-93C31BBCC411}"/>
              </a:ext>
            </a:extLst>
          </p:cNvPr>
          <p:cNvSpPr txBox="1"/>
          <p:nvPr/>
        </p:nvSpPr>
        <p:spPr>
          <a:xfrm>
            <a:off x="2016935" y="559864"/>
            <a:ext cx="8622032" cy="33855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ja-JP" sz="1600" b="1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お客様のデータの流れと管理</a:t>
            </a:r>
            <a:r>
              <a:rPr lang="ja-JP" altLang="ja-JP" sz="1600" b="1">
                <a:latin typeface="Meiryo UI"/>
                <a:ea typeface="Meiryo UI"/>
                <a:cs typeface="ＭＳ Ｐゴシック" panose="020B0600070205080204" pitchFamily="50" charset="-128"/>
              </a:rPr>
              <a:t>手法　：サーバーを他の業務のものもと分離し</a:t>
            </a:r>
            <a:r>
              <a:rPr lang="ja-JP" altLang="ja-JP" sz="1600" b="1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アクセス管理</a:t>
            </a:r>
            <a:r>
              <a:rPr lang="ja-JP" altLang="ja-JP" sz="1600" b="1">
                <a:latin typeface="Meiryo UI"/>
                <a:ea typeface="Meiryo UI"/>
                <a:cs typeface="ＭＳ Ｐゴシック" panose="020B0600070205080204" pitchFamily="50" charset="-128"/>
              </a:rPr>
              <a:t>を行っている。</a:t>
            </a:r>
            <a:endParaRPr lang="ja-JP" altLang="en-US" sz="1600" b="1">
              <a:latin typeface="Meiryo UI"/>
              <a:ea typeface="Meiryo UI"/>
            </a:endParaRPr>
          </a:p>
        </p:txBody>
      </p:sp>
      <p:sp>
        <p:nvSpPr>
          <p:cNvPr id="4" name="直方体 3">
            <a:extLst>
              <a:ext uri="{FF2B5EF4-FFF2-40B4-BE49-F238E27FC236}">
                <a16:creationId xmlns:a16="http://schemas.microsoft.com/office/drawing/2014/main" id="{CE5675D0-396C-CB29-DA8C-E75D7A2B4A71}"/>
              </a:ext>
            </a:extLst>
          </p:cNvPr>
          <p:cNvSpPr/>
          <p:nvPr/>
        </p:nvSpPr>
        <p:spPr>
          <a:xfrm>
            <a:off x="422478" y="1695543"/>
            <a:ext cx="540102" cy="44968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/>
              <a:ea typeface="Meiryo UI"/>
            </a:endParaRPr>
          </a:p>
        </p:txBody>
      </p:sp>
      <p:sp>
        <p:nvSpPr>
          <p:cNvPr id="9" name="直方体 8">
            <a:extLst>
              <a:ext uri="{FF2B5EF4-FFF2-40B4-BE49-F238E27FC236}">
                <a16:creationId xmlns:a16="http://schemas.microsoft.com/office/drawing/2014/main" id="{B9D3999E-AEE7-E533-92AF-92126B16CD51}"/>
              </a:ext>
            </a:extLst>
          </p:cNvPr>
          <p:cNvSpPr/>
          <p:nvPr/>
        </p:nvSpPr>
        <p:spPr>
          <a:xfrm>
            <a:off x="701774" y="1972707"/>
            <a:ext cx="540102" cy="449680"/>
          </a:xfrm>
          <a:prstGeom prst="cub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/>
              <a:ea typeface="Meiryo UI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86EB39-0EBF-7EA6-E3C4-2B0626867E8E}"/>
              </a:ext>
            </a:extLst>
          </p:cNvPr>
          <p:cNvSpPr txBox="1"/>
          <p:nvPr/>
        </p:nvSpPr>
        <p:spPr>
          <a:xfrm>
            <a:off x="217013" y="1268531"/>
            <a:ext cx="11435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>
                <a:latin typeface="Meiryo UI"/>
                <a:ea typeface="Meiryo UI"/>
              </a:rPr>
              <a:t>設計データ</a:t>
            </a:r>
            <a:endParaRPr lang="ja-JP" altLang="en-US" b="1">
              <a:latin typeface="Meiryo UI"/>
              <a:ea typeface="Meiryo UI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0316216-40AD-FB06-97C7-6651BBD2C9EF}"/>
              </a:ext>
            </a:extLst>
          </p:cNvPr>
          <p:cNvSpPr/>
          <p:nvPr/>
        </p:nvSpPr>
        <p:spPr>
          <a:xfrm>
            <a:off x="5704338" y="3226405"/>
            <a:ext cx="1000125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KS affair 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A9FB774-D327-B753-899B-8E37AD43CFBC}"/>
              </a:ext>
            </a:extLst>
          </p:cNvPr>
          <p:cNvSpPr/>
          <p:nvPr/>
        </p:nvSpPr>
        <p:spPr>
          <a:xfrm>
            <a:off x="5704338" y="3568653"/>
            <a:ext cx="1000125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HR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EC9C764-74A0-3D6D-7347-9668B407F7C5}"/>
              </a:ext>
            </a:extLst>
          </p:cNvPr>
          <p:cNvSpPr/>
          <p:nvPr/>
        </p:nvSpPr>
        <p:spPr>
          <a:xfrm>
            <a:off x="5704338" y="3922866"/>
            <a:ext cx="1000125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Recruiting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18045CF3-6E09-C8DE-6A18-61D2F312BE3F}"/>
              </a:ext>
            </a:extLst>
          </p:cNvPr>
          <p:cNvSpPr/>
          <p:nvPr/>
        </p:nvSpPr>
        <p:spPr>
          <a:xfrm>
            <a:off x="5706249" y="2881742"/>
            <a:ext cx="1000125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PR team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B1838F41-9107-4CF4-8F56-9E5D16BA4327}"/>
              </a:ext>
            </a:extLst>
          </p:cNvPr>
          <p:cNvSpPr/>
          <p:nvPr/>
        </p:nvSpPr>
        <p:spPr>
          <a:xfrm>
            <a:off x="5633041" y="2153672"/>
            <a:ext cx="1142376" cy="410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アウトソーシング設計室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1330FBD-CAA9-751E-9CF2-6A668FB94D73}"/>
              </a:ext>
            </a:extLst>
          </p:cNvPr>
          <p:cNvSpPr/>
          <p:nvPr/>
        </p:nvSpPr>
        <p:spPr>
          <a:xfrm>
            <a:off x="5704338" y="4266761"/>
            <a:ext cx="1000125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…</a:t>
            </a:r>
          </a:p>
        </p:txBody>
      </p:sp>
      <p:cxnSp>
        <p:nvCxnSpPr>
          <p:cNvPr id="48" name="コネクタ: カギ線 47">
            <a:extLst>
              <a:ext uri="{FF2B5EF4-FFF2-40B4-BE49-F238E27FC236}">
                <a16:creationId xmlns:a16="http://schemas.microsoft.com/office/drawing/2014/main" id="{BE5ACD31-6A1C-B160-3001-4CE3A8F50318}"/>
              </a:ext>
            </a:extLst>
          </p:cNvPr>
          <p:cNvCxnSpPr>
            <a:cxnSpLocks/>
            <a:stCxn id="113" idx="4"/>
            <a:endCxn id="44" idx="1"/>
          </p:cNvCxnSpPr>
          <p:nvPr/>
        </p:nvCxnSpPr>
        <p:spPr>
          <a:xfrm>
            <a:off x="4737145" y="1847940"/>
            <a:ext cx="895896" cy="5108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5B348612-A229-33FA-270A-01E31A20B991}"/>
              </a:ext>
            </a:extLst>
          </p:cNvPr>
          <p:cNvCxnSpPr>
            <a:stCxn id="43" idx="1"/>
          </p:cNvCxnSpPr>
          <p:nvPr/>
        </p:nvCxnSpPr>
        <p:spPr>
          <a:xfrm flipH="1" flipV="1">
            <a:off x="5418429" y="3010357"/>
            <a:ext cx="28782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02857464-832E-AEEA-AAD1-1222C43E0693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418429" y="3355021"/>
            <a:ext cx="285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A6AACE9E-2B8B-C58C-DBD4-9123D4DED44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418429" y="3697269"/>
            <a:ext cx="2859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2C858B96-B813-0ED9-933D-2B894BC18ED2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409520" y="4047281"/>
            <a:ext cx="294818" cy="42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右中かっこ 74">
            <a:extLst>
              <a:ext uri="{FF2B5EF4-FFF2-40B4-BE49-F238E27FC236}">
                <a16:creationId xmlns:a16="http://schemas.microsoft.com/office/drawing/2014/main" id="{A736D043-A8BE-953C-8B0C-86399EFE4DB8}"/>
              </a:ext>
            </a:extLst>
          </p:cNvPr>
          <p:cNvSpPr/>
          <p:nvPr/>
        </p:nvSpPr>
        <p:spPr>
          <a:xfrm>
            <a:off x="6730139" y="2786599"/>
            <a:ext cx="212122" cy="3211017"/>
          </a:xfrm>
          <a:prstGeom prst="rightBrace">
            <a:avLst>
              <a:gd name="adj1" fmla="val 130733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/>
              <a:ea typeface="Meiryo UI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E56989F-6A6E-36F2-55EA-593702374054}"/>
              </a:ext>
            </a:extLst>
          </p:cNvPr>
          <p:cNvSpPr txBox="1"/>
          <p:nvPr/>
        </p:nvSpPr>
        <p:spPr>
          <a:xfrm>
            <a:off x="7045191" y="4212704"/>
            <a:ext cx="2713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1">
                <a:solidFill>
                  <a:srgbClr val="FF0000"/>
                </a:solidFill>
                <a:latin typeface="Meiryo UI"/>
                <a:ea typeface="Meiryo UI"/>
              </a:rPr>
              <a:t>設計データにアクセス不可</a:t>
            </a:r>
          </a:p>
        </p:txBody>
      </p:sp>
      <p:sp>
        <p:nvSpPr>
          <p:cNvPr id="78" name="右中かっこ 77">
            <a:extLst>
              <a:ext uri="{FF2B5EF4-FFF2-40B4-BE49-F238E27FC236}">
                <a16:creationId xmlns:a16="http://schemas.microsoft.com/office/drawing/2014/main" id="{33BB1AE4-150C-A1F1-2D65-0B7DCD1359C6}"/>
              </a:ext>
            </a:extLst>
          </p:cNvPr>
          <p:cNvSpPr/>
          <p:nvPr/>
        </p:nvSpPr>
        <p:spPr>
          <a:xfrm>
            <a:off x="6851618" y="2125097"/>
            <a:ext cx="381312" cy="437837"/>
          </a:xfrm>
          <a:prstGeom prst="rightBrace">
            <a:avLst>
              <a:gd name="adj1" fmla="val 1332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/>
              <a:ea typeface="Meiryo UI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0485949B-11A7-9F5F-7A70-44DB3D76A5E4}"/>
              </a:ext>
            </a:extLst>
          </p:cNvPr>
          <p:cNvSpPr txBox="1"/>
          <p:nvPr/>
        </p:nvSpPr>
        <p:spPr>
          <a:xfrm>
            <a:off x="7216914" y="2031925"/>
            <a:ext cx="2725350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ja-JP" altLang="en-US">
                <a:latin typeface="Meiryo UI"/>
                <a:ea typeface="Meiryo UI"/>
              </a:rPr>
              <a:t>設計メンバーは</a:t>
            </a:r>
            <a:r>
              <a:rPr lang="ja-JP" altLang="en-US" sz="1800">
                <a:latin typeface="Meiryo UI"/>
                <a:ea typeface="Meiryo UI"/>
              </a:rPr>
              <a:t>プロジェクト</a:t>
            </a:r>
            <a:r>
              <a:rPr lang="ja-JP" altLang="en-US">
                <a:latin typeface="Meiryo UI"/>
                <a:ea typeface="Meiryo UI"/>
              </a:rPr>
              <a:t>に</a:t>
            </a:r>
            <a:r>
              <a:rPr lang="ja-JP" altLang="en-US" sz="1800">
                <a:latin typeface="Meiryo UI"/>
                <a:ea typeface="Meiryo UI"/>
              </a:rPr>
              <a:t>よりアクセス許可</a:t>
            </a:r>
            <a:r>
              <a:rPr lang="ja-JP" altLang="en-US">
                <a:latin typeface="Meiryo UI"/>
                <a:ea typeface="Meiryo UI"/>
              </a:rPr>
              <a:t>が</a:t>
            </a:r>
            <a:r>
              <a:rPr lang="ja-JP" altLang="en-US" sz="1800">
                <a:latin typeface="Meiryo UI"/>
                <a:ea typeface="Meiryo UI"/>
              </a:rPr>
              <a:t>必要</a:t>
            </a:r>
          </a:p>
        </p:txBody>
      </p:sp>
      <p:cxnSp>
        <p:nvCxnSpPr>
          <p:cNvPr id="81" name="コネクタ: カギ線 80">
            <a:extLst>
              <a:ext uri="{FF2B5EF4-FFF2-40B4-BE49-F238E27FC236}">
                <a16:creationId xmlns:a16="http://schemas.microsoft.com/office/drawing/2014/main" id="{900982D3-6669-FB92-B5D6-57A1AF330575}"/>
              </a:ext>
            </a:extLst>
          </p:cNvPr>
          <p:cNvCxnSpPr>
            <a:cxnSpLocks/>
          </p:cNvCxnSpPr>
          <p:nvPr/>
        </p:nvCxnSpPr>
        <p:spPr>
          <a:xfrm rot="16200000" flipH="1">
            <a:off x="8038996" y="767226"/>
            <a:ext cx="61586" cy="3731120"/>
          </a:xfrm>
          <a:prstGeom prst="bentConnector2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C90B3EFE-493A-C25C-B6BC-4F0525F7DD95}"/>
              </a:ext>
            </a:extLst>
          </p:cNvPr>
          <p:cNvSpPr/>
          <p:nvPr/>
        </p:nvSpPr>
        <p:spPr>
          <a:xfrm>
            <a:off x="5704337" y="1114149"/>
            <a:ext cx="1000125" cy="232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ソン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社長</a:t>
            </a:r>
            <a:endParaRPr kumimoji="1" lang="en-US" altLang="ja-JP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6B776B23-FC88-B44C-1D66-F3310A7C7628}"/>
              </a:ext>
            </a:extLst>
          </p:cNvPr>
          <p:cNvSpPr/>
          <p:nvPr/>
        </p:nvSpPr>
        <p:spPr>
          <a:xfrm>
            <a:off x="5716625" y="5365641"/>
            <a:ext cx="1033254" cy="2903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…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5EBAE221-FBD5-67F2-80B6-50D678ABD6F4}"/>
              </a:ext>
            </a:extLst>
          </p:cNvPr>
          <p:cNvCxnSpPr>
            <a:cxnSpLocks/>
            <a:stCxn id="90" idx="1"/>
            <a:endCxn id="37" idx="3"/>
          </p:cNvCxnSpPr>
          <p:nvPr/>
        </p:nvCxnSpPr>
        <p:spPr>
          <a:xfrm flipH="1" flipV="1">
            <a:off x="5148396" y="5459714"/>
            <a:ext cx="568229" cy="511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F38743C0-AAF9-A676-2E32-3BA88BDD5012}"/>
              </a:ext>
            </a:extLst>
          </p:cNvPr>
          <p:cNvSpPr/>
          <p:nvPr/>
        </p:nvSpPr>
        <p:spPr>
          <a:xfrm>
            <a:off x="5633041" y="1428071"/>
            <a:ext cx="1142377" cy="6444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Esutech</a:t>
            </a: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グループ</a:t>
            </a:r>
            <a:endParaRPr lang="en-US" altLang="ja-JP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上層部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リーダ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6" name="右中かっこ 95">
            <a:extLst>
              <a:ext uri="{FF2B5EF4-FFF2-40B4-BE49-F238E27FC236}">
                <a16:creationId xmlns:a16="http://schemas.microsoft.com/office/drawing/2014/main" id="{0371E3AF-A8EC-3D1C-61C2-D56A759E8BEB}"/>
              </a:ext>
            </a:extLst>
          </p:cNvPr>
          <p:cNvSpPr/>
          <p:nvPr/>
        </p:nvSpPr>
        <p:spPr>
          <a:xfrm>
            <a:off x="6851618" y="1059621"/>
            <a:ext cx="381312" cy="1012892"/>
          </a:xfrm>
          <a:prstGeom prst="rightBrace">
            <a:avLst>
              <a:gd name="adj1" fmla="val 1332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/>
              <a:ea typeface="Meiryo UI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0B7AB07F-7896-3D55-9F51-3743E24F1903}"/>
              </a:ext>
            </a:extLst>
          </p:cNvPr>
          <p:cNvSpPr txBox="1"/>
          <p:nvPr/>
        </p:nvSpPr>
        <p:spPr>
          <a:xfrm>
            <a:off x="7213878" y="1109257"/>
            <a:ext cx="26198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>
                <a:latin typeface="Meiryo UI"/>
                <a:ea typeface="Meiryo UI"/>
              </a:rPr>
              <a:t>全体監督</a:t>
            </a:r>
            <a:endParaRPr lang="en-US" altLang="ja-JP" sz="1800">
              <a:latin typeface="Meiryo UI"/>
              <a:ea typeface="Meiryo UI"/>
            </a:endParaRPr>
          </a:p>
          <a:p>
            <a:r>
              <a:rPr lang="en-US" altLang="ja-JP" sz="1800">
                <a:latin typeface="Meiryo UI"/>
                <a:ea typeface="Meiryo UI"/>
              </a:rPr>
              <a:t>※</a:t>
            </a:r>
            <a:r>
              <a:rPr lang="ja-JP" altLang="en-US" sz="1800">
                <a:latin typeface="Meiryo UI"/>
                <a:ea typeface="Meiryo UI"/>
              </a:rPr>
              <a:t>機密管理者責任者</a:t>
            </a:r>
            <a:r>
              <a:rPr lang="en-US" altLang="ja-JP" sz="1800">
                <a:latin typeface="Meiryo UI"/>
                <a:ea typeface="Meiryo UI"/>
              </a:rPr>
              <a:t>:</a:t>
            </a:r>
          </a:p>
          <a:p>
            <a:r>
              <a:rPr lang="en-US" altLang="ja-JP" sz="1800">
                <a:latin typeface="Meiryo UI"/>
                <a:ea typeface="Meiryo UI"/>
              </a:rPr>
              <a:t>    C.O.O</a:t>
            </a:r>
            <a:r>
              <a:rPr lang="ja-JP" altLang="en-US">
                <a:latin typeface="Meiryo UI"/>
                <a:ea typeface="Meiryo UI"/>
              </a:rPr>
              <a:t> </a:t>
            </a:r>
            <a:r>
              <a:rPr lang="ja-JP" altLang="en-US" sz="1800">
                <a:latin typeface="Meiryo UI"/>
                <a:ea typeface="Meiryo UI"/>
              </a:rPr>
              <a:t>増田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A707E44-F6DD-B946-23AA-FA3F18CA1E85}"/>
              </a:ext>
            </a:extLst>
          </p:cNvPr>
          <p:cNvSpPr/>
          <p:nvPr/>
        </p:nvSpPr>
        <p:spPr>
          <a:xfrm>
            <a:off x="10112899" y="1453618"/>
            <a:ext cx="1392558" cy="2572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室内撮影禁止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3280B022-5052-106D-4222-11DDE64F7D7F}"/>
              </a:ext>
            </a:extLst>
          </p:cNvPr>
          <p:cNvSpPr/>
          <p:nvPr/>
        </p:nvSpPr>
        <p:spPr>
          <a:xfrm>
            <a:off x="10112899" y="1801837"/>
            <a:ext cx="1392558" cy="45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パスワード付き</a:t>
            </a:r>
            <a:endParaRPr kumimoji="1" lang="en-US" altLang="ja-JP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※2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ヶ月毎に変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4989007A-4240-4762-E3CB-4961D5599C99}"/>
              </a:ext>
            </a:extLst>
          </p:cNvPr>
          <p:cNvSpPr/>
          <p:nvPr/>
        </p:nvSpPr>
        <p:spPr>
          <a:xfrm>
            <a:off x="10112899" y="2362486"/>
            <a:ext cx="1392558" cy="45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室内</a:t>
            </a:r>
            <a:r>
              <a:rPr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のみ設計データ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アクセス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9A8CABD7-4436-E6C0-8AE1-C9A70A436FF6}"/>
              </a:ext>
            </a:extLst>
          </p:cNvPr>
          <p:cNvSpPr/>
          <p:nvPr/>
        </p:nvSpPr>
        <p:spPr>
          <a:xfrm>
            <a:off x="10112899" y="2923510"/>
            <a:ext cx="1392558" cy="45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カメラ、レコーダーなど持ち込み禁止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3D153A11-DED4-5679-7438-F4B75DCDF5A7}"/>
              </a:ext>
            </a:extLst>
          </p:cNvPr>
          <p:cNvSpPr/>
          <p:nvPr/>
        </p:nvSpPr>
        <p:spPr>
          <a:xfrm>
            <a:off x="10112899" y="3473792"/>
            <a:ext cx="1392558" cy="45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システムでアクセス分担化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159B5CC0-B732-C6FE-71EE-E22595871377}"/>
              </a:ext>
            </a:extLst>
          </p:cNvPr>
          <p:cNvSpPr/>
          <p:nvPr/>
        </p:nvSpPr>
        <p:spPr>
          <a:xfrm>
            <a:off x="9935351" y="1274731"/>
            <a:ext cx="1768725" cy="33214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9487B806-F8C0-3C15-270C-F74566E8EAEE}"/>
              </a:ext>
            </a:extLst>
          </p:cNvPr>
          <p:cNvSpPr/>
          <p:nvPr/>
        </p:nvSpPr>
        <p:spPr>
          <a:xfrm>
            <a:off x="10123434" y="4026599"/>
            <a:ext cx="1392558" cy="4561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rtl="0">
              <a:defRPr lang="ja-jp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。。。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9" name="テキスト ボックス 7">
            <a:extLst>
              <a:ext uri="{FF2B5EF4-FFF2-40B4-BE49-F238E27FC236}">
                <a16:creationId xmlns:a16="http://schemas.microsoft.com/office/drawing/2014/main" id="{9A1E302C-A682-D1AF-2502-1273BC5D5BAA}"/>
              </a:ext>
            </a:extLst>
          </p:cNvPr>
          <p:cNvSpPr txBox="1"/>
          <p:nvPr/>
        </p:nvSpPr>
        <p:spPr>
          <a:xfrm>
            <a:off x="9638006" y="4701075"/>
            <a:ext cx="2358248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ja-JP" sz="1400" b="1" dirty="0">
                <a:latin typeface="Meiryo UI"/>
                <a:ea typeface="Meiryo UI"/>
                <a:cs typeface="ＭＳ Ｐゴシック" panose="020B0600070205080204" pitchFamily="50" charset="-128"/>
              </a:rPr>
              <a:t>※</a:t>
            </a:r>
            <a:r>
              <a:rPr lang="ja-JP" altLang="ja-JP" sz="1400" b="1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機密管理規定</a:t>
            </a:r>
            <a:r>
              <a:rPr lang="ja-JP" altLang="en-US" sz="1400" b="1">
                <a:latin typeface="Meiryo UI"/>
                <a:ea typeface="Meiryo UI"/>
                <a:cs typeface="ＭＳ Ｐゴシック" panose="020B0600070205080204" pitchFamily="50" charset="-128"/>
              </a:rPr>
              <a:t>を従業員に</a:t>
            </a:r>
            <a:r>
              <a:rPr lang="ja-JP" altLang="en-US" sz="1400" b="1">
                <a:effectLst/>
                <a:latin typeface="Meiryo UI"/>
                <a:ea typeface="Meiryo UI"/>
                <a:cs typeface="ＭＳ Ｐゴシック" panose="020B0600070205080204" pitchFamily="50" charset="-128"/>
              </a:rPr>
              <a:t>徹底</a:t>
            </a:r>
            <a:r>
              <a:rPr lang="ja-JP" altLang="en-US" sz="1400" b="1">
                <a:latin typeface="Meiryo UI"/>
                <a:ea typeface="Meiryo UI"/>
                <a:cs typeface="ＭＳ Ｐゴシック" panose="020B0600070205080204" pitchFamily="50" charset="-128"/>
              </a:rPr>
              <a:t>している</a:t>
            </a:r>
            <a:endParaRPr lang="ja-JP" altLang="en-US" sz="1400" b="1">
              <a:latin typeface="Meiryo UI"/>
              <a:ea typeface="Meiryo UI"/>
            </a:endParaRPr>
          </a:p>
        </p:txBody>
      </p:sp>
      <p:sp>
        <p:nvSpPr>
          <p:cNvPr id="113" name="円柱 4">
            <a:extLst>
              <a:ext uri="{FF2B5EF4-FFF2-40B4-BE49-F238E27FC236}">
                <a16:creationId xmlns:a16="http://schemas.microsoft.com/office/drawing/2014/main" id="{CF0D788B-C876-C949-D71B-743279CF78BF}"/>
              </a:ext>
            </a:extLst>
          </p:cNvPr>
          <p:cNvSpPr/>
          <p:nvPr/>
        </p:nvSpPr>
        <p:spPr>
          <a:xfrm>
            <a:off x="3824678" y="1360742"/>
            <a:ext cx="912467" cy="974395"/>
          </a:xfrm>
          <a:prstGeom prst="can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/>
              <a:ea typeface="Meiryo UI"/>
            </a:endParaRPr>
          </a:p>
        </p:txBody>
      </p:sp>
      <p:cxnSp>
        <p:nvCxnSpPr>
          <p:cNvPr id="116" name="コネクタ: カギ線 115">
            <a:extLst>
              <a:ext uri="{FF2B5EF4-FFF2-40B4-BE49-F238E27FC236}">
                <a16:creationId xmlns:a16="http://schemas.microsoft.com/office/drawing/2014/main" id="{BE1B4999-7990-D2B7-9ED6-A4E39093BE5B}"/>
              </a:ext>
            </a:extLst>
          </p:cNvPr>
          <p:cNvCxnSpPr>
            <a:cxnSpLocks/>
          </p:cNvCxnSpPr>
          <p:nvPr/>
        </p:nvCxnSpPr>
        <p:spPr>
          <a:xfrm>
            <a:off x="4737201" y="2812772"/>
            <a:ext cx="683362" cy="1589438"/>
          </a:xfrm>
          <a:prstGeom prst="bentConnector3">
            <a:avLst>
              <a:gd name="adj1" fmla="val 10101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1">
            <a:extLst>
              <a:ext uri="{FF2B5EF4-FFF2-40B4-BE49-F238E27FC236}">
                <a16:creationId xmlns:a16="http://schemas.microsoft.com/office/drawing/2014/main" id="{73E09029-ED85-3B57-B7FD-8E3DC1EF53C9}"/>
              </a:ext>
            </a:extLst>
          </p:cNvPr>
          <p:cNvSpPr txBox="1"/>
          <p:nvPr/>
        </p:nvSpPr>
        <p:spPr>
          <a:xfrm>
            <a:off x="3876435" y="1705477"/>
            <a:ext cx="929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b="1">
                <a:latin typeface="Meiryo UI"/>
                <a:ea typeface="Meiryo UI"/>
              </a:rPr>
              <a:t>設計用サーバー</a:t>
            </a:r>
            <a:endParaRPr kumimoji="1" lang="ja-JP" altLang="en-US" sz="1200" b="1">
              <a:latin typeface="Meiryo UI"/>
              <a:ea typeface="Meiryo UI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0DC8481-F718-A709-C54A-3178C29A451A}"/>
              </a:ext>
            </a:extLst>
          </p:cNvPr>
          <p:cNvCxnSpPr/>
          <p:nvPr/>
        </p:nvCxnSpPr>
        <p:spPr>
          <a:xfrm flipH="1" flipV="1">
            <a:off x="5411303" y="4384260"/>
            <a:ext cx="287131" cy="0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797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6" name="正方形/長方形 1165">
            <a:extLst>
              <a:ext uri="{FF2B5EF4-FFF2-40B4-BE49-F238E27FC236}">
                <a16:creationId xmlns:a16="http://schemas.microsoft.com/office/drawing/2014/main" id="{479CF2CF-3B05-79E8-FD46-E2D2DE7B7852}"/>
              </a:ext>
            </a:extLst>
          </p:cNvPr>
          <p:cNvSpPr/>
          <p:nvPr/>
        </p:nvSpPr>
        <p:spPr>
          <a:xfrm>
            <a:off x="8509513" y="400111"/>
            <a:ext cx="3684538" cy="58381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矢印: 左右 6">
            <a:extLst>
              <a:ext uri="{FF2B5EF4-FFF2-40B4-BE49-F238E27FC236}">
                <a16:creationId xmlns:a16="http://schemas.microsoft.com/office/drawing/2014/main" id="{AF7EFC07-DCBB-3C11-1B18-B44499656B20}"/>
              </a:ext>
            </a:extLst>
          </p:cNvPr>
          <p:cNvSpPr/>
          <p:nvPr/>
        </p:nvSpPr>
        <p:spPr>
          <a:xfrm>
            <a:off x="6446982" y="2513750"/>
            <a:ext cx="3272571" cy="227206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147" name="直線コネクタ 1146">
            <a:extLst>
              <a:ext uri="{FF2B5EF4-FFF2-40B4-BE49-F238E27FC236}">
                <a16:creationId xmlns:a16="http://schemas.microsoft.com/office/drawing/2014/main" id="{F34B1E0E-F07B-D055-6ABF-840CD03E87E1}"/>
              </a:ext>
            </a:extLst>
          </p:cNvPr>
          <p:cNvCxnSpPr>
            <a:cxnSpLocks/>
          </p:cNvCxnSpPr>
          <p:nvPr/>
        </p:nvCxnSpPr>
        <p:spPr>
          <a:xfrm flipV="1">
            <a:off x="8507058" y="400111"/>
            <a:ext cx="0" cy="6133847"/>
          </a:xfrm>
          <a:prstGeom prst="line">
            <a:avLst/>
          </a:prstGeom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3" name="正方形/長方形 1122">
            <a:extLst>
              <a:ext uri="{FF2B5EF4-FFF2-40B4-BE49-F238E27FC236}">
                <a16:creationId xmlns:a16="http://schemas.microsoft.com/office/drawing/2014/main" id="{077A6882-5F43-CB66-B423-8EEB8F317E1F}"/>
              </a:ext>
            </a:extLst>
          </p:cNvPr>
          <p:cNvSpPr/>
          <p:nvPr/>
        </p:nvSpPr>
        <p:spPr>
          <a:xfrm>
            <a:off x="4090637" y="2110059"/>
            <a:ext cx="2314780" cy="800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8099173-AE54-EE87-F195-F3E672959B52}"/>
              </a:ext>
            </a:extLst>
          </p:cNvPr>
          <p:cNvSpPr txBox="1"/>
          <p:nvPr/>
        </p:nvSpPr>
        <p:spPr>
          <a:xfrm>
            <a:off x="-1" y="2"/>
            <a:ext cx="12192001" cy="4001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ja-JP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サーバーと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外部の接続は</a:t>
            </a:r>
            <a:r>
              <a:rPr lang="en-US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箇所のみ</a:t>
            </a:r>
            <a:endParaRPr lang="en-US" altLang="ja-JP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" name="Picture 1" descr="Icon&#10;&#10;Description automatically generated">
            <a:extLst>
              <a:ext uri="{FF2B5EF4-FFF2-40B4-BE49-F238E27FC236}">
                <a16:creationId xmlns:a16="http://schemas.microsoft.com/office/drawing/2014/main" id="{6ACE4488-B7C0-1D64-C3F9-F1434A824A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591" y="69173"/>
            <a:ext cx="1080204" cy="270855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846355E-D24F-6505-08E0-66CF24D5661C}"/>
              </a:ext>
            </a:extLst>
          </p:cNvPr>
          <p:cNvSpPr txBox="1"/>
          <p:nvPr/>
        </p:nvSpPr>
        <p:spPr>
          <a:xfrm>
            <a:off x="-1" y="6023008"/>
            <a:ext cx="12192000" cy="615553"/>
          </a:xfrm>
          <a:prstGeom prst="rect">
            <a:avLst/>
          </a:prstGeom>
          <a:solidFill>
            <a:srgbClr val="002060"/>
          </a:solidFill>
        </p:spPr>
        <p:txBody>
          <a:bodyPr wrap="square" lIns="60960" tIns="30480" rIns="60960" bIns="30480" rtlCol="0" anchor="t">
            <a:spAutoFit/>
          </a:bodyPr>
          <a:lstStyle/>
          <a:p>
            <a:pPr algn="ctr"/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セキュリティデータは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サーバーに保存され、外部顧客とのデータ交換には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が使用されます。</a:t>
            </a:r>
            <a:r>
              <a:rPr lang="en-US" altLang="ja-JP" b="1" dirty="0" err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ネットワークは機密ではないデータ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通報や報告や進捗管理票など</a:t>
            </a:r>
            <a:r>
              <a:rPr lang="en-US" altLang="ja-JP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r>
              <a:rPr lang="ja-JP" altLang="en-US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の保存用です。</a:t>
            </a:r>
            <a:endParaRPr lang="en-US" altLang="ja-JP" b="1" dirty="0">
              <a:solidFill>
                <a:schemeClr val="bg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A8F95179-BEB7-89A6-175D-53CE0D95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037" y="451141"/>
            <a:ext cx="656216" cy="656216"/>
          </a:xfrm>
          <a:prstGeom prst="rect">
            <a:avLst/>
          </a:prstGeom>
        </p:spPr>
      </p:pic>
      <p:pic>
        <p:nvPicPr>
          <p:cNvPr id="1026" name="Picture 2" descr="Server Icon - Download in Colored Outline Style">
            <a:extLst>
              <a:ext uri="{FF2B5EF4-FFF2-40B4-BE49-F238E27FC236}">
                <a16:creationId xmlns:a16="http://schemas.microsoft.com/office/drawing/2014/main" id="{52B34E0D-1591-C129-420F-D9FCE5214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70534" y="2587289"/>
            <a:ext cx="686206" cy="686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CD5B65A-1108-460F-D2EC-073ADA409CE5}"/>
              </a:ext>
            </a:extLst>
          </p:cNvPr>
          <p:cNvSpPr txBox="1"/>
          <p:nvPr/>
        </p:nvSpPr>
        <p:spPr>
          <a:xfrm>
            <a:off x="939810" y="2101271"/>
            <a:ext cx="11674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NAS</a:t>
            </a:r>
          </a:p>
          <a:p>
            <a:pPr algn="ctr"/>
            <a:r>
              <a:rPr lang="en-US" altLang="ja-JP" sz="1400" b="1">
                <a:solidFill>
                  <a:schemeClr val="accent1">
                    <a:lumMod val="60000"/>
                    <a:lumOff val="40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ESUTECH</a:t>
            </a:r>
            <a:endParaRPr kumimoji="1" lang="en-US" altLang="ja-JP" sz="1400" b="1">
              <a:solidFill>
                <a:schemeClr val="accent1">
                  <a:lumMod val="60000"/>
                  <a:lumOff val="40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0870E3D-C1E0-4F4E-D337-2B16E14E59E5}"/>
              </a:ext>
            </a:extLst>
          </p:cNvPr>
          <p:cNvSpPr txBox="1"/>
          <p:nvPr/>
        </p:nvSpPr>
        <p:spPr>
          <a:xfrm>
            <a:off x="2559236" y="2221533"/>
            <a:ext cx="1167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設計データ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40" name="図 39">
            <a:extLst>
              <a:ext uri="{FF2B5EF4-FFF2-40B4-BE49-F238E27FC236}">
                <a16:creationId xmlns:a16="http://schemas.microsoft.com/office/drawing/2014/main" id="{26A567FD-F3DD-9FF2-D23D-3EF75945E58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9840" y="2341696"/>
            <a:ext cx="629716" cy="333165"/>
          </a:xfrm>
          <a:prstGeom prst="rect">
            <a:avLst/>
          </a:prstGeom>
        </p:spPr>
      </p:pic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9A4346F1-3CB3-3DCA-82EE-F7A83DEADD10}"/>
              </a:ext>
            </a:extLst>
          </p:cNvPr>
          <p:cNvCxnSpPr>
            <a:cxnSpLocks/>
          </p:cNvCxnSpPr>
          <p:nvPr/>
        </p:nvCxnSpPr>
        <p:spPr>
          <a:xfrm flipH="1">
            <a:off x="525145" y="2860535"/>
            <a:ext cx="64538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7BCC92E-7FF7-CF33-7345-995ABE536B35}"/>
              </a:ext>
            </a:extLst>
          </p:cNvPr>
          <p:cNvCxnSpPr>
            <a:cxnSpLocks/>
          </p:cNvCxnSpPr>
          <p:nvPr/>
        </p:nvCxnSpPr>
        <p:spPr>
          <a:xfrm flipH="1">
            <a:off x="1799919" y="2852712"/>
            <a:ext cx="1106473" cy="64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43CD3518-462C-00AD-E47F-0658BE9702A5}"/>
              </a:ext>
            </a:extLst>
          </p:cNvPr>
          <p:cNvCxnSpPr>
            <a:cxnSpLocks/>
          </p:cNvCxnSpPr>
          <p:nvPr/>
        </p:nvCxnSpPr>
        <p:spPr>
          <a:xfrm flipH="1">
            <a:off x="3417392" y="2862265"/>
            <a:ext cx="281195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B0B98B0F-E739-94D2-6D7B-400A9FD90208}"/>
              </a:ext>
            </a:extLst>
          </p:cNvPr>
          <p:cNvCxnSpPr>
            <a:cxnSpLocks/>
          </p:cNvCxnSpPr>
          <p:nvPr/>
        </p:nvCxnSpPr>
        <p:spPr>
          <a:xfrm>
            <a:off x="4773118" y="2707481"/>
            <a:ext cx="0" cy="15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4" name="テキスト ボックス 1123">
            <a:extLst>
              <a:ext uri="{FF2B5EF4-FFF2-40B4-BE49-F238E27FC236}">
                <a16:creationId xmlns:a16="http://schemas.microsoft.com/office/drawing/2014/main" id="{7F6D3038-689D-5F08-660E-0470DC3785CD}"/>
              </a:ext>
            </a:extLst>
          </p:cNvPr>
          <p:cNvSpPr txBox="1"/>
          <p:nvPr/>
        </p:nvSpPr>
        <p:spPr>
          <a:xfrm>
            <a:off x="4045939" y="2075646"/>
            <a:ext cx="23594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OS Team (Manage PC)</a:t>
            </a:r>
            <a:endParaRPr kumimoji="1" lang="en-US" altLang="ja-JP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42" name="正方形/長方形 1141">
            <a:extLst>
              <a:ext uri="{FF2B5EF4-FFF2-40B4-BE49-F238E27FC236}">
                <a16:creationId xmlns:a16="http://schemas.microsoft.com/office/drawing/2014/main" id="{53D823C2-93CD-BAC5-8046-CF8D5D6F58AE}"/>
              </a:ext>
            </a:extLst>
          </p:cNvPr>
          <p:cNvSpPr/>
          <p:nvPr/>
        </p:nvSpPr>
        <p:spPr>
          <a:xfrm>
            <a:off x="7787935" y="2383423"/>
            <a:ext cx="1534843" cy="4693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endParaRPr kumimoji="1" lang="ja-JP" altLang="en-US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49" name="Picture 1" descr="Icon&#10;&#10;Description automatically generated">
            <a:extLst>
              <a:ext uri="{FF2B5EF4-FFF2-40B4-BE49-F238E27FC236}">
                <a16:creationId xmlns:a16="http://schemas.microsoft.com/office/drawing/2014/main" id="{A0FFC2B7-2B05-538D-B7CF-A2FE650DB2D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4431" y="731962"/>
            <a:ext cx="804605" cy="201750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51" name="正方形/長方形 1150">
            <a:extLst>
              <a:ext uri="{FF2B5EF4-FFF2-40B4-BE49-F238E27FC236}">
                <a16:creationId xmlns:a16="http://schemas.microsoft.com/office/drawing/2014/main" id="{79879E50-3D20-BA1D-797C-18ECA3AA80FF}"/>
              </a:ext>
            </a:extLst>
          </p:cNvPr>
          <p:cNvSpPr/>
          <p:nvPr/>
        </p:nvSpPr>
        <p:spPr>
          <a:xfrm>
            <a:off x="8637378" y="451141"/>
            <a:ext cx="1275227" cy="230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OUTSITE</a:t>
            </a:r>
            <a:endParaRPr kumimoji="1" lang="ja-JP" altLang="en-US" sz="1200" b="1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52" name="正方形/長方形 1151">
            <a:extLst>
              <a:ext uri="{FF2B5EF4-FFF2-40B4-BE49-F238E27FC236}">
                <a16:creationId xmlns:a16="http://schemas.microsoft.com/office/drawing/2014/main" id="{037445B0-F2F3-5DF8-252C-91634C4121F8}"/>
              </a:ext>
            </a:extLst>
          </p:cNvPr>
          <p:cNvSpPr/>
          <p:nvPr/>
        </p:nvSpPr>
        <p:spPr>
          <a:xfrm>
            <a:off x="9723852" y="2170874"/>
            <a:ext cx="2102985" cy="8021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CUSTOMER</a:t>
            </a:r>
          </a:p>
          <a:p>
            <a:pPr algn="ctr"/>
            <a:r>
              <a:rPr lang="en-US" altLang="ja-JP" sz="1400" b="1">
                <a:latin typeface="Meiryo UI" panose="020B0604030504040204" pitchFamily="34" charset="-128"/>
                <a:ea typeface="Meiryo UI" panose="020B0604030504040204" pitchFamily="34" charset="-128"/>
              </a:rPr>
              <a:t>(Outsource Company)</a:t>
            </a:r>
            <a:endParaRPr kumimoji="1" lang="ja-JP" altLang="en-US" sz="14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E6C0FC1-BB53-F7F7-8843-F501C101D677}"/>
              </a:ext>
            </a:extLst>
          </p:cNvPr>
          <p:cNvSpPr/>
          <p:nvPr/>
        </p:nvSpPr>
        <p:spPr>
          <a:xfrm>
            <a:off x="4028786" y="5030732"/>
            <a:ext cx="2314780" cy="728722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B91B787-8708-C334-A15D-90F14AC3C28A}"/>
              </a:ext>
            </a:extLst>
          </p:cNvPr>
          <p:cNvSpPr txBox="1"/>
          <p:nvPr/>
        </p:nvSpPr>
        <p:spPr>
          <a:xfrm>
            <a:off x="4048470" y="4977149"/>
            <a:ext cx="21775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OS Team</a:t>
            </a:r>
            <a:r>
              <a:rPr lang="ja-JP" altLang="en-US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ja-JP" sz="14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(Laptop)</a:t>
            </a:r>
            <a:endParaRPr kumimoji="1" lang="en-US" altLang="ja-JP" sz="14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7120B5AC-24E7-3FF2-214D-C0BDB6FD950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7031" y="5337597"/>
            <a:ext cx="660845" cy="635985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E96ACFF-1E09-DC36-F962-DA41F5A330E3}"/>
              </a:ext>
            </a:extLst>
          </p:cNvPr>
          <p:cNvSpPr txBox="1"/>
          <p:nvPr/>
        </p:nvSpPr>
        <p:spPr>
          <a:xfrm>
            <a:off x="969051" y="5060597"/>
            <a:ext cx="15621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2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SHAREPOINT</a:t>
            </a:r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81860FA-F5A1-4325-C7B0-E954D4872FED}"/>
              </a:ext>
            </a:extLst>
          </p:cNvPr>
          <p:cNvCxnSpPr>
            <a:cxnSpLocks/>
          </p:cNvCxnSpPr>
          <p:nvPr/>
        </p:nvCxnSpPr>
        <p:spPr>
          <a:xfrm flipH="1">
            <a:off x="512662" y="5704688"/>
            <a:ext cx="717197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EBF037F1-EDBF-2681-55C7-10FD16D6311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157" y="5250112"/>
            <a:ext cx="423262" cy="275612"/>
          </a:xfrm>
          <a:prstGeom prst="rect">
            <a:avLst/>
          </a:prstGeom>
        </p:spPr>
      </p:pic>
      <p:pic>
        <p:nvPicPr>
          <p:cNvPr id="39" name="図 38">
            <a:extLst>
              <a:ext uri="{FF2B5EF4-FFF2-40B4-BE49-F238E27FC236}">
                <a16:creationId xmlns:a16="http://schemas.microsoft.com/office/drawing/2014/main" id="{1A25E478-87D2-28E2-EFAE-8819A329B8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3008" y="5245351"/>
            <a:ext cx="423262" cy="275612"/>
          </a:xfrm>
          <a:prstGeom prst="rect">
            <a:avLst/>
          </a:prstGeom>
        </p:spPr>
      </p:pic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906741A-4BBD-1D28-920A-F7F2A58CBFED}"/>
              </a:ext>
            </a:extLst>
          </p:cNvPr>
          <p:cNvCxnSpPr>
            <a:cxnSpLocks/>
          </p:cNvCxnSpPr>
          <p:nvPr/>
        </p:nvCxnSpPr>
        <p:spPr>
          <a:xfrm flipH="1">
            <a:off x="1980878" y="5710716"/>
            <a:ext cx="42348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097F100-1C43-7F6E-3BE2-DAEC15D11F87}"/>
              </a:ext>
            </a:extLst>
          </p:cNvPr>
          <p:cNvCxnSpPr>
            <a:cxnSpLocks/>
          </p:cNvCxnSpPr>
          <p:nvPr/>
        </p:nvCxnSpPr>
        <p:spPr>
          <a:xfrm>
            <a:off x="4344703" y="5555932"/>
            <a:ext cx="0" cy="15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3DD4D0E7-7D79-2181-447E-634C84067031}"/>
              </a:ext>
            </a:extLst>
          </p:cNvPr>
          <p:cNvCxnSpPr>
            <a:cxnSpLocks/>
          </p:cNvCxnSpPr>
          <p:nvPr/>
        </p:nvCxnSpPr>
        <p:spPr>
          <a:xfrm>
            <a:off x="4882568" y="5555932"/>
            <a:ext cx="0" cy="15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9" name="図 48">
            <a:extLst>
              <a:ext uri="{FF2B5EF4-FFF2-40B4-BE49-F238E27FC236}">
                <a16:creationId xmlns:a16="http://schemas.microsoft.com/office/drawing/2014/main" id="{FD7667C3-98B7-D7A0-7CD0-7B74C8FB3EBF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5624" y="5267170"/>
            <a:ext cx="290058" cy="385391"/>
          </a:xfrm>
          <a:prstGeom prst="rect">
            <a:avLst/>
          </a:prstGeom>
        </p:spPr>
      </p:pic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86517F5-E073-5CF4-804F-0F4474DC04CE}"/>
              </a:ext>
            </a:extLst>
          </p:cNvPr>
          <p:cNvSpPr txBox="1"/>
          <p:nvPr/>
        </p:nvSpPr>
        <p:spPr>
          <a:xfrm>
            <a:off x="6405664" y="5305976"/>
            <a:ext cx="17549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レポートなど、設計データ以外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B427FA9D-85C2-AABC-AAAC-B6D3D3489C69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5145" y="1107357"/>
            <a:ext cx="0" cy="459733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2" name="図 61">
            <a:extLst>
              <a:ext uri="{FF2B5EF4-FFF2-40B4-BE49-F238E27FC236}">
                <a16:creationId xmlns:a16="http://schemas.microsoft.com/office/drawing/2014/main" id="{BB4CBF3D-9774-1DD4-A6C6-4F91B8D663CE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82751" y="2163332"/>
            <a:ext cx="282752" cy="331350"/>
          </a:xfrm>
          <a:prstGeom prst="rect">
            <a:avLst/>
          </a:prstGeom>
        </p:spPr>
      </p:pic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A65463E0-0E55-9CBC-4EFE-167D4566C0CD}"/>
              </a:ext>
            </a:extLst>
          </p:cNvPr>
          <p:cNvSpPr txBox="1"/>
          <p:nvPr/>
        </p:nvSpPr>
        <p:spPr>
          <a:xfrm>
            <a:off x="7011799" y="2013614"/>
            <a:ext cx="13301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機密設計データ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2" name="乗算記号 22">
            <a:extLst>
              <a:ext uri="{FF2B5EF4-FFF2-40B4-BE49-F238E27FC236}">
                <a16:creationId xmlns:a16="http://schemas.microsoft.com/office/drawing/2014/main" id="{FB383592-C419-5CE7-F1F3-3D1DF64CC615}"/>
              </a:ext>
            </a:extLst>
          </p:cNvPr>
          <p:cNvSpPr/>
          <p:nvPr/>
        </p:nvSpPr>
        <p:spPr>
          <a:xfrm>
            <a:off x="2536844" y="3416903"/>
            <a:ext cx="1289801" cy="47382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44" name="テキスト ボックス 1043">
            <a:extLst>
              <a:ext uri="{FF2B5EF4-FFF2-40B4-BE49-F238E27FC236}">
                <a16:creationId xmlns:a16="http://schemas.microsoft.com/office/drawing/2014/main" id="{B6B17875-C5CD-68F1-4ECE-BE2554205FCA}"/>
              </a:ext>
            </a:extLst>
          </p:cNvPr>
          <p:cNvSpPr txBox="1"/>
          <p:nvPr/>
        </p:nvSpPr>
        <p:spPr>
          <a:xfrm>
            <a:off x="2489911" y="4109119"/>
            <a:ext cx="1167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他部署</a:t>
            </a:r>
            <a:endParaRPr kumimoji="1" lang="en-US" altLang="ja-JP" sz="14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046" name="直線コネクタ 1045">
            <a:extLst>
              <a:ext uri="{FF2B5EF4-FFF2-40B4-BE49-F238E27FC236}">
                <a16:creationId xmlns:a16="http://schemas.microsoft.com/office/drawing/2014/main" id="{041C3ACE-2CD1-A2E2-8285-B73686FD4717}"/>
              </a:ext>
            </a:extLst>
          </p:cNvPr>
          <p:cNvCxnSpPr>
            <a:cxnSpLocks/>
          </p:cNvCxnSpPr>
          <p:nvPr/>
        </p:nvCxnSpPr>
        <p:spPr>
          <a:xfrm>
            <a:off x="5435018" y="5555932"/>
            <a:ext cx="0" cy="1547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2" name="図 1051">
            <a:extLst>
              <a:ext uri="{FF2B5EF4-FFF2-40B4-BE49-F238E27FC236}">
                <a16:creationId xmlns:a16="http://schemas.microsoft.com/office/drawing/2014/main" id="{6E1259C1-A13C-1AB4-6A54-7FB480281C0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5323" y="5254876"/>
            <a:ext cx="423262" cy="275612"/>
          </a:xfrm>
          <a:prstGeom prst="rect">
            <a:avLst/>
          </a:prstGeom>
        </p:spPr>
      </p:pic>
      <p:sp>
        <p:nvSpPr>
          <p:cNvPr id="1056" name="テキスト ボックス 1055">
            <a:extLst>
              <a:ext uri="{FF2B5EF4-FFF2-40B4-BE49-F238E27FC236}">
                <a16:creationId xmlns:a16="http://schemas.microsoft.com/office/drawing/2014/main" id="{DD03EF32-DFAA-664A-1161-D2CD2FA2C563}"/>
              </a:ext>
            </a:extLst>
          </p:cNvPr>
          <p:cNvSpPr txBox="1"/>
          <p:nvPr/>
        </p:nvSpPr>
        <p:spPr>
          <a:xfrm>
            <a:off x="1220412" y="3366467"/>
            <a:ext cx="16999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他部署は設計データに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アクセス不可</a:t>
            </a:r>
          </a:p>
        </p:txBody>
      </p:sp>
      <p:sp>
        <p:nvSpPr>
          <p:cNvPr id="1058" name="右中かっこ 1057">
            <a:extLst>
              <a:ext uri="{FF2B5EF4-FFF2-40B4-BE49-F238E27FC236}">
                <a16:creationId xmlns:a16="http://schemas.microsoft.com/office/drawing/2014/main" id="{CF1FA287-3FFB-FB33-1583-CAE42D0F558C}"/>
              </a:ext>
            </a:extLst>
          </p:cNvPr>
          <p:cNvSpPr/>
          <p:nvPr/>
        </p:nvSpPr>
        <p:spPr>
          <a:xfrm rot="5400000">
            <a:off x="4695355" y="2630984"/>
            <a:ext cx="155525" cy="911842"/>
          </a:xfrm>
          <a:prstGeom prst="rightBrace">
            <a:avLst>
              <a:gd name="adj1" fmla="val 1332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1" name="右中かっこ 1060">
            <a:extLst>
              <a:ext uri="{FF2B5EF4-FFF2-40B4-BE49-F238E27FC236}">
                <a16:creationId xmlns:a16="http://schemas.microsoft.com/office/drawing/2014/main" id="{5A51972B-1FAF-697B-F9E9-AB1A8ADBA73B}"/>
              </a:ext>
            </a:extLst>
          </p:cNvPr>
          <p:cNvSpPr/>
          <p:nvPr/>
        </p:nvSpPr>
        <p:spPr>
          <a:xfrm rot="5400000">
            <a:off x="9420780" y="2466975"/>
            <a:ext cx="143313" cy="1275227"/>
          </a:xfrm>
          <a:prstGeom prst="rightBrace">
            <a:avLst>
              <a:gd name="adj1" fmla="val 1332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3" name="テキスト ボックス 1062">
            <a:extLst>
              <a:ext uri="{FF2B5EF4-FFF2-40B4-BE49-F238E27FC236}">
                <a16:creationId xmlns:a16="http://schemas.microsoft.com/office/drawing/2014/main" id="{71DD873B-987A-5104-2530-A7C59515820B}"/>
              </a:ext>
            </a:extLst>
          </p:cNvPr>
          <p:cNvSpPr txBox="1"/>
          <p:nvPr/>
        </p:nvSpPr>
        <p:spPr>
          <a:xfrm>
            <a:off x="4133910" y="3176243"/>
            <a:ext cx="39779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に直接アクセスできる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kumimoji="1" lang="en-US" altLang="ja-JP" sz="14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4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台のみ</a:t>
            </a:r>
            <a:endParaRPr kumimoji="1" lang="en-US" altLang="ja-JP" sz="1400" b="1" u="sng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6" name="フローチャート: 判断 1065">
            <a:extLst>
              <a:ext uri="{FF2B5EF4-FFF2-40B4-BE49-F238E27FC236}">
                <a16:creationId xmlns:a16="http://schemas.microsoft.com/office/drawing/2014/main" id="{567EC7C6-D11C-2C4E-DC20-3050E7DA7B1F}"/>
              </a:ext>
            </a:extLst>
          </p:cNvPr>
          <p:cNvSpPr/>
          <p:nvPr/>
        </p:nvSpPr>
        <p:spPr>
          <a:xfrm>
            <a:off x="4033671" y="3588930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7" name="テキスト ボックス 1066">
            <a:extLst>
              <a:ext uri="{FF2B5EF4-FFF2-40B4-BE49-F238E27FC236}">
                <a16:creationId xmlns:a16="http://schemas.microsoft.com/office/drawing/2014/main" id="{559F7EA1-E4E5-B668-0E96-66AFC0844BFE}"/>
              </a:ext>
            </a:extLst>
          </p:cNvPr>
          <p:cNvSpPr txBox="1"/>
          <p:nvPr/>
        </p:nvSpPr>
        <p:spPr>
          <a:xfrm>
            <a:off x="4133045" y="3477881"/>
            <a:ext cx="39840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USB</a:t>
            </a:r>
            <a:r>
              <a:rPr kumimoji="1" lang="ja-JP" altLang="en-US" sz="1400" b="1" u="sng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使用不可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endParaRPr kumimoji="1" lang="en-US" altLang="ja-JP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69" name="フローチャート: 判断 1068">
            <a:extLst>
              <a:ext uri="{FF2B5EF4-FFF2-40B4-BE49-F238E27FC236}">
                <a16:creationId xmlns:a16="http://schemas.microsoft.com/office/drawing/2014/main" id="{F72D480E-2DC6-5A31-2E85-CCFB6B9E9413}"/>
              </a:ext>
            </a:extLst>
          </p:cNvPr>
          <p:cNvSpPr/>
          <p:nvPr/>
        </p:nvSpPr>
        <p:spPr>
          <a:xfrm>
            <a:off x="4038290" y="3279515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0" name="テキスト ボックス 1069">
            <a:extLst>
              <a:ext uri="{FF2B5EF4-FFF2-40B4-BE49-F238E27FC236}">
                <a16:creationId xmlns:a16="http://schemas.microsoft.com/office/drawing/2014/main" id="{3505E74B-3D5C-1679-CF7E-B5235F2B2BBF}"/>
              </a:ext>
            </a:extLst>
          </p:cNvPr>
          <p:cNvSpPr txBox="1"/>
          <p:nvPr/>
        </p:nvSpPr>
        <p:spPr>
          <a:xfrm>
            <a:off x="8675126" y="3170455"/>
            <a:ext cx="3503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お客様には</a:t>
            </a:r>
            <a:r>
              <a:rPr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設計データ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へのログイン用アカウントが</a:t>
            </a:r>
            <a:r>
              <a:rPr kumimoji="1" lang="en-US" altLang="ja-JP" sz="140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つ提供</a:t>
            </a:r>
            <a:endParaRPr kumimoji="1" lang="en-US" altLang="ja-JP" sz="14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1" name="フローチャート: 判断 1070">
            <a:extLst>
              <a:ext uri="{FF2B5EF4-FFF2-40B4-BE49-F238E27FC236}">
                <a16:creationId xmlns:a16="http://schemas.microsoft.com/office/drawing/2014/main" id="{B5B5F67B-4989-36C2-9216-3EAB62FC4A6A}"/>
              </a:ext>
            </a:extLst>
          </p:cNvPr>
          <p:cNvSpPr/>
          <p:nvPr/>
        </p:nvSpPr>
        <p:spPr>
          <a:xfrm>
            <a:off x="8579506" y="3273727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3" name="フローチャート: 判断 1072">
            <a:extLst>
              <a:ext uri="{FF2B5EF4-FFF2-40B4-BE49-F238E27FC236}">
                <a16:creationId xmlns:a16="http://schemas.microsoft.com/office/drawing/2014/main" id="{A898D5CF-61E7-C562-914B-27A8001DC3E2}"/>
              </a:ext>
            </a:extLst>
          </p:cNvPr>
          <p:cNvSpPr/>
          <p:nvPr/>
        </p:nvSpPr>
        <p:spPr>
          <a:xfrm>
            <a:off x="4038292" y="3879874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5" name="テキスト ボックス 1074">
            <a:extLst>
              <a:ext uri="{FF2B5EF4-FFF2-40B4-BE49-F238E27FC236}">
                <a16:creationId xmlns:a16="http://schemas.microsoft.com/office/drawing/2014/main" id="{A3604508-71D3-74D7-8BBC-263A764A74DC}"/>
              </a:ext>
            </a:extLst>
          </p:cNvPr>
          <p:cNvSpPr txBox="1"/>
          <p:nvPr/>
        </p:nvSpPr>
        <p:spPr>
          <a:xfrm>
            <a:off x="4131663" y="3769825"/>
            <a:ext cx="440858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メールような送信ソフトのインストールが不可、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他のソフトウェアのインストールにも制限がある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78" name="テキスト ボックス 1077">
            <a:extLst>
              <a:ext uri="{FF2B5EF4-FFF2-40B4-BE49-F238E27FC236}">
                <a16:creationId xmlns:a16="http://schemas.microsoft.com/office/drawing/2014/main" id="{17E837F2-5EF2-9FFF-52ED-79A12F9B078A}"/>
              </a:ext>
            </a:extLst>
          </p:cNvPr>
          <p:cNvSpPr txBox="1"/>
          <p:nvPr/>
        </p:nvSpPr>
        <p:spPr>
          <a:xfrm>
            <a:off x="8663120" y="3700998"/>
            <a:ext cx="35036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二要素認証での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パスワード保護により登録デバイスのみが</a:t>
            </a:r>
            <a:r>
              <a:rPr kumimoji="1"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NextCloud</a:t>
            </a:r>
            <a:r>
              <a:rPr kumimoji="1"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アカウントにアクセス可能</a:t>
            </a:r>
            <a:endParaRPr kumimoji="1" lang="en-US" altLang="ja-JP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0" name="フローチャート: 判断 1079">
            <a:extLst>
              <a:ext uri="{FF2B5EF4-FFF2-40B4-BE49-F238E27FC236}">
                <a16:creationId xmlns:a16="http://schemas.microsoft.com/office/drawing/2014/main" id="{97616B91-B7ED-8800-EA87-1D1BDB48645C}"/>
              </a:ext>
            </a:extLst>
          </p:cNvPr>
          <p:cNvSpPr/>
          <p:nvPr/>
        </p:nvSpPr>
        <p:spPr>
          <a:xfrm>
            <a:off x="8567500" y="3804270"/>
            <a:ext cx="158440" cy="103695"/>
          </a:xfrm>
          <a:prstGeom prst="flowChartDecision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1" name="矢印: 下 20">
            <a:extLst>
              <a:ext uri="{FF2B5EF4-FFF2-40B4-BE49-F238E27FC236}">
                <a16:creationId xmlns:a16="http://schemas.microsoft.com/office/drawing/2014/main" id="{2CB948B4-0E2E-20A1-528B-1DB5DCCC3359}"/>
              </a:ext>
            </a:extLst>
          </p:cNvPr>
          <p:cNvSpPr/>
          <p:nvPr/>
        </p:nvSpPr>
        <p:spPr>
          <a:xfrm>
            <a:off x="10239459" y="4411310"/>
            <a:ext cx="280015" cy="42116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82" name="テキスト ボックス 1081">
            <a:extLst>
              <a:ext uri="{FF2B5EF4-FFF2-40B4-BE49-F238E27FC236}">
                <a16:creationId xmlns:a16="http://schemas.microsoft.com/office/drawing/2014/main" id="{FAB64AAC-289D-1C14-F622-1A1D42D5ABFB}"/>
              </a:ext>
            </a:extLst>
          </p:cNvPr>
          <p:cNvSpPr txBox="1"/>
          <p:nvPr/>
        </p:nvSpPr>
        <p:spPr>
          <a:xfrm>
            <a:off x="8501541" y="4877665"/>
            <a:ext cx="38105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600" b="1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アカウントへのデバイスアクセスとデータ使用を制御可能</a:t>
            </a:r>
            <a:endParaRPr kumimoji="1" lang="en-US" altLang="ja-JP" sz="1600" b="1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086" name="直線コネクタ 1085">
            <a:extLst>
              <a:ext uri="{FF2B5EF4-FFF2-40B4-BE49-F238E27FC236}">
                <a16:creationId xmlns:a16="http://schemas.microsoft.com/office/drawing/2014/main" id="{DB2B291F-74B2-2980-10A7-0B7CFFD83264}"/>
              </a:ext>
            </a:extLst>
          </p:cNvPr>
          <p:cNvCxnSpPr>
            <a:cxnSpLocks/>
          </p:cNvCxnSpPr>
          <p:nvPr/>
        </p:nvCxnSpPr>
        <p:spPr>
          <a:xfrm>
            <a:off x="3138703" y="3193697"/>
            <a:ext cx="0" cy="837738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1" name="矢印: 左右 1100">
            <a:extLst>
              <a:ext uri="{FF2B5EF4-FFF2-40B4-BE49-F238E27FC236}">
                <a16:creationId xmlns:a16="http://schemas.microsoft.com/office/drawing/2014/main" id="{64BA2E27-662F-16B4-13C4-71C27CC19964}"/>
              </a:ext>
            </a:extLst>
          </p:cNvPr>
          <p:cNvSpPr/>
          <p:nvPr/>
        </p:nvSpPr>
        <p:spPr>
          <a:xfrm>
            <a:off x="3605632" y="2518134"/>
            <a:ext cx="422926" cy="19848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06" name="正方形/長方形 1105">
            <a:extLst>
              <a:ext uri="{FF2B5EF4-FFF2-40B4-BE49-F238E27FC236}">
                <a16:creationId xmlns:a16="http://schemas.microsoft.com/office/drawing/2014/main" id="{0614AE21-E17D-4A60-AAEC-0F9C3C73F135}"/>
              </a:ext>
            </a:extLst>
          </p:cNvPr>
          <p:cNvSpPr/>
          <p:nvPr/>
        </p:nvSpPr>
        <p:spPr>
          <a:xfrm>
            <a:off x="2792468" y="686186"/>
            <a:ext cx="3913131" cy="861309"/>
          </a:xfrm>
          <a:prstGeom prst="rect">
            <a:avLst/>
          </a:prstGeom>
          <a:solidFill>
            <a:srgbClr val="FBE3D6"/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108" name="図 1107">
            <a:extLst>
              <a:ext uri="{FF2B5EF4-FFF2-40B4-BE49-F238E27FC236}">
                <a16:creationId xmlns:a16="http://schemas.microsoft.com/office/drawing/2014/main" id="{EE4BF15B-D258-B814-9FC3-185655307A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4720" y="1068002"/>
            <a:ext cx="629716" cy="333165"/>
          </a:xfrm>
          <a:prstGeom prst="rect">
            <a:avLst/>
          </a:prstGeom>
        </p:spPr>
      </p:pic>
      <p:sp>
        <p:nvSpPr>
          <p:cNvPr id="1114" name="テキスト ボックス 1113">
            <a:extLst>
              <a:ext uri="{FF2B5EF4-FFF2-40B4-BE49-F238E27FC236}">
                <a16:creationId xmlns:a16="http://schemas.microsoft.com/office/drawing/2014/main" id="{8D134046-26E4-81EE-2876-C9BA0C0BCA32}"/>
              </a:ext>
            </a:extLst>
          </p:cNvPr>
          <p:cNvSpPr txBox="1"/>
          <p:nvPr/>
        </p:nvSpPr>
        <p:spPr>
          <a:xfrm>
            <a:off x="2792467" y="657043"/>
            <a:ext cx="374280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OS Team (Design PC</a:t>
            </a:r>
            <a:r>
              <a:rPr lang="ja-JP" altLang="en-US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ja-JP" sz="1400" b="1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CATIA/NX)</a:t>
            </a:r>
            <a:endParaRPr kumimoji="1" lang="en-US" altLang="ja-JP" sz="1400" b="1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140" name="直線コネクタ 1139">
            <a:extLst>
              <a:ext uri="{FF2B5EF4-FFF2-40B4-BE49-F238E27FC236}">
                <a16:creationId xmlns:a16="http://schemas.microsoft.com/office/drawing/2014/main" id="{2785FFF0-7DEC-0C82-B3EB-BEAE45B080DD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142945" y="1444271"/>
            <a:ext cx="0" cy="77726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矢印: 左右 1162">
            <a:extLst>
              <a:ext uri="{FF2B5EF4-FFF2-40B4-BE49-F238E27FC236}">
                <a16:creationId xmlns:a16="http://schemas.microsoft.com/office/drawing/2014/main" id="{4C3E0BEE-387B-3FCE-EEF4-1E756757889C}"/>
              </a:ext>
            </a:extLst>
          </p:cNvPr>
          <p:cNvSpPr/>
          <p:nvPr/>
        </p:nvSpPr>
        <p:spPr>
          <a:xfrm rot="5400000">
            <a:off x="2789874" y="1807863"/>
            <a:ext cx="392278" cy="17521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64" name="テキスト ボックス 1163">
            <a:extLst>
              <a:ext uri="{FF2B5EF4-FFF2-40B4-BE49-F238E27FC236}">
                <a16:creationId xmlns:a16="http://schemas.microsoft.com/office/drawing/2014/main" id="{42F0E677-602F-5D33-61B3-FDBDC78CE6E9}"/>
              </a:ext>
            </a:extLst>
          </p:cNvPr>
          <p:cNvSpPr txBox="1"/>
          <p:nvPr/>
        </p:nvSpPr>
        <p:spPr>
          <a:xfrm>
            <a:off x="3120575" y="997440"/>
            <a:ext cx="35867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は日々のデータを自動消去する設定</a:t>
            </a:r>
          </a:p>
        </p:txBody>
      </p:sp>
      <p:sp>
        <p:nvSpPr>
          <p:cNvPr id="1168" name="正方形/長方形 1167">
            <a:extLst>
              <a:ext uri="{FF2B5EF4-FFF2-40B4-BE49-F238E27FC236}">
                <a16:creationId xmlns:a16="http://schemas.microsoft.com/office/drawing/2014/main" id="{45F23A83-0095-903F-6C2B-3F6E85C08FF7}"/>
              </a:ext>
            </a:extLst>
          </p:cNvPr>
          <p:cNvSpPr/>
          <p:nvPr/>
        </p:nvSpPr>
        <p:spPr>
          <a:xfrm>
            <a:off x="7351059" y="455644"/>
            <a:ext cx="1088055" cy="23026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solidFill>
                  <a:srgbClr val="C0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INSITE</a:t>
            </a:r>
            <a:endParaRPr kumimoji="1" lang="ja-JP" altLang="en-US" sz="1200" b="1">
              <a:solidFill>
                <a:srgbClr val="C0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BE2D370-6430-453A-21E1-B4C154958539}"/>
              </a:ext>
            </a:extLst>
          </p:cNvPr>
          <p:cNvSpPr txBox="1"/>
          <p:nvPr/>
        </p:nvSpPr>
        <p:spPr>
          <a:xfrm>
            <a:off x="4683644" y="1240618"/>
            <a:ext cx="2000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4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⇒</a:t>
            </a:r>
            <a:r>
              <a:rPr kumimoji="1" lang="en-US" altLang="ja-JP" sz="14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kumimoji="1" lang="ja-JP" altLang="en-US" sz="14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にデータが残らない</a:t>
            </a:r>
            <a:endParaRPr kumimoji="1" lang="en-US" altLang="ja-JP" sz="1400" b="1" u="sng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矢印: 左右 1100">
            <a:extLst>
              <a:ext uri="{FF2B5EF4-FFF2-40B4-BE49-F238E27FC236}">
                <a16:creationId xmlns:a16="http://schemas.microsoft.com/office/drawing/2014/main" id="{E50C833E-1B1F-F509-B73D-30B2FBC42B9C}"/>
              </a:ext>
            </a:extLst>
          </p:cNvPr>
          <p:cNvSpPr/>
          <p:nvPr/>
        </p:nvSpPr>
        <p:spPr>
          <a:xfrm>
            <a:off x="2135769" y="2545837"/>
            <a:ext cx="422926" cy="198483"/>
          </a:xfrm>
          <a:prstGeom prst="left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9" name="図 61">
            <a:extLst>
              <a:ext uri="{FF2B5EF4-FFF2-40B4-BE49-F238E27FC236}">
                <a16:creationId xmlns:a16="http://schemas.microsoft.com/office/drawing/2014/main" id="{30C564CB-A9EB-8B24-925B-7707C9683AD8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36012" y="2511471"/>
            <a:ext cx="424306" cy="497234"/>
          </a:xfrm>
          <a:prstGeom prst="rect">
            <a:avLst/>
          </a:prstGeom>
        </p:spPr>
      </p:pic>
      <p:sp>
        <p:nvSpPr>
          <p:cNvPr id="17" name="テキスト ボックス 1055">
            <a:extLst>
              <a:ext uri="{FF2B5EF4-FFF2-40B4-BE49-F238E27FC236}">
                <a16:creationId xmlns:a16="http://schemas.microsoft.com/office/drawing/2014/main" id="{E2F59C5E-B18D-4AB4-08C2-FF9DB183C314}"/>
              </a:ext>
            </a:extLst>
          </p:cNvPr>
          <p:cNvSpPr txBox="1"/>
          <p:nvPr/>
        </p:nvSpPr>
        <p:spPr>
          <a:xfrm>
            <a:off x="969052" y="1853076"/>
            <a:ext cx="1322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1" u="sng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データ格納場所</a:t>
            </a:r>
          </a:p>
        </p:txBody>
      </p:sp>
      <p:pic>
        <p:nvPicPr>
          <p:cNvPr id="29" name="図 1107">
            <a:extLst>
              <a:ext uri="{FF2B5EF4-FFF2-40B4-BE49-F238E27FC236}">
                <a16:creationId xmlns:a16="http://schemas.microsoft.com/office/drawing/2014/main" id="{34D12BB8-A3B9-226A-BF6D-BAB7001D3E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3307" y="4450446"/>
            <a:ext cx="629716" cy="33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60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EDDFF10877FF447A18F296CE735D6AF" ma:contentTypeVersion="19" ma:contentTypeDescription="新しいドキュメントを作成します。" ma:contentTypeScope="" ma:versionID="cf3e1e6130735476bcc359d68091aaae">
  <xsd:schema xmlns:xsd="http://www.w3.org/2001/XMLSchema" xmlns:xs="http://www.w3.org/2001/XMLSchema" xmlns:p="http://schemas.microsoft.com/office/2006/metadata/properties" xmlns:ns2="9393f87d-3c80-4790-b45f-01ea261a75f7" xmlns:ns3="4c7b70f1-a698-4758-875d-ff9b1278b52f" targetNamespace="http://schemas.microsoft.com/office/2006/metadata/properties" ma:root="true" ma:fieldsID="d56bac9cc9dbb8f9a82dd1f6c0ad1c5c" ns2:_="" ns3:_="">
    <xsd:import namespace="9393f87d-3c80-4790-b45f-01ea261a75f7"/>
    <xsd:import namespace="4c7b70f1-a698-4758-875d-ff9b1278b5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93f87d-3c80-4790-b45f-01ea261a75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f88dcf0f-e171-4e61-8bed-1d8939fb33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7b70f1-a698-4758-875d-ff9b1278b52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b271471-298a-430e-8a8e-dfad939e5eab}" ma:internalName="TaxCatchAll" ma:showField="CatchAllData" ma:web="4c7b70f1-a698-4758-875d-ff9b1278b5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c7b70f1-a698-4758-875d-ff9b1278b52f" xsi:nil="true"/>
    <lcf76f155ced4ddcb4097134ff3c332f xmlns="9393f87d-3c80-4790-b45f-01ea261a75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F20AA370-255F-465B-A5E4-880B215F18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93f87d-3c80-4790-b45f-01ea261a75f7"/>
    <ds:schemaRef ds:uri="4c7b70f1-a698-4758-875d-ff9b1278b52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6CA061F-561E-4203-ADEB-813F37745C3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C94C22-247D-4267-8A8A-38D2409B4F92}">
  <ds:schemaRefs>
    <ds:schemaRef ds:uri="4c7b70f1-a698-4758-875d-ff9b1278b52f"/>
    <ds:schemaRef ds:uri="9393f87d-3c80-4790-b45f-01ea261a75f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3747</Words>
  <Application>Microsoft Office PowerPoint</Application>
  <PresentationFormat>Widescreen</PresentationFormat>
  <Paragraphs>304</Paragraphs>
  <Slides>15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Meiryo</vt:lpstr>
      <vt:lpstr>Meiryo UI</vt:lpstr>
      <vt:lpstr>ＭＳ Ｐゴシック</vt:lpstr>
      <vt:lpstr>游ゴシック</vt:lpstr>
      <vt:lpstr>游ゴシック Light</vt:lpstr>
      <vt:lpstr>游ゴシック (Body)</vt:lpstr>
      <vt:lpstr>Aptos</vt:lpstr>
      <vt:lpstr>Arial</vt:lpstr>
      <vt:lpstr>Office テーマ</vt:lpstr>
      <vt:lpstr>ESUTECH機密管理手法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以上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cp:lastModifiedBy>Tuấn Anh</cp:lastModifiedBy>
  <cp:revision>203</cp:revision>
  <dcterms:modified xsi:type="dcterms:W3CDTF">2025-05-23T03:03:55Z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0x0101004EDDFF10877FF447A18F296CE735D6AF</vt:lpwstr>
  </property>
  <property fmtid="{D5CDD505-2E9C-101B-9397-08002B2CF9AE}" pid="3" name="MediaServiceImageTags">
    <vt:lpwstr/>
  </property>
</Properties>
</file>