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
  </p:notesMasterIdLst>
  <p:sldIdLst>
    <p:sldId id="256" r:id="rId2"/>
    <p:sldId id="257" r:id="rId3"/>
    <p:sldId id="265" r:id="rId4"/>
    <p:sldId id="263" r:id="rId5"/>
    <p:sldId id="264" r:id="rId6"/>
    <p:sldId id="266" r:id="rId7"/>
    <p:sldId id="267" r:id="rId8"/>
  </p:sldIdLst>
  <p:sldSz cx="9144000" cy="5143500" type="screen16x9"/>
  <p:notesSz cx="6858000" cy="9144000"/>
  <p:embeddedFontLst>
    <p:embeddedFont>
      <p:font typeface="Dosis Light" panose="020B0604020202020204" charset="0"/>
      <p:regular r:id="rId10"/>
      <p:bold r:id="rId11"/>
    </p:embeddedFont>
    <p:embeddedFont>
      <p:font typeface="Titillium Web" panose="020B0604020202020204" charset="0"/>
      <p:regular r:id="rId12"/>
      <p:bold r:id="rId13"/>
      <p:italic r:id="rId14"/>
      <p:boldItalic r:id="rId15"/>
    </p:embeddedFont>
    <p:embeddedFont>
      <p:font typeface="Titillium Web Ligh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24863D-D41F-4224-AF8C-2AFD33893535}">
  <a:tblStyle styleId="{0A24863D-D41F-4224-AF8C-2AFD3389353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566" autoAdjust="0"/>
  </p:normalViewPr>
  <p:slideViewPr>
    <p:cSldViewPr snapToGrid="0" snapToObjects="1">
      <p:cViewPr varScale="1">
        <p:scale>
          <a:sx n="114" d="100"/>
          <a:sy n="114" d="100"/>
        </p:scale>
        <p:origin x="15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project was on real estate price prediction based on a Kaggle King County house prices data set.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common to hear the saying, “location, location, location” when it comes to real estate.  I lived near an airport and lodged in places that are way too close to train stations and freeways so I wanted to see just how much location mattered.  So, I chose this data mining task so I could engineer features such as the distance to SeaTac airport and the traveling duration and distance to Seattle’s city center.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addition to feature engineering, I wanted to explore some new algorithms.  XGBoost is a go-to tool in Kaggle competitions so I wanted to learn more about it and the foundations it’s built on.  The other model I wanted to try was stacked ensembling.  When I was learning about bagging, I noticed boosting, and then I saw stacking here and there on the websites I visited.  So, I was interested given the power of other ensembling methods.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Lastly, there are a number of housing tech companies and traditional real estate companies that are trying to leverage such technology.  This was very evident by the Zillow competition a year ago, which had a $1.2 million prize pool after continuously being sued by angry sellers.  Given the amount of related companies in the region, it seemed like this project is a good </a:t>
            </a:r>
            <a:r>
              <a:rPr lang="en-US"/>
              <a:t>addition to the </a:t>
            </a:r>
            <a:r>
              <a:rPr lang="en-US" dirty="0"/>
              <a:t>portfolio.</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were a few problems to solve.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first was choosing the right metric for the job such as R</a:t>
            </a:r>
            <a:r>
              <a:rPr lang="en-US" baseline="30000" dirty="0"/>
              <a:t>2</a:t>
            </a:r>
            <a:r>
              <a:rPr lang="en-US" baseline="0" dirty="0"/>
              <a:t>, root mean squared error, and so on.</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Then I had a couple questions about feature engineering.  How do I bring in new valuable data for distances and durations?  And now that I have these features, did it actually improve the model?  Is it actually having an impact?</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Also, when all models have been trained, what models work best?  Was stacking as good as bagging and boosting which are more commonly mentioned in works on ensembles?  Is the best predictor fast enough to be deployed as a web application when there is a 40% chance of website abandonment if a web page takes longer than 3 seconds to load?</a:t>
            </a:r>
            <a:endParaRPr dirty="0"/>
          </a:p>
        </p:txBody>
      </p:sp>
    </p:spTree>
    <p:extLst>
      <p:ext uri="{BB962C8B-B14F-4D97-AF65-F5344CB8AC3E}">
        <p14:creationId xmlns:p14="http://schemas.microsoft.com/office/powerpoint/2010/main" val="2151397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Features were engineered by labeling latitude and longitude across the i5 freeway and of city centers and airports.  I sat down role-playing a dude driving up the i5 freeway from county limit to county limit.  Labeling the freeway took a really long time.  The airport and city center data was used with Google’s paid API for duration and distance of travel.  The i5 freeway required the minimum of spherical distances since there were many points for the freeway.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address the question of which metric to use, I examined the distribution of data and realized that many features were skewed right.  There were a lot of houses around 300-750 thousand dollars but the price continued well up into the millions.  As you may recall from statistics, m</a:t>
            </a:r>
            <a:r>
              <a:rPr lang="en-US" baseline="0" dirty="0"/>
              <a:t>edian is usually the best way to find the average when a data set isn’t normally distributed.  So, median absolute error, which takes the median of the absolute values of the errors, was chosen to be the metric for all comparisons and optimization in this project. </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address the concern of overfitting, I chose to use 10-fold cross validation and ensembling.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Cross validation is a process where the training data set is separated into k-amount of folds and then, starting from fold one to fold k, the model is trained upon the rest of the folds and this k</a:t>
            </a:r>
            <a:r>
              <a:rPr lang="en-US" baseline="30000" dirty="0"/>
              <a:t>th</a:t>
            </a:r>
            <a:r>
              <a:rPr lang="en-US" baseline="0" dirty="0"/>
              <a:t> fold is used for validation.  This basically creates k number of models and the mean of median absolute errors for these models can be taken to get the average validation scores.  CV was used to identify the best parameters for each machine learning algorithm and to identify the best models of all machine learning models.  The process of training on different partitions of training data and comparing the model is what helps CV combat overfitting.</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Ensembling kind of works like CV in theory and was also used to address overfitting concerns.  I’ll cover this when I get to XGBoost.</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The models used in this project were decision trees, support vector machines, XGBoost, and the three models fed into a stacked regressor.  The decision tree is basically a tree that asks something like, “Are there more than 3 rooms”, and depending on the answer, it could either give an answer or ask another question over and over.  The support vector machine, on the other hand, is an algorithm that tries to identify hyperplanes to identify boundaries between data, but uses something called a kernel trick to be able to create non-linear hyperplanes.  These boundaries can basically decide the output.</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Another algorithm used was XGBoost, which is based on decision trees and an ensembling method called boosting.  Boosting trains a learner and when it’s weak, or misclassified as seen in the image to the right, it’s used with other weak learners to learn how to better generalize the data that was fed into them.  If you’re confused, since data was differently sampled without replacement from the data set, this data is what it’s trying to focus on improving it’s generalization.  So, it’s strong learners stay unchanged well its weak learners are trained to be stronger.  XGBoost, which is based on boosting, uses an error optimization algorithm like gradient descent with regularization to improve the boosting algorithm, increasing speed and accuracy.</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Finally, stacked ensemble regressors were created.  This is a lot like the boosting chart to the right but it doesn’t use weak-strong learners built on samples of the training data.  It’s a lot more simple in that it takes the outputs of multiple learners that the user decides and feeds it into some meta learner which in this case is just a linear regressor.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results of feature engineering was an improvement of MAE by about $1690 over the base XGBoost model and original features.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feature scores show the significance of each feature by displaying the amount of splits in an XGBoost model.  The results showed that the new distance features were around the median area of feature importance according to splits while durations were a bit lower.  Dropping features made MAE scores worse.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performance results showed that stacking performed worse than the base and best XGBoost model.  That isn’t to say stacking is bad.  I was pretty limited by the models that I was using in the stacking algorithm so it didn’t meet expectations in what I did.  Also, the decision tree and SVM version performed a little bit better than the models that were used in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During training, trees obviously were the fasted while SVM and XGBoost took 5-10 minutes to train.  The values varied as computational resources weren’t all available during training of all the models. Since the stacked ensembles train all models and their meta, regressor learner, it was the slowest of all the models.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terms of web app ready algorithms, XGBoost is definitely something that can fill the shoes.  It performs a single prediction in 0.04 seconds on my 6 year old computer with a 3.4GHz processor and 16GB of ram.</a:t>
            </a:r>
          </a:p>
        </p:txBody>
      </p:sp>
    </p:spTree>
    <p:extLst>
      <p:ext uri="{BB962C8B-B14F-4D97-AF65-F5344CB8AC3E}">
        <p14:creationId xmlns:p14="http://schemas.microsoft.com/office/powerpoint/2010/main" val="462792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were a few takeaways from this project.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 stacked ensembling has lots of overhead for little performance improvements.  These improvements were rare in this project.  Typically, though, it’s used in competitions and rarely used in industry.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 XGBoost and boosted models are amazing and so amazing that it’s used everywhere from customer interfacing applications to competitions.  Training is slow but prediction times are fast and results can be top notch.  The training part can is faster if you install the GPU version, which I didn’t do.  To make it better, it was also developed by a few Huskies.</a:t>
            </a:r>
          </a:p>
        </p:txBody>
      </p:sp>
    </p:spTree>
    <p:extLst>
      <p:ext uri="{BB962C8B-B14F-4D97-AF65-F5344CB8AC3E}">
        <p14:creationId xmlns:p14="http://schemas.microsoft.com/office/powerpoint/2010/main" val="158406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9" name="Google Shape;2119;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9" name="Google Shape;2399;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House Price Predictions with XGBoost and Stacked Ensembling</a:t>
            </a: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259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Motivations</a:t>
            </a:r>
            <a:endParaRPr dirty="0"/>
          </a:p>
        </p:txBody>
      </p:sp>
      <p:sp>
        <p:nvSpPr>
          <p:cNvPr id="3843" name="Google Shape;3843;p14"/>
          <p:cNvSpPr txBox="1">
            <a:spLocks noGrp="1"/>
          </p:cNvSpPr>
          <p:nvPr>
            <p:ph type="body" idx="1"/>
          </p:nvPr>
        </p:nvSpPr>
        <p:spPr>
          <a:xfrm>
            <a:off x="718299" y="859992"/>
            <a:ext cx="3853701"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500" b="1" dirty="0">
                <a:latin typeface="Titillium Web"/>
                <a:ea typeface="Titillium Web"/>
                <a:cs typeface="Titillium Web"/>
                <a:sym typeface="Titillium Web"/>
              </a:rPr>
              <a:t>Location, location, location</a:t>
            </a:r>
            <a:endParaRPr sz="1500" b="1" dirty="0">
              <a:latin typeface="Titillium Web"/>
              <a:ea typeface="Titillium Web"/>
              <a:cs typeface="Titillium Web"/>
              <a:sym typeface="Titillium Web"/>
            </a:endParaRPr>
          </a:p>
          <a:p>
            <a:pPr marL="285750" indent="-285750">
              <a:buClr>
                <a:schemeClr val="dk1"/>
              </a:buClr>
              <a:buSzPts val="1100"/>
            </a:pPr>
            <a:r>
              <a:rPr lang="en-US" sz="1500" dirty="0"/>
              <a:t>Experience living near an airport</a:t>
            </a:r>
          </a:p>
          <a:p>
            <a:pPr marL="285750" indent="-285750">
              <a:buClr>
                <a:schemeClr val="dk1"/>
              </a:buClr>
              <a:buSzPts val="1100"/>
            </a:pPr>
            <a:r>
              <a:rPr lang="en-US" sz="1500" dirty="0"/>
              <a:t>Feature engineering based on distance to airport, freeway, and city centers.</a:t>
            </a:r>
            <a:endParaRPr sz="1500" dirty="0"/>
          </a:p>
          <a:p>
            <a:pPr marL="0" lvl="0" indent="0" algn="l" rtl="0">
              <a:spcBef>
                <a:spcPts val="600"/>
              </a:spcBef>
              <a:spcAft>
                <a:spcPts val="0"/>
              </a:spcAft>
              <a:buClr>
                <a:schemeClr val="dk1"/>
              </a:buClr>
              <a:buSzPts val="1100"/>
              <a:buFont typeface="Arial"/>
              <a:buNone/>
            </a:pPr>
            <a:r>
              <a:rPr lang="en-US" sz="1500" b="1" dirty="0"/>
              <a:t>Exploration of new algorithms</a:t>
            </a:r>
          </a:p>
          <a:p>
            <a:pPr marL="285750" indent="-285750">
              <a:buClr>
                <a:schemeClr val="dk1"/>
              </a:buClr>
              <a:buSzPts val="1100"/>
            </a:pPr>
            <a:r>
              <a:rPr lang="en-US" sz="1500" dirty="0"/>
              <a:t>XGBoost</a:t>
            </a:r>
          </a:p>
          <a:p>
            <a:pPr marL="285750" indent="-285750">
              <a:buClr>
                <a:schemeClr val="dk1"/>
              </a:buClr>
              <a:buSzPts val="1100"/>
            </a:pPr>
            <a:r>
              <a:rPr lang="en-US" sz="1500" dirty="0"/>
              <a:t>Stacked ensembling</a:t>
            </a:r>
          </a:p>
          <a:p>
            <a:pPr marL="0" lvl="0" indent="0" algn="l" rtl="0">
              <a:spcBef>
                <a:spcPts val="600"/>
              </a:spcBef>
              <a:spcAft>
                <a:spcPts val="0"/>
              </a:spcAft>
              <a:buClr>
                <a:schemeClr val="dk1"/>
              </a:buClr>
              <a:buSzPts val="1100"/>
              <a:buFont typeface="Arial"/>
              <a:buNone/>
            </a:pPr>
            <a:r>
              <a:rPr lang="en-US" sz="1500" b="1" dirty="0"/>
              <a:t>Housing tech companies/opportunities</a:t>
            </a:r>
          </a:p>
          <a:p>
            <a:pPr marL="285750" indent="-285750">
              <a:buClr>
                <a:schemeClr val="dk1"/>
              </a:buClr>
              <a:buSzPts val="1100"/>
            </a:pPr>
            <a:r>
              <a:rPr lang="en-US" sz="1500" dirty="0"/>
              <a:t>Project might be of interest when applying to companies like </a:t>
            </a:r>
            <a:r>
              <a:rPr lang="en-US" sz="1500" dirty="0" err="1"/>
              <a:t>RentHop</a:t>
            </a:r>
            <a:r>
              <a:rPr lang="en-US" sz="1500" dirty="0"/>
              <a:t>, Zillow, Redfin, etc.</a:t>
            </a:r>
            <a:endParaRPr lang="en" sz="1500" dirty="0"/>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Problems to solve…</a:t>
            </a:r>
            <a:endParaRPr dirty="0"/>
          </a:p>
        </p:txBody>
      </p:sp>
      <p:sp>
        <p:nvSpPr>
          <p:cNvPr id="3843" name="Google Shape;3843;p14"/>
          <p:cNvSpPr txBox="1">
            <a:spLocks noGrp="1"/>
          </p:cNvSpPr>
          <p:nvPr>
            <p:ph type="body" idx="1"/>
          </p:nvPr>
        </p:nvSpPr>
        <p:spPr>
          <a:xfrm>
            <a:off x="718300" y="857400"/>
            <a:ext cx="3853700" cy="405624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500" b="1" dirty="0"/>
              <a:t>Metric:</a:t>
            </a:r>
          </a:p>
          <a:p>
            <a:pPr marL="285750" indent="-285750">
              <a:buClr>
                <a:schemeClr val="dk1"/>
              </a:buClr>
              <a:buSzPts val="1100"/>
            </a:pPr>
            <a:r>
              <a:rPr lang="en-US" sz="1500" dirty="0"/>
              <a:t>What metric works best for this project?</a:t>
            </a:r>
          </a:p>
          <a:p>
            <a:pPr marL="0" indent="0">
              <a:buClr>
                <a:schemeClr val="dk1"/>
              </a:buClr>
              <a:buSzPts val="1100"/>
              <a:buNone/>
            </a:pPr>
            <a:r>
              <a:rPr lang="en-US" sz="1500" b="1" dirty="0"/>
              <a:t>Feature engineering</a:t>
            </a:r>
          </a:p>
          <a:p>
            <a:pPr marL="285750" indent="-285750">
              <a:buClr>
                <a:schemeClr val="dk1"/>
              </a:buClr>
              <a:buSzPts val="1100"/>
            </a:pPr>
            <a:r>
              <a:rPr lang="en-US" sz="1500" dirty="0"/>
              <a:t>How to curate distance and duration data?</a:t>
            </a:r>
          </a:p>
          <a:p>
            <a:pPr marL="285750" indent="-285750">
              <a:buClr>
                <a:schemeClr val="dk1"/>
              </a:buClr>
              <a:buSzPts val="1100"/>
            </a:pPr>
            <a:r>
              <a:rPr lang="en-US" sz="1500" dirty="0"/>
              <a:t>Did the features improve the model?</a:t>
            </a:r>
            <a:endParaRPr lang="en" sz="1500" dirty="0"/>
          </a:p>
          <a:p>
            <a:pPr marL="0" lvl="0" indent="0" algn="l" rtl="0">
              <a:spcBef>
                <a:spcPts val="600"/>
              </a:spcBef>
              <a:spcAft>
                <a:spcPts val="0"/>
              </a:spcAft>
              <a:buClr>
                <a:schemeClr val="dk1"/>
              </a:buClr>
              <a:buSzPts val="1100"/>
              <a:buFont typeface="Arial"/>
              <a:buNone/>
            </a:pPr>
            <a:r>
              <a:rPr lang="en-US" sz="1500" b="1" dirty="0"/>
              <a:t>Models</a:t>
            </a:r>
          </a:p>
          <a:p>
            <a:pPr marL="285750" indent="-285750">
              <a:buClr>
                <a:schemeClr val="dk1"/>
              </a:buClr>
              <a:buSzPts val="1100"/>
            </a:pPr>
            <a:r>
              <a:rPr lang="en-US" sz="1500" dirty="0"/>
              <a:t>What model works best?</a:t>
            </a:r>
          </a:p>
          <a:p>
            <a:pPr marL="285750" indent="-285750">
              <a:buClr>
                <a:schemeClr val="dk1"/>
              </a:buClr>
              <a:buSzPts val="1100"/>
            </a:pPr>
            <a:r>
              <a:rPr lang="en-US" sz="1500" dirty="0"/>
              <a:t>Will predictions be fast enough for the internet user?</a:t>
            </a:r>
          </a:p>
          <a:p>
            <a:pPr marL="285750" indent="-285750">
              <a:buClr>
                <a:schemeClr val="dk1"/>
              </a:buClr>
              <a:buSzPts val="1100"/>
            </a:pPr>
            <a:r>
              <a:rPr lang="en-US" sz="1500" dirty="0"/>
              <a:t>Is stacking as good as bagging and boosting?</a:t>
            </a: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pic>
        <p:nvPicPr>
          <p:cNvPr id="11" name="Picture 10">
            <a:extLst>
              <a:ext uri="{FF2B5EF4-FFF2-40B4-BE49-F238E27FC236}">
                <a16:creationId xmlns:a16="http://schemas.microsoft.com/office/drawing/2014/main" id="{0E08BF83-FFEC-465A-97C1-3403CB8917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78658" y="2172967"/>
            <a:ext cx="3694084" cy="2345974"/>
          </a:xfrm>
          <a:prstGeom prst="rect">
            <a:avLst/>
          </a:prstGeom>
          <a:noFill/>
          <a:ln>
            <a:noFill/>
          </a:ln>
        </p:spPr>
      </p:pic>
    </p:spTree>
    <p:extLst>
      <p:ext uri="{BB962C8B-B14F-4D97-AF65-F5344CB8AC3E}">
        <p14:creationId xmlns:p14="http://schemas.microsoft.com/office/powerpoint/2010/main" val="373989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857400"/>
            <a:ext cx="6761100" cy="4066292"/>
          </a:xfrm>
          <a:prstGeom prst="rect">
            <a:avLst/>
          </a:prstGeom>
        </p:spPr>
        <p:txBody>
          <a:bodyPr spcFirstLastPara="1" wrap="square" lIns="91425" tIns="91425" rIns="91425" bIns="91425" anchor="t" anchorCtr="0">
            <a:noAutofit/>
          </a:bodyPr>
          <a:lstStyle/>
          <a:p>
            <a:pPr marL="0" indent="0">
              <a:buNone/>
            </a:pPr>
            <a:r>
              <a:rPr lang="en-US" sz="1500" b="1" dirty="0"/>
              <a:t>Feature engineering</a:t>
            </a:r>
          </a:p>
          <a:p>
            <a:pPr marL="285750" indent="-285750"/>
            <a:r>
              <a:rPr lang="en-US" sz="1500" dirty="0"/>
              <a:t>Hand-labeled data</a:t>
            </a:r>
          </a:p>
          <a:p>
            <a:pPr marL="0" indent="0">
              <a:buNone/>
            </a:pPr>
            <a:r>
              <a:rPr lang="en-US" sz="1500" b="1" dirty="0"/>
              <a:t>Metric:</a:t>
            </a:r>
          </a:p>
          <a:p>
            <a:pPr marL="285750" indent="-285750"/>
            <a:r>
              <a:rPr lang="en-US" sz="1500" dirty="0"/>
              <a:t>Median absolute error, MAE</a:t>
            </a:r>
            <a:endParaRPr lang="en" sz="1500" b="1" dirty="0"/>
          </a:p>
          <a:p>
            <a:pPr marL="0" lvl="0" indent="0">
              <a:buNone/>
            </a:pPr>
            <a:r>
              <a:rPr lang="en" sz="1500" b="1" dirty="0"/>
              <a:t>Eliminate overfitting</a:t>
            </a:r>
          </a:p>
          <a:p>
            <a:pPr marL="285750" indent="-285750"/>
            <a:r>
              <a:rPr lang="en-US" sz="1500" dirty="0"/>
              <a:t>10-fold cross validation</a:t>
            </a:r>
            <a:endParaRPr lang="en" sz="1500" dirty="0"/>
          </a:p>
          <a:p>
            <a:pPr marL="285750" indent="-285750"/>
            <a:r>
              <a:rPr lang="en" sz="1500" dirty="0"/>
              <a:t>Ensembling</a:t>
            </a:r>
          </a:p>
          <a:p>
            <a:pPr marL="0" indent="0">
              <a:buNone/>
            </a:pPr>
            <a:r>
              <a:rPr lang="en-US" sz="1500" b="1" dirty="0"/>
              <a:t>Models:</a:t>
            </a:r>
          </a:p>
          <a:p>
            <a:pPr marL="285750" indent="-285750"/>
            <a:r>
              <a:rPr lang="en-US" sz="1500" dirty="0"/>
              <a:t>Decision Trees</a:t>
            </a:r>
          </a:p>
          <a:p>
            <a:pPr marL="285750" indent="-285750"/>
            <a:r>
              <a:rPr lang="en-US" sz="1500" dirty="0"/>
              <a:t>SVM</a:t>
            </a:r>
          </a:p>
          <a:p>
            <a:pPr marL="285750" indent="-285750"/>
            <a:r>
              <a:rPr lang="en-US" sz="1500" dirty="0"/>
              <a:t>XGBoost</a:t>
            </a:r>
          </a:p>
          <a:p>
            <a:pPr marL="285750" indent="-285750"/>
            <a:r>
              <a:rPr lang="en-US" sz="1500" dirty="0"/>
              <a:t>Stacked Regressor</a:t>
            </a:r>
          </a:p>
          <a:p>
            <a:pPr marL="742950" lvl="1" indent="-285750"/>
            <a:r>
              <a:rPr lang="en-US" sz="1500" dirty="0"/>
              <a:t>Combination of first three models fed into the regressor</a:t>
            </a:r>
          </a:p>
          <a:p>
            <a:pPr marL="742950" lvl="1" indent="-285750"/>
            <a:r>
              <a:rPr lang="en-US" sz="1500" dirty="0"/>
              <a:t>Example: Decision Tree + SVM -&gt; Regressor -&gt; Prediction</a:t>
            </a:r>
          </a:p>
          <a:p>
            <a:pPr marL="285750" indent="-285750"/>
            <a:endParaRPr sz="1500" dirty="0"/>
          </a:p>
        </p:txBody>
      </p:sp>
      <p:sp>
        <p:nvSpPr>
          <p:cNvPr id="3898" name="Google Shape;3898;p20"/>
          <p:cNvSpPr txBox="1">
            <a:spLocks noGrp="1"/>
          </p:cNvSpPr>
          <p:nvPr>
            <p:ph type="title"/>
          </p:nvPr>
        </p:nvSpPr>
        <p:spPr>
          <a:xfrm>
            <a:off x="718300" y="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Methods</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pic>
        <p:nvPicPr>
          <p:cNvPr id="5" name="Picture 4">
            <a:extLst>
              <a:ext uri="{FF2B5EF4-FFF2-40B4-BE49-F238E27FC236}">
                <a16:creationId xmlns:a16="http://schemas.microsoft.com/office/drawing/2014/main" id="{7BDB5CE2-525C-4408-8BDD-5EAFD40A7B25}"/>
              </a:ext>
            </a:extLst>
          </p:cNvPr>
          <p:cNvPicPr>
            <a:picLocks noChangeAspect="1"/>
          </p:cNvPicPr>
          <p:nvPr/>
        </p:nvPicPr>
        <p:blipFill>
          <a:blip r:embed="rId3"/>
          <a:stretch>
            <a:fillRect/>
          </a:stretch>
        </p:blipFill>
        <p:spPr>
          <a:xfrm>
            <a:off x="3315956" y="419100"/>
            <a:ext cx="4486117" cy="2926010"/>
          </a:xfrm>
          <a:prstGeom prst="rect">
            <a:avLst/>
          </a:prstGeom>
        </p:spPr>
      </p:pic>
      <p:sp>
        <p:nvSpPr>
          <p:cNvPr id="10" name="Google Shape;3897;p20">
            <a:extLst>
              <a:ext uri="{FF2B5EF4-FFF2-40B4-BE49-F238E27FC236}">
                <a16:creationId xmlns:a16="http://schemas.microsoft.com/office/drawing/2014/main" id="{148E09BE-B820-41D6-97D0-261D404AB03F}"/>
              </a:ext>
            </a:extLst>
          </p:cNvPr>
          <p:cNvSpPr txBox="1">
            <a:spLocks/>
          </p:cNvSpPr>
          <p:nvPr/>
        </p:nvSpPr>
        <p:spPr>
          <a:xfrm>
            <a:off x="3315956" y="3157748"/>
            <a:ext cx="4717858" cy="34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9pPr>
          </a:lstStyle>
          <a:p>
            <a:pPr marL="0" indent="0">
              <a:buNone/>
            </a:pPr>
            <a:r>
              <a:rPr lang="en-US" sz="800" dirty="0"/>
              <a:t>Source: Manjeet Singh https://medium.com/data-science-group-iitr/boosting-a0ab852754f2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pic>
        <p:nvPicPr>
          <p:cNvPr id="7" name="Picture 6">
            <a:extLst>
              <a:ext uri="{FF2B5EF4-FFF2-40B4-BE49-F238E27FC236}">
                <a16:creationId xmlns:a16="http://schemas.microsoft.com/office/drawing/2014/main" id="{139E9305-2E1B-41F0-824F-2D045E9FC54C}"/>
              </a:ext>
            </a:extLst>
          </p:cNvPr>
          <p:cNvPicPr>
            <a:picLocks noChangeAspect="1"/>
          </p:cNvPicPr>
          <p:nvPr/>
        </p:nvPicPr>
        <p:blipFill>
          <a:blip r:embed="rId3"/>
          <a:stretch>
            <a:fillRect/>
          </a:stretch>
        </p:blipFill>
        <p:spPr>
          <a:xfrm>
            <a:off x="2236661" y="2512347"/>
            <a:ext cx="5289048" cy="2601454"/>
          </a:xfrm>
          <a:prstGeom prst="rect">
            <a:avLst/>
          </a:prstGeom>
        </p:spPr>
      </p:pic>
      <p:sp>
        <p:nvSpPr>
          <p:cNvPr id="3905" name="Google Shape;3905;p21"/>
          <p:cNvSpPr txBox="1">
            <a:spLocks noGrp="1"/>
          </p:cNvSpPr>
          <p:nvPr>
            <p:ph type="title"/>
          </p:nvPr>
        </p:nvSpPr>
        <p:spPr>
          <a:xfrm>
            <a:off x="718300" y="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Results</a:t>
            </a:r>
            <a:endParaRPr dirty="0"/>
          </a:p>
        </p:txBody>
      </p:sp>
      <p:sp>
        <p:nvSpPr>
          <p:cNvPr id="3906" name="Google Shape;3906;p21"/>
          <p:cNvSpPr txBox="1">
            <a:spLocks noGrp="1"/>
          </p:cNvSpPr>
          <p:nvPr>
            <p:ph type="body" idx="1"/>
          </p:nvPr>
        </p:nvSpPr>
        <p:spPr>
          <a:xfrm>
            <a:off x="718300" y="857400"/>
            <a:ext cx="6807409" cy="3094200"/>
          </a:xfrm>
          <a:prstGeom prst="rect">
            <a:avLst/>
          </a:prstGeom>
        </p:spPr>
        <p:txBody>
          <a:bodyPr spcFirstLastPara="1" wrap="square" lIns="91425" tIns="91425" rIns="91425" bIns="91425" anchor="t" anchorCtr="0">
            <a:noAutofit/>
          </a:bodyPr>
          <a:lstStyle/>
          <a:p>
            <a:pPr marL="0" indent="0">
              <a:buNone/>
            </a:pPr>
            <a:r>
              <a:rPr lang="en-US" sz="1400" b="1" dirty="0"/>
              <a:t>Feature Engineering</a:t>
            </a:r>
          </a:p>
          <a:p>
            <a:pPr marL="285750" indent="-285750"/>
            <a:r>
              <a:rPr lang="en-US" sz="1400" dirty="0"/>
              <a:t>New features improved MAE by $1,689.97 over base model/features.</a:t>
            </a:r>
          </a:p>
          <a:p>
            <a:pPr marL="285750" indent="-285750"/>
            <a:r>
              <a:rPr lang="en-US" sz="1400" dirty="0"/>
              <a:t>Feature scores</a:t>
            </a:r>
          </a:p>
          <a:p>
            <a:pPr marL="742950" lvl="1" indent="-285750"/>
            <a:r>
              <a:rPr lang="en-US" sz="1400" dirty="0"/>
              <a:t>#splits for distances just below median or higher</a:t>
            </a:r>
          </a:p>
          <a:p>
            <a:pPr marL="742950" lvl="1" indent="-285750"/>
            <a:r>
              <a:rPr lang="en-US" sz="1400" dirty="0"/>
              <a:t>#splits for durations towards lowest quartile</a:t>
            </a:r>
          </a:p>
          <a:p>
            <a:pPr marL="285750" indent="-285750"/>
            <a:r>
              <a:rPr lang="en-US" sz="1400" dirty="0"/>
              <a:t>Dropping features did not improve MAE (trees).</a:t>
            </a:r>
          </a:p>
          <a:p>
            <a:pPr marL="742950" lvl="1" indent="-285750"/>
            <a:endParaRPr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718300" y="259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3906" name="Google Shape;3906;p21"/>
          <p:cNvSpPr txBox="1">
            <a:spLocks noGrp="1"/>
          </p:cNvSpPr>
          <p:nvPr>
            <p:ph type="body" idx="1"/>
          </p:nvPr>
        </p:nvSpPr>
        <p:spPr>
          <a:xfrm>
            <a:off x="718300" y="859992"/>
            <a:ext cx="67611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500" b="1" dirty="0"/>
              <a:t>Model performance</a:t>
            </a:r>
          </a:p>
          <a:p>
            <a:pPr marL="285750" indent="-285750"/>
            <a:r>
              <a:rPr lang="en-US" sz="1500" dirty="0"/>
              <a:t>Stacked ensembles mostly performed worse</a:t>
            </a:r>
          </a:p>
          <a:p>
            <a:pPr marL="285750" indent="-285750"/>
            <a:r>
              <a:rPr lang="en-US" sz="1500" dirty="0"/>
              <a:t>Surprising improvement for Decision Tree + SVM stacked ensemble</a:t>
            </a:r>
          </a:p>
          <a:p>
            <a:pPr marL="285750" indent="-285750"/>
            <a:r>
              <a:rPr lang="en-US" sz="1500" dirty="0"/>
              <a:t>XGBoost best model overall</a:t>
            </a:r>
          </a:p>
          <a:p>
            <a:pPr marL="285750" indent="-285750"/>
            <a:endParaRPr lang="en-US"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pic>
        <p:nvPicPr>
          <p:cNvPr id="4" name="Picture 3">
            <a:extLst>
              <a:ext uri="{FF2B5EF4-FFF2-40B4-BE49-F238E27FC236}">
                <a16:creationId xmlns:a16="http://schemas.microsoft.com/office/drawing/2014/main" id="{0606E3DC-7633-4B83-96AF-96989DB1714C}"/>
              </a:ext>
            </a:extLst>
          </p:cNvPr>
          <p:cNvPicPr>
            <a:picLocks noChangeAspect="1"/>
          </p:cNvPicPr>
          <p:nvPr/>
        </p:nvPicPr>
        <p:blipFill>
          <a:blip r:embed="rId3"/>
          <a:stretch>
            <a:fillRect/>
          </a:stretch>
        </p:blipFill>
        <p:spPr>
          <a:xfrm>
            <a:off x="3475605" y="2463368"/>
            <a:ext cx="4166537" cy="2672156"/>
          </a:xfrm>
          <a:prstGeom prst="rect">
            <a:avLst/>
          </a:prstGeom>
        </p:spPr>
      </p:pic>
      <p:sp>
        <p:nvSpPr>
          <p:cNvPr id="17" name="Google Shape;3906;p21">
            <a:extLst>
              <a:ext uri="{FF2B5EF4-FFF2-40B4-BE49-F238E27FC236}">
                <a16:creationId xmlns:a16="http://schemas.microsoft.com/office/drawing/2014/main" id="{7038A5FE-71E3-4283-9DE2-3B96F72B4CCB}"/>
              </a:ext>
            </a:extLst>
          </p:cNvPr>
          <p:cNvSpPr txBox="1">
            <a:spLocks/>
          </p:cNvSpPr>
          <p:nvPr/>
        </p:nvSpPr>
        <p:spPr>
          <a:xfrm>
            <a:off x="718300" y="2189929"/>
            <a:ext cx="2757305" cy="309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9pPr>
          </a:lstStyle>
          <a:p>
            <a:pPr marL="0" indent="0">
              <a:buFont typeface="Titillium Web Light"/>
              <a:buNone/>
            </a:pPr>
            <a:r>
              <a:rPr lang="en-US" sz="1500" b="1" dirty="0"/>
              <a:t>Training</a:t>
            </a:r>
          </a:p>
          <a:p>
            <a:pPr marL="285750" indent="-285750"/>
            <a:r>
              <a:rPr lang="en-US" sz="1500" dirty="0"/>
              <a:t>Deeper boosted trees can take a very long time</a:t>
            </a:r>
          </a:p>
          <a:p>
            <a:pPr marL="285750" indent="-285750"/>
            <a:r>
              <a:rPr lang="en-US" sz="1500" dirty="0"/>
              <a:t>Stacked ensembles must train all models involved and the meta learner</a:t>
            </a:r>
          </a:p>
          <a:p>
            <a:pPr marL="0" indent="0">
              <a:buFont typeface="Titillium Web Light"/>
              <a:buNone/>
            </a:pPr>
            <a:r>
              <a:rPr lang="en-US" sz="1500" b="1" dirty="0"/>
              <a:t>Prediction performance</a:t>
            </a:r>
          </a:p>
          <a:p>
            <a:pPr marL="285750" indent="-285750"/>
            <a:r>
              <a:rPr lang="en-US" sz="1500" dirty="0"/>
              <a:t>XGBoost model makes predictions in 0.04 seconds (Intel 2600k)</a:t>
            </a:r>
          </a:p>
          <a:p>
            <a:pPr marL="285750" indent="-285750"/>
            <a:endParaRPr lang="en-US" dirty="0"/>
          </a:p>
        </p:txBody>
      </p:sp>
    </p:spTree>
    <p:extLst>
      <p:ext uri="{BB962C8B-B14F-4D97-AF65-F5344CB8AC3E}">
        <p14:creationId xmlns:p14="http://schemas.microsoft.com/office/powerpoint/2010/main" val="157449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718300" y="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Conclusions</a:t>
            </a:r>
            <a:endParaRPr dirty="0"/>
          </a:p>
        </p:txBody>
      </p:sp>
      <p:sp>
        <p:nvSpPr>
          <p:cNvPr id="3906" name="Google Shape;3906;p21"/>
          <p:cNvSpPr txBox="1">
            <a:spLocks noGrp="1"/>
          </p:cNvSpPr>
          <p:nvPr>
            <p:ph type="body" idx="1"/>
          </p:nvPr>
        </p:nvSpPr>
        <p:spPr>
          <a:xfrm>
            <a:off x="718300" y="857400"/>
            <a:ext cx="67611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Stacked ensembling</a:t>
            </a:r>
          </a:p>
          <a:p>
            <a:pPr marL="285750" indent="-285750"/>
            <a:r>
              <a:rPr lang="en-US" dirty="0"/>
              <a:t>Lots of overhead for little performance improvements.</a:t>
            </a:r>
          </a:p>
          <a:p>
            <a:pPr marL="285750" indent="-285750"/>
            <a:r>
              <a:rPr lang="en-US" dirty="0"/>
              <a:t>Typically used in competitions but rarely in application.</a:t>
            </a:r>
          </a:p>
          <a:p>
            <a:pPr marL="0" lvl="0" indent="0" algn="l" rtl="0">
              <a:spcBef>
                <a:spcPts val="600"/>
              </a:spcBef>
              <a:spcAft>
                <a:spcPts val="0"/>
              </a:spcAft>
              <a:buNone/>
            </a:pPr>
            <a:r>
              <a:rPr lang="en-US" b="1" dirty="0"/>
              <a:t>XGBoost and boosted models</a:t>
            </a:r>
          </a:p>
          <a:p>
            <a:pPr marL="285750" indent="-285750"/>
            <a:r>
              <a:rPr lang="en-US" dirty="0"/>
              <a:t>Amazing results with fast prediction times and slow training</a:t>
            </a:r>
          </a:p>
          <a:p>
            <a:pPr marL="285750" indent="-285750"/>
            <a:r>
              <a:rPr lang="en-US" dirty="0"/>
              <a:t>Commonly used in practice and competition (XGBoost, </a:t>
            </a:r>
            <a:r>
              <a:rPr lang="en-US" dirty="0" err="1"/>
              <a:t>LightGBM</a:t>
            </a:r>
            <a:r>
              <a:rPr lang="en-US" dirty="0"/>
              <a:t>, etc.)</a:t>
            </a:r>
          </a:p>
          <a:p>
            <a:pPr marL="285750" indent="-285750"/>
            <a:r>
              <a:rPr lang="en-US" dirty="0"/>
              <a:t>Available for GPU computing</a:t>
            </a:r>
          </a:p>
          <a:p>
            <a:pPr marL="285750" indent="-285750"/>
            <a:r>
              <a:rPr lang="en-US" dirty="0"/>
              <a:t>Developed by Huskies</a:t>
            </a: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185749649"/>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1207</TotalTime>
  <Words>1759</Words>
  <Application>Microsoft Office PowerPoint</Application>
  <PresentationFormat>On-screen Show (16:9)</PresentationFormat>
  <Paragraphs>110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Dosis Light</vt:lpstr>
      <vt:lpstr>Titillium Web</vt:lpstr>
      <vt:lpstr>Arial</vt:lpstr>
      <vt:lpstr>Titillium Web Light</vt:lpstr>
      <vt:lpstr>Mowbray template</vt:lpstr>
      <vt:lpstr>House Price Predictions with XGBoost and Stacked Ensembling</vt:lpstr>
      <vt:lpstr>Motivations</vt:lpstr>
      <vt:lpstr>Problems to solve…</vt:lpstr>
      <vt:lpstr>Methods</vt:lpstr>
      <vt:lpstr>Results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Not Zillow Price Prediction</dc:title>
  <dc:creator>Ritche Long</dc:creator>
  <cp:lastModifiedBy>Ritche Long</cp:lastModifiedBy>
  <cp:revision>92</cp:revision>
  <dcterms:modified xsi:type="dcterms:W3CDTF">2018-12-07T08:15:12Z</dcterms:modified>
</cp:coreProperties>
</file>