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61" r:id="rId5"/>
    <p:sldId id="262" r:id="rId6"/>
    <p:sldId id="263" r:id="rId7"/>
    <p:sldId id="264" r:id="rId8"/>
    <p:sldId id="266" r:id="rId9"/>
    <p:sldId id="270" r:id="rId10"/>
    <p:sldId id="303" r:id="rId11"/>
    <p:sldId id="278" r:id="rId12"/>
    <p:sldId id="302" r:id="rId13"/>
    <p:sldId id="304" r:id="rId14"/>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ヒラギノ角ゴ Pro W3" pitchFamily="-110" charset="-128"/>
        <a:cs typeface="+mn-cs"/>
      </a:defRPr>
    </a:lvl1pPr>
    <a:lvl2pPr marL="457200" algn="l" defTabSz="457200" rtl="0" fontAlgn="base">
      <a:spcBef>
        <a:spcPct val="0"/>
      </a:spcBef>
      <a:spcAft>
        <a:spcPct val="0"/>
      </a:spcAft>
      <a:defRPr kern="1200">
        <a:solidFill>
          <a:schemeClr val="tx1"/>
        </a:solidFill>
        <a:latin typeface="Arial" charset="0"/>
        <a:ea typeface="ヒラギノ角ゴ Pro W3" pitchFamily="-110" charset="-128"/>
        <a:cs typeface="+mn-cs"/>
      </a:defRPr>
    </a:lvl2pPr>
    <a:lvl3pPr marL="914400" algn="l" defTabSz="457200" rtl="0" fontAlgn="base">
      <a:spcBef>
        <a:spcPct val="0"/>
      </a:spcBef>
      <a:spcAft>
        <a:spcPct val="0"/>
      </a:spcAft>
      <a:defRPr kern="1200">
        <a:solidFill>
          <a:schemeClr val="tx1"/>
        </a:solidFill>
        <a:latin typeface="Arial" charset="0"/>
        <a:ea typeface="ヒラギノ角ゴ Pro W3" pitchFamily="-110" charset="-128"/>
        <a:cs typeface="+mn-cs"/>
      </a:defRPr>
    </a:lvl3pPr>
    <a:lvl4pPr marL="1371600" algn="l" defTabSz="457200" rtl="0" fontAlgn="base">
      <a:spcBef>
        <a:spcPct val="0"/>
      </a:spcBef>
      <a:spcAft>
        <a:spcPct val="0"/>
      </a:spcAft>
      <a:defRPr kern="1200">
        <a:solidFill>
          <a:schemeClr val="tx1"/>
        </a:solidFill>
        <a:latin typeface="Arial" charset="0"/>
        <a:ea typeface="ヒラギノ角ゴ Pro W3" pitchFamily="-110" charset="-128"/>
        <a:cs typeface="+mn-cs"/>
      </a:defRPr>
    </a:lvl4pPr>
    <a:lvl5pPr marL="1828800" algn="l" defTabSz="457200" rtl="0" fontAlgn="base">
      <a:spcBef>
        <a:spcPct val="0"/>
      </a:spcBef>
      <a:spcAft>
        <a:spcPct val="0"/>
      </a:spcAft>
      <a:defRPr kern="1200">
        <a:solidFill>
          <a:schemeClr val="tx1"/>
        </a:solidFill>
        <a:latin typeface="Arial" charset="0"/>
        <a:ea typeface="ヒラギノ角ゴ Pro W3" pitchFamily="-110" charset="-128"/>
        <a:cs typeface="+mn-cs"/>
      </a:defRPr>
    </a:lvl5pPr>
    <a:lvl6pPr marL="2286000" algn="l" defTabSz="914400" rtl="0" eaLnBrk="1" latinLnBrk="0" hangingPunct="1">
      <a:defRPr kern="1200">
        <a:solidFill>
          <a:schemeClr val="tx1"/>
        </a:solidFill>
        <a:latin typeface="Arial" charset="0"/>
        <a:ea typeface="ヒラギノ角ゴ Pro W3" pitchFamily="-110" charset="-128"/>
        <a:cs typeface="+mn-cs"/>
      </a:defRPr>
    </a:lvl6pPr>
    <a:lvl7pPr marL="2743200" algn="l" defTabSz="914400" rtl="0" eaLnBrk="1" latinLnBrk="0" hangingPunct="1">
      <a:defRPr kern="1200">
        <a:solidFill>
          <a:schemeClr val="tx1"/>
        </a:solidFill>
        <a:latin typeface="Arial" charset="0"/>
        <a:ea typeface="ヒラギノ角ゴ Pro W3" pitchFamily="-110" charset="-128"/>
        <a:cs typeface="+mn-cs"/>
      </a:defRPr>
    </a:lvl7pPr>
    <a:lvl8pPr marL="3200400" algn="l" defTabSz="914400" rtl="0" eaLnBrk="1" latinLnBrk="0" hangingPunct="1">
      <a:defRPr kern="1200">
        <a:solidFill>
          <a:schemeClr val="tx1"/>
        </a:solidFill>
        <a:latin typeface="Arial" charset="0"/>
        <a:ea typeface="ヒラギノ角ゴ Pro W3" pitchFamily="-110" charset="-128"/>
        <a:cs typeface="+mn-cs"/>
      </a:defRPr>
    </a:lvl8pPr>
    <a:lvl9pPr marL="3657600" algn="l" defTabSz="914400" rtl="0" eaLnBrk="1" latinLnBrk="0" hangingPunct="1">
      <a:defRPr kern="1200">
        <a:solidFill>
          <a:schemeClr val="tx1"/>
        </a:solidFill>
        <a:latin typeface="Arial" charset="0"/>
        <a:ea typeface="ヒラギノ角ゴ Pro W3" pitchFamily="-110" charset="-128"/>
        <a:cs typeface="+mn-cs"/>
      </a:defRPr>
    </a:lvl9pPr>
  </p:defaultTextStyle>
  <p:extLst>
    <p:ext uri="{521415D9-36F7-43E2-AB2F-B90AF26B5E84}">
      <p14:sectionLst xmlns:p14="http://schemas.microsoft.com/office/powerpoint/2010/main">
        <p14:section name="Default Section" id="{99471D1A-4B2B-2C47-8A2B-7FB79B4E90E3}">
          <p14:sldIdLst>
            <p14:sldId id="256"/>
            <p14:sldId id="257"/>
            <p14:sldId id="258"/>
          </p14:sldIdLst>
        </p14:section>
        <p14:section name="Suman" id="{A80CBCCE-EEBF-A649-976D-3DA982DB393B}">
          <p14:sldIdLst>
            <p14:sldId id="261"/>
            <p14:sldId id="262"/>
            <p14:sldId id="263"/>
          </p14:sldIdLst>
        </p14:section>
        <p14:section name="Mikey" id="{46FC3949-7D74-0A4C-B08B-E6955C3D669F}">
          <p14:sldIdLst>
            <p14:sldId id="264"/>
            <p14:sldId id="266"/>
          </p14:sldIdLst>
        </p14:section>
        <p14:section name="Robert" id="{84E21D70-ED82-6049-A254-B801F8F9F483}">
          <p14:sldIdLst>
            <p14:sldId id="270"/>
            <p14:sldId id="303"/>
            <p14:sldId id="278"/>
            <p14:sldId id="302"/>
          </p14:sldIdLst>
        </p14:section>
        <p14:section name="Conclusion -Mikey" id="{1BFFB18B-6A20-1944-BE2D-F2E56C13853B}">
          <p14:sldIdLst>
            <p14:sldId id="30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75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528" autoAdjust="0"/>
  </p:normalViewPr>
  <p:slideViewPr>
    <p:cSldViewPr snapToObjects="1">
      <p:cViewPr>
        <p:scale>
          <a:sx n="100" d="100"/>
          <a:sy n="100" d="100"/>
        </p:scale>
        <p:origin x="-1144" y="22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B3A781-8048-0842-9E8A-8B508A4DCFD5}" type="datetimeFigureOut">
              <a:rPr lang="en-US" smtClean="0"/>
              <a:t>11/21/11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8D87C2-0364-DB4E-AA32-A6E7CF4BDAF9}" type="slidenum">
              <a:rPr lang="en-US" smtClean="0"/>
              <a:t>‹#›</a:t>
            </a:fld>
            <a:endParaRPr lang="en-US"/>
          </a:p>
        </p:txBody>
      </p:sp>
    </p:spTree>
    <p:extLst>
      <p:ext uri="{BB962C8B-B14F-4D97-AF65-F5344CB8AC3E}">
        <p14:creationId xmlns:p14="http://schemas.microsoft.com/office/powerpoint/2010/main" val="232938741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8D87C2-0364-DB4E-AA32-A6E7CF4BDAF9}" type="slidenum">
              <a:rPr lang="en-US" smtClean="0"/>
              <a:t>2</a:t>
            </a:fld>
            <a:endParaRPr lang="en-US"/>
          </a:p>
        </p:txBody>
      </p:sp>
    </p:spTree>
    <p:extLst>
      <p:ext uri="{BB962C8B-B14F-4D97-AF65-F5344CB8AC3E}">
        <p14:creationId xmlns:p14="http://schemas.microsoft.com/office/powerpoint/2010/main" val="68268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Jim Gray</a:t>
            </a:r>
            <a:r>
              <a:rPr lang="en-US" sz="1200" b="0" kern="1200" dirty="0" smtClean="0">
                <a:solidFill>
                  <a:schemeClr val="tx1"/>
                </a:solidFill>
                <a:latin typeface="+mn-lt"/>
                <a:ea typeface="+mn-ea"/>
                <a:cs typeface="+mn-cs"/>
              </a:rPr>
              <a:t> (born January 12, 1944; lost at sea January 28, 2007) was an American computer scientist who received the Turing Award in 1998 for seminal contributions to database and transaction processing research and technical leadership in system implementation.</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Frances E. Allen </a:t>
            </a:r>
            <a:r>
              <a:rPr lang="en-US" sz="1200" b="0" kern="1200" dirty="0" smtClean="0">
                <a:solidFill>
                  <a:schemeClr val="tx1"/>
                </a:solidFill>
                <a:latin typeface="+mn-lt"/>
                <a:ea typeface="+mn-ea"/>
                <a:cs typeface="+mn-cs"/>
              </a:rPr>
              <a:t>who received the Turing Award in 2006</a:t>
            </a:r>
            <a:r>
              <a:rPr lang="en-US" sz="1200" b="0" kern="1200" baseline="0" dirty="0" smtClean="0">
                <a:solidFill>
                  <a:schemeClr val="tx1"/>
                </a:solidFill>
                <a:latin typeface="+mn-lt"/>
                <a:ea typeface="+mn-ea"/>
                <a:cs typeface="+mn-cs"/>
              </a:rPr>
              <a:t> f</a:t>
            </a:r>
            <a:r>
              <a:rPr lang="en-US" dirty="0" smtClean="0"/>
              <a:t>or pioneering contributions to the theory and practice of optimizing compiler techniques that laid the foundation for modern optimizing compilers and automatic parallel execution.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A8D87C2-0364-DB4E-AA32-A6E7CF4BDAF9}" type="slidenum">
              <a:rPr lang="en-US" smtClean="0"/>
              <a:t>3</a:t>
            </a:fld>
            <a:endParaRPr lang="en-US"/>
          </a:p>
        </p:txBody>
      </p:sp>
    </p:spTree>
    <p:extLst>
      <p:ext uri="{BB962C8B-B14F-4D97-AF65-F5344CB8AC3E}">
        <p14:creationId xmlns:p14="http://schemas.microsoft.com/office/powerpoint/2010/main" val="260027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Rot="1" noChangeAspect="1" noChangeArrowheads="1"/>
          </p:cNvSpPr>
          <p:nvPr>
            <p:ph type="sldImg"/>
          </p:nvPr>
        </p:nvSpPr>
        <p:spPr>
          <a:xfrm>
            <a:off x="1143000" y="685800"/>
            <a:ext cx="4572000" cy="3429000"/>
          </a:xfrm>
          <a:solidFill>
            <a:srgbClr val="FFFFFF"/>
          </a:solidFill>
          <a:ln/>
        </p:spPr>
      </p:sp>
      <p:sp>
        <p:nvSpPr>
          <p:cNvPr id="20482" name="Rectangle 2"/>
          <p:cNvSpPr>
            <a:spLocks noGrp="1" noChangeArrowheads="1"/>
          </p:cNvSpPr>
          <p:nvPr>
            <p:ph type="body" idx="1"/>
          </p:nvPr>
        </p:nvSpPr>
        <p:spPr>
          <a:ln/>
        </p:spPr>
        <p:txBody>
          <a:bodyPr/>
          <a:lstStyle/>
          <a:p>
            <a:pPr eaLnBrk="1" hangingPunct="1">
              <a:defRPr/>
            </a:pPr>
            <a:r>
              <a:rPr lang="en-US" sz="2000" smtClean="0">
                <a:latin typeface="Lucida Grande" charset="0"/>
                <a:cs typeface="Lucida Grande" charset="0"/>
                <a:sym typeface="Lucida Grande" charset="0"/>
              </a:rPr>
              <a:t>First, we will look at a characteristic problem that one may deal with in scientific computing.  Then we will look at progressive implementations in Python to improve performance.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Grp="1" noRot="1" noChangeAspect="1" noChangeArrowheads="1"/>
          </p:cNvSpPr>
          <p:nvPr>
            <p:ph type="sldImg"/>
          </p:nvPr>
        </p:nvSpPr>
        <p:spPr>
          <a:xfrm>
            <a:off x="685800" y="685800"/>
            <a:ext cx="5486400" cy="3429000"/>
          </a:xfrm>
          <a:solidFill>
            <a:srgbClr val="FFFFFF"/>
          </a:solidFill>
          <a:ln/>
        </p:spPr>
      </p:sp>
      <p:sp>
        <p:nvSpPr>
          <p:cNvPr id="39938" name="Rectangle 2"/>
          <p:cNvSpPr>
            <a:spLocks noGrp="1" noChangeArrowheads="1"/>
          </p:cNvSpPr>
          <p:nvPr>
            <p:ph type="body" idx="1"/>
          </p:nvPr>
        </p:nvSpPr>
        <p:spPr>
          <a:ln/>
        </p:spPr>
        <p:txBody>
          <a:bodyPr/>
          <a:lstStyle/>
          <a:p>
            <a:pPr eaLnBrk="1" hangingPunct="1">
              <a:defRPr/>
            </a:pPr>
            <a:r>
              <a:rPr lang="en-US" sz="2000" smtClean="0">
                <a:latin typeface="Lucida Grande" charset="0"/>
                <a:cs typeface="Lucida Grande" charset="0"/>
                <a:sym typeface="Lucida Grande" charset="0"/>
              </a:rPr>
              <a:t>Python is notorious for being slow when iterating over values.  Thus functionality is provided by numpy to overload the universal functions, for instance addition and division, with high performance C code. A fast C loop is used on the backend when we are using this vectorized notation.  The slicing notation is familiar to those who use matlab.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Rot="1" noChangeAspect="1" noChangeArrowheads="1"/>
          </p:cNvSpPr>
          <p:nvPr>
            <p:ph type="sldImg"/>
          </p:nvPr>
        </p:nvSpPr>
        <p:spPr>
          <a:xfrm>
            <a:off x="685800" y="685800"/>
            <a:ext cx="5486400" cy="3429000"/>
          </a:xfrm>
          <a:solidFill>
            <a:srgbClr val="FFFFFF"/>
          </a:solidFill>
          <a:ln/>
        </p:spPr>
      </p:sp>
      <p:sp>
        <p:nvSpPr>
          <p:cNvPr id="35842" name="Rectangle 2"/>
          <p:cNvSpPr>
            <a:spLocks noGrp="1" noChangeArrowheads="1"/>
          </p:cNvSpPr>
          <p:nvPr>
            <p:ph type="body" idx="1"/>
          </p:nvPr>
        </p:nvSpPr>
        <p:spPr>
          <a:ln/>
        </p:spPr>
        <p:txBody>
          <a:bodyPr/>
          <a:lstStyle/>
          <a:p>
            <a:pPr eaLnBrk="1" hangingPunct="1">
              <a:defRPr/>
            </a:pPr>
            <a:r>
              <a:rPr lang="en-US" sz="2000" smtClean="0">
                <a:latin typeface="Lucida Grande" charset="0"/>
                <a:cs typeface="Lucida Grande" charset="0"/>
                <a:sym typeface="Lucida Grande" charset="0"/>
              </a:rPr>
              <a:t>Jacobi iteration is simpler and more easy to parallelize than an alternative iteration scheme for instance Gauss Seidel.  We start with initial approximations of each unknown variable(each internal point in the grid).  Notice that the coefficients of the linear equations are all 0.25.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Rot="1" noChangeAspect="1" noChangeArrowheads="1"/>
          </p:cNvSpPr>
          <p:nvPr>
            <p:ph type="sldImg"/>
          </p:nvPr>
        </p:nvSpPr>
        <p:spPr>
          <a:xfrm>
            <a:off x="685800" y="685800"/>
            <a:ext cx="5486400" cy="3429000"/>
          </a:xfrm>
          <a:solidFill>
            <a:srgbClr val="FFFFFF"/>
          </a:solidFill>
          <a:ln/>
        </p:spPr>
      </p:sp>
      <p:sp>
        <p:nvSpPr>
          <p:cNvPr id="32770" name="Rectangle 2"/>
          <p:cNvSpPr>
            <a:spLocks noGrp="1" noChangeArrowheads="1"/>
          </p:cNvSpPr>
          <p:nvPr>
            <p:ph type="body" idx="1"/>
          </p:nvPr>
        </p:nvSpPr>
        <p:spPr>
          <a:ln/>
        </p:spPr>
        <p:txBody>
          <a:bodyPr/>
          <a:lstStyle/>
          <a:p>
            <a:pPr eaLnBrk="1" hangingPunct="1">
              <a:defRPr/>
            </a:pPr>
            <a:r>
              <a:rPr lang="en-US" sz="2000" smtClean="0">
                <a:latin typeface="Lucida Grande" charset="0"/>
                <a:cs typeface="Lucida Grande" charset="0"/>
                <a:sym typeface="Lucida Grande" charset="0"/>
              </a:rPr>
              <a:t>We arrive at this simple algebraic expression with delta x and delta y are equal.  The boundary conditions were pulled from a textbook on numerical methods so that we can check the answer.  We discretize the equation in space using a grid.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4" descr="blaze flag_title.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ctrTitle"/>
          </p:nvPr>
        </p:nvSpPr>
        <p:spPr>
          <a:xfrm>
            <a:off x="5257800" y="1981200"/>
            <a:ext cx="3505200" cy="1905000"/>
          </a:xfrm>
          <a:prstGeom prst="rect">
            <a:avLst/>
          </a:prstGeom>
        </p:spPr>
        <p:txBody>
          <a:bodyPr>
            <a:normAutofit/>
          </a:bodyPr>
          <a:lstStyle>
            <a:lvl1pPr algn="l">
              <a:defRPr sz="2800" b="1"/>
            </a:lvl1pPr>
          </a:lstStyle>
          <a:p>
            <a:r>
              <a:rPr lang="en-US" dirty="0" smtClean="0"/>
              <a:t>Click to edit Master title style</a:t>
            </a:r>
            <a:endParaRPr lang="en-US" dirty="0"/>
          </a:p>
        </p:txBody>
      </p:sp>
      <p:sp>
        <p:nvSpPr>
          <p:cNvPr id="3" name="Subtitle 2"/>
          <p:cNvSpPr>
            <a:spLocks noGrp="1"/>
          </p:cNvSpPr>
          <p:nvPr>
            <p:ph type="subTitle" idx="1"/>
          </p:nvPr>
        </p:nvSpPr>
        <p:spPr>
          <a:xfrm>
            <a:off x="5257800" y="3886200"/>
            <a:ext cx="3505200" cy="1752600"/>
          </a:xfrm>
          <a:prstGeom prst="rect">
            <a:avLst/>
          </a:prstGeom>
        </p:spPr>
        <p:txBody>
          <a:bodyPr>
            <a:normAutofit/>
          </a:bodyPr>
          <a:lstStyle>
            <a:lvl1pPr marL="0" indent="0" algn="l">
              <a:buNone/>
              <a:defRPr sz="2200">
                <a:solidFill>
                  <a:srgbClr val="595959"/>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25963"/>
          </a:xfrm>
          <a:prstGeom prst="rect">
            <a:avLst/>
          </a:prstGeom>
        </p:spPr>
        <p:txBody>
          <a:bodyPr/>
          <a:lstStyle>
            <a:lvl1pPr>
              <a:buFont typeface="Arial"/>
              <a:buChar char="•"/>
              <a:defRPr sz="2800"/>
            </a:lvl1pPr>
            <a:lvl2pPr marL="628650" indent="-285750">
              <a:buFont typeface="Arial"/>
              <a:buChar char="•"/>
              <a:tabLst/>
              <a:defRPr sz="2400"/>
            </a:lvl2pPr>
            <a:lvl3pPr marL="863600" indent="-228600">
              <a:buFont typeface="Arial"/>
              <a:buChar char="•"/>
              <a:defRPr sz="2000"/>
            </a:lvl3pPr>
            <a:lvl4pPr marL="1143000" indent="-228600">
              <a:buFont typeface="Arial"/>
              <a:buChar char="•"/>
              <a:defRPr sz="1800"/>
            </a:lvl4pPr>
            <a:lvl5pPr marL="1485900" indent="-228600">
              <a:buFont typeface="Arial"/>
              <a:buChar cha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3"/>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blaze flag_slide.jpg"/>
          <p:cNvPicPr>
            <a:picLocks noChangeAspect="1"/>
          </p:cNvPicPr>
          <p:nvPr userDrawn="1"/>
        </p:nvPicPr>
        <p:blipFill>
          <a:blip r:embed="rId7"/>
          <a:srcRect/>
          <a:stretch>
            <a:fillRect/>
          </a:stretch>
        </p:blipFill>
        <p:spPr bwMode="auto">
          <a:xfrm>
            <a:off x="0" y="0"/>
            <a:ext cx="9144000" cy="6858000"/>
          </a:xfrm>
          <a:prstGeom prst="rect">
            <a:avLst/>
          </a:prstGeom>
          <a:noFill/>
          <a:ln w="9525">
            <a:noFill/>
            <a:miter lim="800000"/>
            <a:headEnd/>
            <a:tailEnd/>
          </a:ln>
        </p:spPr>
      </p:pic>
      <p:sp>
        <p:nvSpPr>
          <p:cNvPr id="11" name="Title Placeholder 10"/>
          <p:cNvSpPr>
            <a:spLocks noGrp="1"/>
          </p:cNvSpPr>
          <p:nvPr>
            <p:ph type="title"/>
          </p:nvPr>
        </p:nvSpPr>
        <p:spPr>
          <a:xfrm>
            <a:off x="457200" y="152400"/>
            <a:ext cx="8229600" cy="927100"/>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12" name="Text Placeholder 11"/>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Lst>
  <p:txStyles>
    <p:titleStyle>
      <a:lvl1pPr algn="r" defTabSz="457200" rtl="0" eaLnBrk="0" fontAlgn="base" hangingPunct="0">
        <a:spcBef>
          <a:spcPct val="0"/>
        </a:spcBef>
        <a:spcAft>
          <a:spcPct val="0"/>
        </a:spcAft>
        <a:defRPr sz="3000" b="1" kern="1200">
          <a:solidFill>
            <a:schemeClr val="tx1"/>
          </a:solidFill>
          <a:latin typeface="+mj-lt"/>
          <a:ea typeface="ヒラギノ角ゴ Pro W3" pitchFamily="-109" charset="-128"/>
          <a:cs typeface="ヒラギノ角ゴ Pro W3" pitchFamily="-109" charset="-128"/>
        </a:defRPr>
      </a:lvl1pPr>
      <a:lvl2pPr algn="ctr" defTabSz="457200" rtl="0" eaLnBrk="0" fontAlgn="base" hangingPunct="0">
        <a:spcBef>
          <a:spcPct val="0"/>
        </a:spcBef>
        <a:spcAft>
          <a:spcPct val="0"/>
        </a:spcAft>
        <a:defRPr sz="4400">
          <a:solidFill>
            <a:schemeClr val="tx1"/>
          </a:solidFill>
          <a:latin typeface="Calibri" pitchFamily="-109" charset="0"/>
          <a:ea typeface="ヒラギノ角ゴ Pro W3" pitchFamily="-109" charset="-128"/>
          <a:cs typeface="ヒラギノ角ゴ Pro W3" pitchFamily="-109" charset="-128"/>
        </a:defRPr>
      </a:lvl2pPr>
      <a:lvl3pPr algn="ctr" defTabSz="457200" rtl="0" eaLnBrk="0" fontAlgn="base" hangingPunct="0">
        <a:spcBef>
          <a:spcPct val="0"/>
        </a:spcBef>
        <a:spcAft>
          <a:spcPct val="0"/>
        </a:spcAft>
        <a:defRPr sz="4400">
          <a:solidFill>
            <a:schemeClr val="tx1"/>
          </a:solidFill>
          <a:latin typeface="Calibri" pitchFamily="-109" charset="0"/>
          <a:ea typeface="ヒラギノ角ゴ Pro W3" pitchFamily="-109" charset="-128"/>
          <a:cs typeface="ヒラギノ角ゴ Pro W3" pitchFamily="-109" charset="-128"/>
        </a:defRPr>
      </a:lvl3pPr>
      <a:lvl4pPr algn="ctr" defTabSz="457200" rtl="0" eaLnBrk="0" fontAlgn="base" hangingPunct="0">
        <a:spcBef>
          <a:spcPct val="0"/>
        </a:spcBef>
        <a:spcAft>
          <a:spcPct val="0"/>
        </a:spcAft>
        <a:defRPr sz="4400">
          <a:solidFill>
            <a:schemeClr val="tx1"/>
          </a:solidFill>
          <a:latin typeface="Calibri" pitchFamily="-109" charset="0"/>
          <a:ea typeface="ヒラギノ角ゴ Pro W3" pitchFamily="-109" charset="-128"/>
          <a:cs typeface="ヒラギノ角ゴ Pro W3" pitchFamily="-109" charset="-128"/>
        </a:defRPr>
      </a:lvl4pPr>
      <a:lvl5pPr algn="ctr" defTabSz="457200" rtl="0" eaLnBrk="0" fontAlgn="base" hangingPunct="0">
        <a:spcBef>
          <a:spcPct val="0"/>
        </a:spcBef>
        <a:spcAft>
          <a:spcPct val="0"/>
        </a:spcAft>
        <a:defRPr sz="4400">
          <a:solidFill>
            <a:schemeClr val="tx1"/>
          </a:solidFill>
          <a:latin typeface="Calibri" pitchFamily="-109" charset="0"/>
          <a:ea typeface="ヒラギノ角ゴ Pro W3" pitchFamily="-109" charset="-128"/>
          <a:cs typeface="ヒラギノ角ゴ Pro W3" pitchFamily="-109" charset="-128"/>
        </a:defRPr>
      </a:lvl5pPr>
      <a:lvl6pPr marL="457200" algn="ctr" defTabSz="457200" rtl="0" fontAlgn="base">
        <a:spcBef>
          <a:spcPct val="0"/>
        </a:spcBef>
        <a:spcAft>
          <a:spcPct val="0"/>
        </a:spcAft>
        <a:defRPr sz="4400">
          <a:solidFill>
            <a:schemeClr val="tx1"/>
          </a:solidFill>
          <a:latin typeface="Calibri" pitchFamily="-109" charset="0"/>
          <a:ea typeface="ヒラギノ角ゴ Pro W3" pitchFamily="-109" charset="-128"/>
          <a:cs typeface="ヒラギノ角ゴ Pro W3" pitchFamily="-109" charset="-128"/>
        </a:defRPr>
      </a:lvl6pPr>
      <a:lvl7pPr marL="914400" algn="ctr" defTabSz="457200" rtl="0" fontAlgn="base">
        <a:spcBef>
          <a:spcPct val="0"/>
        </a:spcBef>
        <a:spcAft>
          <a:spcPct val="0"/>
        </a:spcAft>
        <a:defRPr sz="4400">
          <a:solidFill>
            <a:schemeClr val="tx1"/>
          </a:solidFill>
          <a:latin typeface="Calibri" pitchFamily="-109" charset="0"/>
          <a:ea typeface="ヒラギノ角ゴ Pro W3" pitchFamily="-109" charset="-128"/>
          <a:cs typeface="ヒラギノ角ゴ Pro W3" pitchFamily="-109" charset="-128"/>
        </a:defRPr>
      </a:lvl7pPr>
      <a:lvl8pPr marL="1371600" algn="ctr" defTabSz="457200" rtl="0" fontAlgn="base">
        <a:spcBef>
          <a:spcPct val="0"/>
        </a:spcBef>
        <a:spcAft>
          <a:spcPct val="0"/>
        </a:spcAft>
        <a:defRPr sz="4400">
          <a:solidFill>
            <a:schemeClr val="tx1"/>
          </a:solidFill>
          <a:latin typeface="Calibri" pitchFamily="-109" charset="0"/>
          <a:ea typeface="ヒラギノ角ゴ Pro W3" pitchFamily="-109" charset="-128"/>
          <a:cs typeface="ヒラギノ角ゴ Pro W3" pitchFamily="-109" charset="-128"/>
        </a:defRPr>
      </a:lvl8pPr>
      <a:lvl9pPr marL="1828800" algn="ctr" defTabSz="457200" rtl="0" fontAlgn="base">
        <a:spcBef>
          <a:spcPct val="0"/>
        </a:spcBef>
        <a:spcAft>
          <a:spcPct val="0"/>
        </a:spcAft>
        <a:defRPr sz="4400">
          <a:solidFill>
            <a:schemeClr val="tx1"/>
          </a:solidFill>
          <a:latin typeface="Calibri" pitchFamily="-109" charset="0"/>
          <a:ea typeface="ヒラギノ角ゴ Pro W3" pitchFamily="-109" charset="-128"/>
          <a:cs typeface="ヒラギノ角ゴ Pro W3" pitchFamily="-109" charset="-128"/>
        </a:defRPr>
      </a:lvl9pPr>
    </p:titleStyle>
    <p:bodyStyle>
      <a:lvl1pPr marL="342900" indent="-342900" algn="l" defTabSz="457200" rtl="0" eaLnBrk="0" fontAlgn="base" hangingPunct="0">
        <a:spcBef>
          <a:spcPct val="20000"/>
        </a:spcBef>
        <a:spcAft>
          <a:spcPct val="0"/>
        </a:spcAft>
        <a:buFont typeface="Arial"/>
        <a:buChar char="•"/>
        <a:defRPr sz="3200" kern="1200">
          <a:solidFill>
            <a:schemeClr val="tx1"/>
          </a:solidFill>
          <a:latin typeface="+mn-lt"/>
          <a:ea typeface="ヒラギノ角ゴ Pro W3" pitchFamily="-109" charset="-128"/>
          <a:cs typeface="ヒラギノ角ゴ Pro W3" pitchFamily="-109" charset="-128"/>
        </a:defRPr>
      </a:lvl1pPr>
      <a:lvl2pPr marL="635000" indent="-292100" algn="l" defTabSz="457200" rtl="0" eaLnBrk="0" fontAlgn="base" hangingPunct="0">
        <a:spcBef>
          <a:spcPct val="20000"/>
        </a:spcBef>
        <a:spcAft>
          <a:spcPct val="0"/>
        </a:spcAft>
        <a:buFont typeface="Arial"/>
        <a:buChar char="•"/>
        <a:defRPr sz="2800" kern="1200">
          <a:solidFill>
            <a:schemeClr val="tx1"/>
          </a:solidFill>
          <a:latin typeface="+mn-lt"/>
          <a:ea typeface="ヒラギノ角ゴ Pro W3" pitchFamily="-109" charset="-128"/>
          <a:cs typeface="+mn-cs"/>
        </a:defRPr>
      </a:lvl2pPr>
      <a:lvl3pPr marL="977900" indent="-228600" algn="l" defTabSz="457200" rtl="0" eaLnBrk="0" fontAlgn="base" hangingPunct="0">
        <a:spcBef>
          <a:spcPct val="20000"/>
        </a:spcBef>
        <a:spcAft>
          <a:spcPct val="0"/>
        </a:spcAft>
        <a:buFont typeface="Arial"/>
        <a:buChar char="•"/>
        <a:defRPr sz="2400" kern="1200">
          <a:solidFill>
            <a:schemeClr val="tx1"/>
          </a:solidFill>
          <a:latin typeface="+mn-lt"/>
          <a:ea typeface="Geneva" charset="-128"/>
          <a:cs typeface="Geneva" charset="-128"/>
        </a:defRPr>
      </a:lvl3pPr>
      <a:lvl4pPr marL="1371600" indent="-228600" algn="l" defTabSz="457200" rtl="0" eaLnBrk="0" fontAlgn="base" hangingPunct="0">
        <a:spcBef>
          <a:spcPct val="20000"/>
        </a:spcBef>
        <a:spcAft>
          <a:spcPct val="0"/>
        </a:spcAft>
        <a:buFont typeface="Arial"/>
        <a:buChar char="•"/>
        <a:defRPr sz="2000" kern="1200">
          <a:solidFill>
            <a:schemeClr val="tx1"/>
          </a:solidFill>
          <a:latin typeface="+mn-lt"/>
          <a:ea typeface="Geneva" charset="-128"/>
          <a:cs typeface="+mn-cs"/>
        </a:defRPr>
      </a:lvl4pPr>
      <a:lvl5pPr marL="1714500" indent="-228600" algn="l" defTabSz="457200" rtl="0" eaLnBrk="0" fontAlgn="base" hangingPunct="0">
        <a:spcBef>
          <a:spcPct val="20000"/>
        </a:spcBef>
        <a:spcAft>
          <a:spcPct val="0"/>
        </a:spcAft>
        <a:buFont typeface="Arial"/>
        <a:buChar char="•"/>
        <a:defRPr sz="2000" kern="1200">
          <a:solidFill>
            <a:schemeClr val="tx1"/>
          </a:solidFill>
          <a:latin typeface="+mn-lt"/>
          <a:ea typeface="Geneva"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hyperlink" Target="http://www.me.ucsb.edu/~moehlis/APC591/tutorials/tutorial5/node3.html" TargetMode="External"/><Relationship Id="rId5" Type="http://schemas.openxmlformats.org/officeDocument/2006/relationships/image" Target="../media/image15.png"/><Relationship Id="rId6" Type="http://schemas.openxmlformats.org/officeDocument/2006/relationships/image" Target="../media/image18.jpe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jpeg"/><Relationship Id="rId7" Type="http://schemas.openxmlformats.org/officeDocument/2006/relationships/image" Target="../media/image23.jpeg"/><Relationship Id="rId1" Type="http://schemas.openxmlformats.org/officeDocument/2006/relationships/slideLayout" Target="../slideLayouts/slideLayout3.xml"/><Relationship Id="rId2" Type="http://schemas.openxmlformats.org/officeDocument/2006/relationships/image" Target="../media/image4.jp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jpeg"/><Relationship Id="rId3" Type="http://schemas.openxmlformats.org/officeDocument/2006/relationships/image" Target="../media/image3.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EGR 710 Team Project</a:t>
            </a:r>
            <a:br>
              <a:rPr lang="en-US" dirty="0" smtClean="0"/>
            </a:br>
            <a:r>
              <a:rPr lang="en-US" dirty="0" smtClean="0"/>
              <a:t>Dr. </a:t>
            </a:r>
            <a:r>
              <a:rPr lang="en-US" dirty="0" err="1" smtClean="0"/>
              <a:t>Soni</a:t>
            </a:r>
            <a:r>
              <a:rPr lang="en-US" dirty="0" smtClean="0"/>
              <a:t/>
            </a:r>
            <a:br>
              <a:rPr lang="en-US" dirty="0" smtClean="0"/>
            </a:br>
            <a:r>
              <a:rPr lang="en-US" dirty="0" smtClean="0"/>
              <a:t>Fall 2011</a:t>
            </a:r>
            <a:endParaRPr lang="en-US" dirty="0"/>
          </a:p>
        </p:txBody>
      </p:sp>
      <p:sp>
        <p:nvSpPr>
          <p:cNvPr id="3" name="Subtitle 2"/>
          <p:cNvSpPr>
            <a:spLocks noGrp="1"/>
          </p:cNvSpPr>
          <p:nvPr>
            <p:ph type="subTitle" idx="1"/>
          </p:nvPr>
        </p:nvSpPr>
        <p:spPr/>
        <p:txBody>
          <a:bodyPr/>
          <a:lstStyle/>
          <a:p>
            <a:r>
              <a:rPr lang="en-US" dirty="0" smtClean="0"/>
              <a:t>Robert Cloud</a:t>
            </a:r>
          </a:p>
          <a:p>
            <a:r>
              <a:rPr lang="en-US" dirty="0" err="1" smtClean="0"/>
              <a:t>Mikey</a:t>
            </a:r>
            <a:r>
              <a:rPr lang="en-US" dirty="0" smtClean="0"/>
              <a:t> Hannon</a:t>
            </a:r>
          </a:p>
          <a:p>
            <a:r>
              <a:rPr lang="en-US" dirty="0" err="1" smtClean="0"/>
              <a:t>Suman</a:t>
            </a:r>
            <a:r>
              <a:rPr lang="en-US" dirty="0" smtClean="0"/>
              <a:t> </a:t>
            </a:r>
            <a:r>
              <a:rPr lang="en-US" dirty="0" err="1" smtClean="0"/>
              <a:t>Silwal</a:t>
            </a:r>
            <a:endParaRPr lang="en-US" dirty="0" smtClean="0"/>
          </a:p>
          <a:p>
            <a:r>
              <a:rPr lang="en-US" dirty="0" smtClean="0"/>
              <a:t>Steve Wingo</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noGrp="1" noChangeArrowheads="1"/>
          </p:cNvSpPr>
          <p:nvPr>
            <p:ph type="title"/>
          </p:nvPr>
        </p:nvSpPr>
        <p:spPr/>
        <p:txBody>
          <a:bodyPr/>
          <a:lstStyle/>
          <a:p>
            <a:pPr eaLnBrk="1" hangingPunct="1">
              <a:defRPr/>
            </a:pPr>
            <a:r>
              <a:rPr lang="en-US" smtClean="0"/>
              <a:t>Vectorizing for Higher Performance</a:t>
            </a:r>
          </a:p>
        </p:txBody>
      </p:sp>
      <p:pic>
        <p:nvPicPr>
          <p:cNvPr id="389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812" y="2383155"/>
            <a:ext cx="4521994" cy="720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389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806" y="3206115"/>
            <a:ext cx="371475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3891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2950" y="3909060"/>
            <a:ext cx="3693319" cy="591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3891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0094" y="4603432"/>
            <a:ext cx="3807619" cy="574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38918"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07781" y="2948940"/>
            <a:ext cx="3136106" cy="3540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ph type="title"/>
          </p:nvPr>
        </p:nvSpPr>
        <p:spPr>
          <a:xfrm>
            <a:off x="650081" y="180022"/>
            <a:ext cx="7836694" cy="1088708"/>
          </a:xfrm>
        </p:spPr>
        <p:txBody>
          <a:bodyPr/>
          <a:lstStyle/>
          <a:p>
            <a:pPr eaLnBrk="1" hangingPunct="1">
              <a:defRPr/>
            </a:pPr>
            <a:r>
              <a:rPr lang="en-US" smtClean="0"/>
              <a:t>Jacobian Iteration</a:t>
            </a:r>
          </a:p>
        </p:txBody>
      </p:sp>
      <p:sp>
        <p:nvSpPr>
          <p:cNvPr id="34818" name="Rectangle 2"/>
          <p:cNvSpPr>
            <a:spLocks noGrp="1" noChangeArrowheads="1"/>
          </p:cNvSpPr>
          <p:nvPr>
            <p:ph type="body" idx="1"/>
          </p:nvPr>
        </p:nvSpPr>
        <p:spPr>
          <a:xfrm>
            <a:off x="650081" y="3094672"/>
            <a:ext cx="7836694" cy="3454718"/>
          </a:xfrm>
        </p:spPr>
        <p:txBody>
          <a:bodyPr/>
          <a:lstStyle/>
          <a:p>
            <a:pPr marL="453851" eaLnBrk="1" hangingPunct="1">
              <a:defRPr/>
            </a:pPr>
            <a:r>
              <a:rPr lang="en-US" smtClean="0"/>
              <a:t>Ideal for Parallelism, next iteration only dependent on previous iteration</a:t>
            </a:r>
          </a:p>
          <a:p>
            <a:pPr marL="453851" eaLnBrk="1" hangingPunct="1">
              <a:defRPr/>
            </a:pPr>
            <a:r>
              <a:rPr lang="en-US" smtClean="0"/>
              <a:t>Allows for simple domain decomposition</a:t>
            </a:r>
          </a:p>
          <a:p>
            <a:pPr marL="453851" eaLnBrk="1" hangingPunct="1">
              <a:defRPr/>
            </a:pPr>
            <a:r>
              <a:rPr lang="en-US" smtClean="0"/>
              <a:t>Start with initial approximates of unknown variables(typically 0)</a:t>
            </a:r>
          </a:p>
          <a:p>
            <a:pPr marL="453851" eaLnBrk="1" hangingPunct="1">
              <a:defRPr/>
            </a:pPr>
            <a:r>
              <a:rPr lang="en-US" smtClean="0"/>
              <a:t>Iterate until the change between steps is less than a specified epsilon</a:t>
            </a:r>
          </a:p>
        </p:txBody>
      </p:sp>
      <p:pic>
        <p:nvPicPr>
          <p:cNvPr id="348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794" y="1679139"/>
            <a:ext cx="6197203"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348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813" y="2263140"/>
            <a:ext cx="4429125" cy="634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ChangeArrowheads="1"/>
          </p:cNvSpPr>
          <p:nvPr>
            <p:ph type="title"/>
          </p:nvPr>
        </p:nvSpPr>
        <p:spPr>
          <a:xfrm>
            <a:off x="650081" y="-145733"/>
            <a:ext cx="7836694" cy="1723073"/>
          </a:xfrm>
        </p:spPr>
        <p:txBody>
          <a:bodyPr/>
          <a:lstStyle/>
          <a:p>
            <a:pPr eaLnBrk="1" hangingPunct="1">
              <a:defRPr/>
            </a:pPr>
            <a:r>
              <a:rPr lang="en-US" smtClean="0"/>
              <a:t>Finite Difference Grid</a:t>
            </a:r>
          </a:p>
        </p:txBody>
      </p:sp>
      <p:pic>
        <p:nvPicPr>
          <p:cNvPr id="317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7675" y="1903095"/>
            <a:ext cx="3921919" cy="4517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31747" name="Rectangle 3"/>
          <p:cNvSpPr>
            <a:spLocks/>
          </p:cNvSpPr>
          <p:nvPr/>
        </p:nvSpPr>
        <p:spPr bwMode="auto">
          <a:xfrm>
            <a:off x="4243387" y="1208723"/>
            <a:ext cx="4236244" cy="462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r>
              <a:rPr lang="en-US" sz="1200" u="sng">
                <a:ea typeface="ＭＳ Ｐゴシック" charset="0"/>
                <a:hlinkClick r:id="rId4"/>
              </a:rPr>
              <a:t>http://www.me.ucsb.edu/~moehlis/APC591/tutorials/tutorial5/node3.html</a:t>
            </a:r>
            <a:endParaRPr lang="en-US" sz="1200" u="sng">
              <a:ea typeface="ＭＳ Ｐゴシック" charset="0"/>
            </a:endParaRPr>
          </a:p>
        </p:txBody>
      </p:sp>
      <p:sp>
        <p:nvSpPr>
          <p:cNvPr id="31748" name="Rectangle 4"/>
          <p:cNvSpPr>
            <a:spLocks/>
          </p:cNvSpPr>
          <p:nvPr/>
        </p:nvSpPr>
        <p:spPr bwMode="auto">
          <a:xfrm>
            <a:off x="548283" y="1448753"/>
            <a:ext cx="2786063" cy="462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r>
              <a:rPr lang="en-US">
                <a:solidFill>
                  <a:schemeClr val="tx1"/>
                </a:solidFill>
                <a:ea typeface="ＭＳ Ｐゴシック" charset="0"/>
              </a:rPr>
              <a:t>When dx,dy are equal:</a:t>
            </a:r>
          </a:p>
        </p:txBody>
      </p:sp>
      <p:pic>
        <p:nvPicPr>
          <p:cNvPr id="3174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794" y="2304932"/>
            <a:ext cx="3593306" cy="223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31750" name="Line 6"/>
          <p:cNvSpPr>
            <a:spLocks noChangeShapeType="1"/>
          </p:cNvSpPr>
          <p:nvPr/>
        </p:nvSpPr>
        <p:spPr bwMode="auto">
          <a:xfrm flipH="1">
            <a:off x="4680943" y="3457933"/>
            <a:ext cx="2679" cy="1266587"/>
          </a:xfrm>
          <a:prstGeom prst="line">
            <a:avLst/>
          </a:prstGeom>
          <a:noFill/>
          <a:ln w="25400">
            <a:solidFill>
              <a:schemeClr val="tx1"/>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1751" name="Rectangle 7"/>
          <p:cNvSpPr>
            <a:spLocks/>
          </p:cNvSpPr>
          <p:nvPr/>
        </p:nvSpPr>
        <p:spPr bwMode="auto">
          <a:xfrm>
            <a:off x="4264819" y="5665083"/>
            <a:ext cx="1282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a:solidFill>
                  <a:schemeClr val="tx1"/>
                </a:solidFill>
                <a:ea typeface="ＭＳ Ｐゴシック" charset="0"/>
              </a:rPr>
              <a:t>y</a:t>
            </a:r>
          </a:p>
        </p:txBody>
      </p:sp>
      <p:sp>
        <p:nvSpPr>
          <p:cNvPr id="31752" name="Rectangle 8"/>
          <p:cNvSpPr>
            <a:spLocks/>
          </p:cNvSpPr>
          <p:nvPr/>
        </p:nvSpPr>
        <p:spPr bwMode="auto">
          <a:xfrm>
            <a:off x="4357688" y="1747451"/>
            <a:ext cx="1282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a:solidFill>
                  <a:schemeClr val="tx1"/>
                </a:solidFill>
                <a:ea typeface="ＭＳ Ｐゴシック" charset="0"/>
              </a:rPr>
              <a:t>y</a:t>
            </a:r>
          </a:p>
        </p:txBody>
      </p:sp>
      <p:pic>
        <p:nvPicPr>
          <p:cNvPr id="31753"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4369" y="3065741"/>
            <a:ext cx="3721894" cy="3346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7635" y="1788434"/>
            <a:ext cx="1987765" cy="1488166"/>
          </a:xfrm>
          <a:prstGeom prst="rect">
            <a:avLst/>
          </a:prstGeom>
        </p:spPr>
      </p:pic>
      <p:sp>
        <p:nvSpPr>
          <p:cNvPr id="8" name="Content Placeholder 2"/>
          <p:cNvSpPr>
            <a:spLocks noGrp="1"/>
          </p:cNvSpPr>
          <p:nvPr>
            <p:ph sz="half" idx="1"/>
          </p:nvPr>
        </p:nvSpPr>
        <p:spPr>
          <a:xfrm>
            <a:off x="4191000" y="1295400"/>
            <a:ext cx="4438650" cy="5410200"/>
          </a:xfrm>
        </p:spPr>
        <p:txBody>
          <a:bodyPr>
            <a:normAutofit/>
          </a:bodyPr>
          <a:lstStyle/>
          <a:p>
            <a:pPr marL="0" indent="0">
              <a:buNone/>
            </a:pPr>
            <a:r>
              <a:rPr lang="en-US" sz="1500" b="1" dirty="0" smtClean="0"/>
              <a:t>Progress</a:t>
            </a:r>
            <a:r>
              <a:rPr lang="en-US" sz="1500" b="1" dirty="0" smtClean="0"/>
              <a:t>: </a:t>
            </a:r>
            <a:r>
              <a:rPr lang="en-US" sz="1500" dirty="0"/>
              <a:t>Pressure-pulse decay</a:t>
            </a:r>
          </a:p>
          <a:p>
            <a:pPr marL="0" indent="0">
              <a:buNone/>
            </a:pPr>
            <a:endParaRPr lang="en-US" sz="1500" b="1" dirty="0" smtClean="0"/>
          </a:p>
          <a:p>
            <a:pPr marL="0" indent="0">
              <a:buNone/>
            </a:pPr>
            <a:endParaRPr lang="en-US" sz="1500" dirty="0" smtClean="0"/>
          </a:p>
          <a:p>
            <a:pPr marL="0" indent="0" algn="ctr">
              <a:buNone/>
            </a:pPr>
            <a:endParaRPr lang="en-US" sz="1500" dirty="0" smtClean="0"/>
          </a:p>
          <a:p>
            <a:pPr marL="0" indent="0" algn="ctr">
              <a:buNone/>
            </a:pPr>
            <a:endParaRPr lang="en-US" sz="1500" dirty="0"/>
          </a:p>
          <a:p>
            <a:pPr marL="0" indent="0" algn="ctr">
              <a:buNone/>
            </a:pPr>
            <a:endParaRPr lang="en-US" sz="1500" dirty="0" smtClean="0"/>
          </a:p>
          <a:p>
            <a:pPr marL="0" indent="0">
              <a:buNone/>
            </a:pPr>
            <a:r>
              <a:rPr lang="en-US" sz="1200" dirty="0" smtClean="0"/>
              <a:t>Measurements performed for 1D case</a:t>
            </a:r>
            <a:endParaRPr lang="en-US" sz="1200" dirty="0"/>
          </a:p>
          <a:p>
            <a:pPr marL="0" indent="0" algn="ctr">
              <a:buNone/>
            </a:pPr>
            <a:endParaRPr lang="en-US" sz="1500" dirty="0" smtClean="0"/>
          </a:p>
          <a:p>
            <a:pPr marL="0" indent="0" algn="ctr">
              <a:buNone/>
            </a:pPr>
            <a:endParaRPr lang="en-US" sz="1500" dirty="0"/>
          </a:p>
          <a:p>
            <a:pPr marL="0" indent="0" algn="ctr">
              <a:buNone/>
            </a:pPr>
            <a:endParaRPr lang="en-US" sz="1500" dirty="0" smtClean="0"/>
          </a:p>
          <a:p>
            <a:pPr marL="0" indent="0" algn="ctr">
              <a:buNone/>
            </a:pPr>
            <a:endParaRPr lang="en-US" sz="1500" dirty="0"/>
          </a:p>
          <a:p>
            <a:pPr marL="0" indent="0">
              <a:buNone/>
            </a:pPr>
            <a:r>
              <a:rPr lang="en-US" sz="1200" dirty="0" smtClean="0"/>
              <a:t/>
            </a:r>
            <a:br>
              <a:rPr lang="en-US" sz="1200" dirty="0" smtClean="0"/>
            </a:br>
            <a:r>
              <a:rPr lang="en-US" sz="1200" dirty="0" smtClean="0"/>
              <a:t>Single</a:t>
            </a:r>
            <a:r>
              <a:rPr lang="en-US" sz="1200" dirty="0" smtClean="0"/>
              <a:t>-processor model </a:t>
            </a:r>
            <a:r>
              <a:rPr lang="en-US" sz="1200" dirty="0"/>
              <a:t> </a:t>
            </a:r>
            <a:r>
              <a:rPr lang="en-US" sz="1200" dirty="0" smtClean="0"/>
              <a:t>created</a:t>
            </a:r>
          </a:p>
          <a:p>
            <a:pPr marL="0" indent="0">
              <a:buNone/>
            </a:pPr>
            <a:r>
              <a:rPr lang="en-US" sz="1200" dirty="0" smtClean="0"/>
              <a:t>for 2D case  </a:t>
            </a:r>
          </a:p>
          <a:p>
            <a:pPr marL="0" indent="0">
              <a:buNone/>
            </a:pPr>
            <a:endParaRPr lang="en-US" sz="1500" b="1" dirty="0" smtClean="0"/>
          </a:p>
          <a:p>
            <a:pPr marL="0" indent="0">
              <a:buNone/>
            </a:pPr>
            <a:r>
              <a:rPr lang="en-US" sz="1500" b="1" dirty="0" smtClean="0"/>
              <a:t>Work to do:</a:t>
            </a:r>
          </a:p>
          <a:p>
            <a:r>
              <a:rPr lang="en-US" sz="1500" dirty="0" smtClean="0"/>
              <a:t>Translate to parallel implementation</a:t>
            </a:r>
          </a:p>
          <a:p>
            <a:r>
              <a:rPr lang="en-US" sz="1500" dirty="0" smtClean="0"/>
              <a:t>Translate to Cloud</a:t>
            </a:r>
          </a:p>
          <a:p>
            <a:r>
              <a:rPr lang="en-US" sz="1500" dirty="0" smtClean="0"/>
              <a:t>Create experimental apparatus for 2D case (not necessary for this project)</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4541" y="1904545"/>
            <a:ext cx="2162459" cy="1000573"/>
          </a:xfrm>
          <a:prstGeom prst="rect">
            <a:avLst/>
          </a:prstGeom>
        </p:spPr>
      </p:pic>
      <p:sp>
        <p:nvSpPr>
          <p:cNvPr id="2" name="Title 1"/>
          <p:cNvSpPr>
            <a:spLocks noGrp="1"/>
          </p:cNvSpPr>
          <p:nvPr>
            <p:ph type="title"/>
          </p:nvPr>
        </p:nvSpPr>
        <p:spPr/>
        <p:txBody>
          <a:bodyPr/>
          <a:lstStyle/>
          <a:p>
            <a:pPr algn="ctr"/>
            <a:r>
              <a:rPr lang="en-US" sz="3600" dirty="0" smtClean="0">
                <a:latin typeface="+mn-lt"/>
              </a:rPr>
              <a:t>Progress To-Date and Future Work</a:t>
            </a:r>
            <a:endParaRPr lang="en-US" sz="3600" dirty="0">
              <a:latin typeface="+mn-lt"/>
            </a:endParaRPr>
          </a:p>
        </p:txBody>
      </p:sp>
      <p:pic>
        <p:nvPicPr>
          <p:cNvPr id="6" name="Picture 5"/>
          <p:cNvPicPr/>
          <p:nvPr/>
        </p:nvPicPr>
        <p:blipFill>
          <a:blip r:embed="rId4">
            <a:extLst>
              <a:ext uri="{28A0092B-C50C-407E-A947-70E740481C1C}">
                <a14:useLocalDpi xmlns:a14="http://schemas.microsoft.com/office/drawing/2010/main" val="0"/>
              </a:ext>
            </a:extLst>
          </a:blip>
          <a:srcRect/>
          <a:stretch>
            <a:fillRect/>
          </a:stretch>
        </p:blipFill>
        <p:spPr bwMode="auto">
          <a:xfrm>
            <a:off x="1009073" y="1816100"/>
            <a:ext cx="2476500" cy="927100"/>
          </a:xfrm>
          <a:prstGeom prst="rect">
            <a:avLst/>
          </a:prstGeom>
          <a:noFill/>
          <a:ln>
            <a:noFill/>
          </a:ln>
        </p:spPr>
      </p:pic>
      <p:pic>
        <p:nvPicPr>
          <p:cNvPr id="5" name="Picture 4"/>
          <p:cNvPicPr/>
          <p:nvPr/>
        </p:nvPicPr>
        <p:blipFill>
          <a:blip r:embed="rId5">
            <a:extLst>
              <a:ext uri="{28A0092B-C50C-407E-A947-70E740481C1C}">
                <a14:useLocalDpi xmlns:a14="http://schemas.microsoft.com/office/drawing/2010/main" val="0"/>
              </a:ext>
            </a:extLst>
          </a:blip>
          <a:srcRect/>
          <a:stretch>
            <a:fillRect/>
          </a:stretch>
        </p:blipFill>
        <p:spPr bwMode="auto">
          <a:xfrm>
            <a:off x="1081231" y="2590800"/>
            <a:ext cx="2208645" cy="1587500"/>
          </a:xfrm>
          <a:prstGeom prst="rect">
            <a:avLst/>
          </a:prstGeom>
          <a:noFill/>
          <a:ln>
            <a:noFill/>
          </a:ln>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57255" y="3304123"/>
            <a:ext cx="2043545" cy="1076576"/>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34200" y="3378777"/>
            <a:ext cx="1981199" cy="1397671"/>
          </a:xfrm>
          <a:prstGeom prst="rect">
            <a:avLst/>
          </a:prstGeom>
        </p:spPr>
      </p:pic>
      <p:sp>
        <p:nvSpPr>
          <p:cNvPr id="3" name="Content Placeholder 2"/>
          <p:cNvSpPr>
            <a:spLocks noGrp="1"/>
          </p:cNvSpPr>
          <p:nvPr>
            <p:ph sz="half" idx="1"/>
          </p:nvPr>
        </p:nvSpPr>
        <p:spPr>
          <a:xfrm>
            <a:off x="361950" y="1295400"/>
            <a:ext cx="3985499" cy="5334000"/>
          </a:xfrm>
        </p:spPr>
        <p:txBody>
          <a:bodyPr>
            <a:normAutofit lnSpcReduction="10000"/>
          </a:bodyPr>
          <a:lstStyle/>
          <a:p>
            <a:pPr marL="0" indent="0">
              <a:buNone/>
            </a:pPr>
            <a:r>
              <a:rPr lang="en-US" sz="1500" b="1" dirty="0" smtClean="0"/>
              <a:t>Progress</a:t>
            </a:r>
            <a:r>
              <a:rPr lang="en-US" sz="1500" b="1" dirty="0" smtClean="0"/>
              <a:t>: </a:t>
            </a:r>
            <a:r>
              <a:rPr lang="en-US" sz="1500" dirty="0"/>
              <a:t>Laplace Equation (“Toy Problem”)</a:t>
            </a:r>
          </a:p>
          <a:p>
            <a:pPr marL="0" indent="0">
              <a:buNone/>
            </a:pPr>
            <a:endParaRPr lang="en-US" sz="1500" b="1" dirty="0" smtClean="0"/>
          </a:p>
          <a:p>
            <a:pPr marL="0" indent="0" algn="ctr">
              <a:buNone/>
            </a:pPr>
            <a:endParaRPr lang="en-US" sz="1500" dirty="0"/>
          </a:p>
          <a:p>
            <a:pPr marL="0" indent="0" algn="ctr">
              <a:buNone/>
            </a:pPr>
            <a:endParaRPr lang="en-US" sz="1500" dirty="0" smtClean="0"/>
          </a:p>
          <a:p>
            <a:pPr marL="0" indent="0" algn="ctr">
              <a:buNone/>
            </a:pPr>
            <a:endParaRPr lang="en-US" sz="1500" dirty="0"/>
          </a:p>
          <a:p>
            <a:pPr marL="0" indent="0" algn="ctr">
              <a:buNone/>
            </a:pPr>
            <a:endParaRPr lang="en-US" sz="1500" dirty="0" smtClean="0"/>
          </a:p>
          <a:p>
            <a:pPr marL="0" indent="0" algn="ctr">
              <a:buNone/>
            </a:pPr>
            <a:endParaRPr lang="en-US" sz="1500" dirty="0"/>
          </a:p>
          <a:p>
            <a:pPr marL="0" indent="0" algn="ctr">
              <a:buNone/>
            </a:pPr>
            <a:endParaRPr lang="en-US" sz="1500" dirty="0" smtClean="0"/>
          </a:p>
          <a:p>
            <a:pPr marL="0" indent="0" algn="ctr">
              <a:buNone/>
            </a:pPr>
            <a:endParaRPr lang="en-US" sz="1500" dirty="0"/>
          </a:p>
          <a:p>
            <a:pPr marL="0" indent="0" algn="ctr">
              <a:buNone/>
            </a:pPr>
            <a:endParaRPr lang="en-US" sz="1500" dirty="0" smtClean="0"/>
          </a:p>
          <a:p>
            <a:pPr marL="0" indent="0" algn="ctr">
              <a:buNone/>
            </a:pPr>
            <a:endParaRPr lang="en-US" sz="1500" dirty="0"/>
          </a:p>
          <a:p>
            <a:pPr marL="0" indent="0" algn="ctr">
              <a:buNone/>
            </a:pPr>
            <a:endParaRPr lang="en-US" sz="1500" dirty="0" smtClean="0"/>
          </a:p>
          <a:p>
            <a:pPr marL="0" indent="0">
              <a:buNone/>
            </a:pPr>
            <a:r>
              <a:rPr lang="en-US" sz="1500" dirty="0" smtClean="0"/>
              <a:t/>
            </a:r>
            <a:br>
              <a:rPr lang="en-US" sz="1500" dirty="0" smtClean="0"/>
            </a:br>
            <a:r>
              <a:rPr lang="en-US" sz="1500" dirty="0" smtClean="0"/>
              <a:t>Already </a:t>
            </a:r>
            <a:r>
              <a:rPr lang="en-US" sz="1500" dirty="0" smtClean="0"/>
              <a:t>implemented under various boundary conditions in clusters up to 64 cores.</a:t>
            </a:r>
          </a:p>
          <a:p>
            <a:pPr marL="0" indent="0">
              <a:buNone/>
            </a:pPr>
            <a:endParaRPr lang="en-US" sz="1500" dirty="0" smtClean="0"/>
          </a:p>
          <a:p>
            <a:pPr marL="0" indent="0">
              <a:buNone/>
            </a:pPr>
            <a:r>
              <a:rPr lang="en-US" sz="1500" b="1" dirty="0" smtClean="0"/>
              <a:t>Work to do:</a:t>
            </a:r>
          </a:p>
          <a:p>
            <a:r>
              <a:rPr lang="en-US" sz="1500" dirty="0" smtClean="0"/>
              <a:t>Translate to Cloud (Amazon EC2)</a:t>
            </a:r>
          </a:p>
          <a:p>
            <a:r>
              <a:rPr lang="en-US" sz="1500" dirty="0" smtClean="0"/>
              <a:t>Compare scaling performance with multicore implementation</a:t>
            </a:r>
          </a:p>
          <a:p>
            <a:r>
              <a:rPr lang="en-US" sz="1500" dirty="0" smtClean="0"/>
              <a:t>Multi-core nodes? </a:t>
            </a:r>
          </a:p>
        </p:txBody>
      </p:sp>
    </p:spTree>
    <p:extLst>
      <p:ext uri="{BB962C8B-B14F-4D97-AF65-F5344CB8AC3E}">
        <p14:creationId xmlns:p14="http://schemas.microsoft.com/office/powerpoint/2010/main" val="337406149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ontent Placeholder 20"/>
          <p:cNvSpPr>
            <a:spLocks noGrp="1"/>
          </p:cNvSpPr>
          <p:nvPr>
            <p:ph idx="1"/>
          </p:nvPr>
        </p:nvSpPr>
        <p:spPr>
          <a:xfrm>
            <a:off x="304800" y="1600200"/>
            <a:ext cx="8686800" cy="4525963"/>
          </a:xfrm>
        </p:spPr>
        <p:txBody>
          <a:bodyPr/>
          <a:lstStyle/>
          <a:p>
            <a:pPr marL="0" indent="0" algn="ctr">
              <a:buNone/>
            </a:pPr>
            <a:r>
              <a:rPr lang="en-US" dirty="0" smtClean="0"/>
              <a:t>To use an </a:t>
            </a:r>
            <a:r>
              <a:rPr lang="en-US" b="1" dirty="0"/>
              <a:t>Interdisciplinary Engineering</a:t>
            </a:r>
            <a:r>
              <a:rPr lang="en-US" dirty="0"/>
              <a:t> Approach </a:t>
            </a:r>
            <a:r>
              <a:rPr lang="en-US" dirty="0" smtClean="0"/>
              <a:t>to Leverage </a:t>
            </a:r>
            <a:r>
              <a:rPr lang="en-US" dirty="0"/>
              <a:t>the </a:t>
            </a:r>
            <a:r>
              <a:rPr lang="en-US" u="sng" dirty="0"/>
              <a:t>Power</a:t>
            </a:r>
            <a:r>
              <a:rPr lang="en-US" dirty="0"/>
              <a:t> of </a:t>
            </a:r>
            <a:r>
              <a:rPr lang="en-US" b="1" dirty="0"/>
              <a:t>Distributed </a:t>
            </a:r>
            <a:r>
              <a:rPr lang="en-US" b="1" dirty="0" smtClean="0"/>
              <a:t>Computing </a:t>
            </a:r>
            <a:r>
              <a:rPr lang="en-US" dirty="0" smtClean="0"/>
              <a:t>and to take advantage of the </a:t>
            </a:r>
            <a:r>
              <a:rPr lang="en-US" u="sng" dirty="0" smtClean="0"/>
              <a:t>Resources</a:t>
            </a:r>
            <a:r>
              <a:rPr lang="en-US" dirty="0" smtClean="0"/>
              <a:t> of </a:t>
            </a:r>
            <a:r>
              <a:rPr lang="en-US" b="1" dirty="0" smtClean="0"/>
              <a:t>Cloud Computing  </a:t>
            </a:r>
            <a:r>
              <a:rPr lang="en-US" dirty="0" smtClean="0"/>
              <a:t>for a  </a:t>
            </a:r>
            <a:r>
              <a:rPr lang="en-US" u="sng" dirty="0" smtClean="0"/>
              <a:t>Computationally </a:t>
            </a:r>
            <a:r>
              <a:rPr lang="en-US" u="sng" dirty="0"/>
              <a:t>Intensive</a:t>
            </a:r>
            <a:r>
              <a:rPr lang="en-US" dirty="0"/>
              <a:t> </a:t>
            </a:r>
            <a:r>
              <a:rPr lang="en-US" b="1" dirty="0"/>
              <a:t>Research </a:t>
            </a:r>
            <a:r>
              <a:rPr lang="en-US" b="1" dirty="0" smtClean="0"/>
              <a:t>Application</a:t>
            </a:r>
            <a:r>
              <a:rPr lang="en-US" dirty="0" smtClean="0"/>
              <a:t>.</a:t>
            </a:r>
            <a:endParaRPr lang="en-US" dirty="0"/>
          </a:p>
          <a:p>
            <a:pPr marL="0" indent="0">
              <a:buNone/>
            </a:pPr>
            <a:r>
              <a:rPr lang="en-US" dirty="0"/>
              <a:t> </a:t>
            </a:r>
          </a:p>
          <a:p>
            <a:pPr marL="0" indent="0">
              <a:buNone/>
            </a:pPr>
            <a:endParaRPr lang="en-US" dirty="0" smtClean="0"/>
          </a:p>
        </p:txBody>
      </p:sp>
      <p:sp>
        <p:nvSpPr>
          <p:cNvPr id="20" name="Title 19"/>
          <p:cNvSpPr>
            <a:spLocks noGrp="1"/>
          </p:cNvSpPr>
          <p:nvPr>
            <p:ph type="title"/>
          </p:nvPr>
        </p:nvSpPr>
        <p:spPr/>
        <p:txBody>
          <a:bodyPr/>
          <a:lstStyle/>
          <a:p>
            <a:r>
              <a:rPr lang="en-US" dirty="0" smtClean="0"/>
              <a:t>Project Goals</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7800" y="4093649"/>
            <a:ext cx="2795457" cy="129346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5000" y="3996297"/>
            <a:ext cx="1987765" cy="1488166"/>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143000"/>
            <a:ext cx="5257800" cy="5181600"/>
          </a:xfrm>
        </p:spPr>
        <p:txBody>
          <a:bodyPr>
            <a:noAutofit/>
          </a:bodyPr>
          <a:lstStyle/>
          <a:p>
            <a:r>
              <a:rPr lang="en-US" sz="2400" dirty="0" smtClean="0"/>
              <a:t>Processors</a:t>
            </a:r>
          </a:p>
          <a:p>
            <a:pPr lvl="1"/>
            <a:r>
              <a:rPr lang="en-US" sz="1800" dirty="0" smtClean="0"/>
              <a:t>Chip Performance Improvement is Slowing</a:t>
            </a:r>
          </a:p>
          <a:p>
            <a:pPr lvl="1"/>
            <a:r>
              <a:rPr lang="en-US" sz="1800" dirty="0" smtClean="0"/>
              <a:t>Critical Problems: Capping Power Usage and Heat Generation</a:t>
            </a:r>
          </a:p>
          <a:p>
            <a:pPr lvl="1"/>
            <a:r>
              <a:rPr lang="en-US" sz="1800" dirty="0" smtClean="0"/>
              <a:t>Chip Makers Turning to Multi-Core Processors</a:t>
            </a:r>
          </a:p>
          <a:p>
            <a:r>
              <a:rPr lang="en-US" sz="2400" dirty="0" smtClean="0"/>
              <a:t>Distributed Computing</a:t>
            </a:r>
          </a:p>
          <a:p>
            <a:pPr lvl="1"/>
            <a:r>
              <a:rPr lang="en-US" sz="1800" dirty="0" smtClean="0"/>
              <a:t>Across Multiple Cores</a:t>
            </a:r>
          </a:p>
          <a:p>
            <a:pPr lvl="1"/>
            <a:r>
              <a:rPr lang="en-US" sz="1800" dirty="0" smtClean="0"/>
              <a:t>Across Multiple Systems</a:t>
            </a:r>
          </a:p>
          <a:p>
            <a:r>
              <a:rPr lang="en-US" sz="2400" dirty="0" smtClean="0"/>
              <a:t>Parallel Computing</a:t>
            </a:r>
          </a:p>
          <a:p>
            <a:pPr lvl="1"/>
            <a:r>
              <a:rPr lang="en-US" sz="1800" dirty="0" smtClean="0"/>
              <a:t>Distributed Memory Multi-Computer</a:t>
            </a:r>
          </a:p>
          <a:p>
            <a:pPr lvl="1"/>
            <a:r>
              <a:rPr lang="en-US" sz="1800" dirty="0" smtClean="0"/>
              <a:t>Shared Memory Multi-Processor</a:t>
            </a:r>
          </a:p>
          <a:p>
            <a:r>
              <a:rPr lang="en-US" sz="2400" dirty="0" smtClean="0"/>
              <a:t>Computational Branch of Science</a:t>
            </a:r>
            <a:endParaRPr lang="en-US" sz="2400" dirty="0"/>
          </a:p>
          <a:p>
            <a:pPr lvl="1"/>
            <a:r>
              <a:rPr lang="en-US" sz="1800" dirty="0" smtClean="0"/>
              <a:t>As an addition to Experimental and Theoretical Science</a:t>
            </a:r>
          </a:p>
        </p:txBody>
      </p:sp>
      <p:sp>
        <p:nvSpPr>
          <p:cNvPr id="3" name="Title 2"/>
          <p:cNvSpPr>
            <a:spLocks noGrp="1"/>
          </p:cNvSpPr>
          <p:nvPr>
            <p:ph type="title"/>
          </p:nvPr>
        </p:nvSpPr>
        <p:spPr/>
        <p:txBody>
          <a:bodyPr/>
          <a:lstStyle/>
          <a:p>
            <a:r>
              <a:rPr lang="en-US" dirty="0" smtClean="0"/>
              <a:t>Forces</a:t>
            </a:r>
            <a:endParaRPr lang="en-US" dirty="0"/>
          </a:p>
        </p:txBody>
      </p:sp>
      <p:pic>
        <p:nvPicPr>
          <p:cNvPr id="4" name="Picture 3" descr="ParallelComputing_Distributed_Memory_Multicompu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1200" y="1600200"/>
            <a:ext cx="2982918" cy="2095500"/>
          </a:xfrm>
          <a:prstGeom prst="rect">
            <a:avLst/>
          </a:prstGeom>
        </p:spPr>
      </p:pic>
      <p:pic>
        <p:nvPicPr>
          <p:cNvPr id="5" name="Picture 4" descr="ParallelComputing_Shared_Memory_Multiprocesso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114800"/>
            <a:ext cx="2982918" cy="1938897"/>
          </a:xfrm>
          <a:prstGeom prst="rect">
            <a:avLst/>
          </a:prstGeom>
        </p:spPr>
      </p:pic>
      <p:sp>
        <p:nvSpPr>
          <p:cNvPr id="6" name="TextBox 5"/>
          <p:cNvSpPr txBox="1"/>
          <p:nvPr/>
        </p:nvSpPr>
        <p:spPr>
          <a:xfrm>
            <a:off x="5717536" y="6324600"/>
            <a:ext cx="3494842" cy="184666"/>
          </a:xfrm>
          <a:prstGeom prst="rect">
            <a:avLst/>
          </a:prstGeom>
          <a:noFill/>
        </p:spPr>
        <p:txBody>
          <a:bodyPr wrap="none" rtlCol="0">
            <a:spAutoFit/>
          </a:bodyPr>
          <a:lstStyle/>
          <a:p>
            <a:r>
              <a:rPr lang="en-US" sz="600" dirty="0" smtClean="0"/>
              <a:t>Images : </a:t>
            </a:r>
            <a:r>
              <a:rPr lang="en-US" sz="600" dirty="0"/>
              <a:t>http://</a:t>
            </a:r>
            <a:r>
              <a:rPr lang="en-US" sz="600" dirty="0" err="1"/>
              <a:t>pleasemakeanote.blogspot.com</a:t>
            </a:r>
            <a:r>
              <a:rPr lang="en-US" sz="600" dirty="0"/>
              <a:t>/2008/06/parallel-computing-with-</a:t>
            </a:r>
            <a:r>
              <a:rPr lang="en-US" sz="600" dirty="0" err="1"/>
              <a:t>mpi</a:t>
            </a:r>
            <a:r>
              <a:rPr lang="en-US" sz="600" dirty="0"/>
              <a:t>-part-</a:t>
            </a:r>
            <a:r>
              <a:rPr lang="en-US" sz="600" dirty="0" err="1"/>
              <a:t>vi.html</a:t>
            </a:r>
            <a:endParaRPr lang="en-US" sz="600" dirty="0"/>
          </a:p>
        </p:txBody>
      </p:sp>
    </p:spTree>
    <p:extLst>
      <p:ext uri="{BB962C8B-B14F-4D97-AF65-F5344CB8AC3E}">
        <p14:creationId xmlns:p14="http://schemas.microsoft.com/office/powerpoint/2010/main" val="234062346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smtClean="0">
                <a:effectLst/>
              </a:rPr>
              <a:t>Cloud Computing</a:t>
            </a:r>
            <a:endParaRPr lang="en-US" sz="3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2514600"/>
            <a:ext cx="8686800" cy="4144963"/>
          </a:xfrm>
        </p:spPr>
      </p:pic>
      <p:sp>
        <p:nvSpPr>
          <p:cNvPr id="5" name="Rectangle 4"/>
          <p:cNvSpPr/>
          <p:nvPr/>
        </p:nvSpPr>
        <p:spPr>
          <a:xfrm>
            <a:off x="533400" y="1524000"/>
            <a:ext cx="8382000" cy="923330"/>
          </a:xfrm>
          <a:prstGeom prst="rect">
            <a:avLst/>
          </a:prstGeom>
        </p:spPr>
        <p:txBody>
          <a:bodyPr wrap="square">
            <a:spAutoFit/>
          </a:bodyPr>
          <a:lstStyle/>
          <a:p>
            <a:r>
              <a:rPr lang="en-US" dirty="0" smtClean="0"/>
              <a:t>Cloud computing is the delivery of computing as a service rather than a product, whereby shared resources, software, and information are provided to computers and other devices as a utility (like the electricity grid) over a network (typically the Internet).</a:t>
            </a:r>
            <a:endParaRPr lang="en-US" dirty="0"/>
          </a:p>
        </p:txBody>
      </p:sp>
    </p:spTree>
    <p:extLst>
      <p:ext uri="{BB962C8B-B14F-4D97-AF65-F5344CB8AC3E}">
        <p14:creationId xmlns:p14="http://schemas.microsoft.com/office/powerpoint/2010/main" val="33320767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noAutofit/>
          </a:bodyPr>
          <a:lstStyle/>
          <a:p>
            <a:pPr algn="ctr"/>
            <a:r>
              <a:rPr lang="en-US" sz="3600" dirty="0" smtClean="0"/>
              <a:t>Benefits of Using Cloud Computing</a:t>
            </a:r>
            <a:endParaRPr lang="en-US" sz="3600" dirty="0"/>
          </a:p>
        </p:txBody>
      </p:sp>
      <p:sp>
        <p:nvSpPr>
          <p:cNvPr id="3" name="Content Placeholder 2"/>
          <p:cNvSpPr>
            <a:spLocks noGrp="1"/>
          </p:cNvSpPr>
          <p:nvPr>
            <p:ph idx="1"/>
          </p:nvPr>
        </p:nvSpPr>
        <p:spPr>
          <a:xfrm>
            <a:off x="156099" y="1143000"/>
            <a:ext cx="8991600" cy="5181600"/>
          </a:xfrm>
        </p:spPr>
        <p:txBody>
          <a:bodyPr>
            <a:noAutofit/>
          </a:bodyPr>
          <a:lstStyle/>
          <a:p>
            <a:r>
              <a:rPr lang="en-US" sz="2000" b="1" dirty="0" smtClean="0"/>
              <a:t>Empowerment</a:t>
            </a:r>
            <a:r>
              <a:rPr lang="en-US" sz="2000" dirty="0" smtClean="0"/>
              <a:t> of end-users of computing resources by putting the provisioning of those resources in their own control, as opposed to the control of a centralized IT service</a:t>
            </a:r>
          </a:p>
          <a:p>
            <a:r>
              <a:rPr lang="en-US" sz="2000" b="1" dirty="0" smtClean="0"/>
              <a:t>Agility</a:t>
            </a:r>
            <a:r>
              <a:rPr lang="en-US" sz="2000" dirty="0" smtClean="0"/>
              <a:t> improves with users' ability to re-provision technological infrastructure resources.</a:t>
            </a:r>
          </a:p>
          <a:p>
            <a:r>
              <a:rPr lang="en-US" sz="2000" b="1" dirty="0" smtClean="0"/>
              <a:t>Cost</a:t>
            </a:r>
            <a:r>
              <a:rPr lang="en-US" sz="2000" dirty="0" smtClean="0"/>
              <a:t> is claimed to be reduced and in a public cloud delivery model capital expenditure is converted to operational expenditure.</a:t>
            </a:r>
          </a:p>
          <a:p>
            <a:r>
              <a:rPr lang="en-US" sz="2000" b="1" dirty="0" smtClean="0"/>
              <a:t>Device</a:t>
            </a:r>
            <a:r>
              <a:rPr lang="en-US" sz="2000" dirty="0" smtClean="0"/>
              <a:t> and </a:t>
            </a:r>
            <a:r>
              <a:rPr lang="en-US" sz="2000" b="1" dirty="0" smtClean="0"/>
              <a:t>location</a:t>
            </a:r>
            <a:r>
              <a:rPr lang="en-US" sz="2000" dirty="0" smtClean="0"/>
              <a:t> independence enable users to access systems using a web browser regardless of their location or what device they are using (e.g., PC, mobile phone). </a:t>
            </a:r>
          </a:p>
          <a:p>
            <a:r>
              <a:rPr lang="en-US" sz="2000" b="1" dirty="0" smtClean="0"/>
              <a:t>Reliability</a:t>
            </a:r>
            <a:r>
              <a:rPr lang="en-US" sz="2000" dirty="0" smtClean="0"/>
              <a:t> is improved if multiple redundant sites are used, which makes well-designed cloud computing suitable for business continuity and disaster recovery.</a:t>
            </a:r>
          </a:p>
          <a:p>
            <a:r>
              <a:rPr lang="en-US" sz="2000" b="1" dirty="0" smtClean="0"/>
              <a:t>Scalability</a:t>
            </a:r>
            <a:r>
              <a:rPr lang="en-US" sz="2000" dirty="0" smtClean="0"/>
              <a:t> provisioning of resources on a fine-grained, self-service basis near real-time, without users having to engineer for peak loads</a:t>
            </a:r>
          </a:p>
          <a:p>
            <a:r>
              <a:rPr lang="en-US" sz="2000" b="1" dirty="0" smtClean="0"/>
              <a:t>Maintenance</a:t>
            </a:r>
            <a:r>
              <a:rPr lang="en-US" sz="2000" dirty="0" smtClean="0"/>
              <a:t> of cloud computing applications is easier, because they do not need to be installed on each user's computer</a:t>
            </a:r>
            <a:endParaRPr lang="en-US" sz="2400" dirty="0"/>
          </a:p>
        </p:txBody>
      </p:sp>
    </p:spTree>
    <p:extLst>
      <p:ext uri="{BB962C8B-B14F-4D97-AF65-F5344CB8AC3E}">
        <p14:creationId xmlns:p14="http://schemas.microsoft.com/office/powerpoint/2010/main" val="42398418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927100"/>
          </a:xfrm>
        </p:spPr>
        <p:txBody>
          <a:bodyPr>
            <a:noAutofit/>
          </a:bodyPr>
          <a:lstStyle/>
          <a:p>
            <a:pPr algn="ctr"/>
            <a:r>
              <a:rPr lang="en-US" sz="3200" dirty="0" smtClean="0"/>
              <a:t>Why Cloud for </a:t>
            </a:r>
            <a:r>
              <a:rPr lang="en-US" sz="3200" dirty="0" smtClean="0"/>
              <a:t>Computationally </a:t>
            </a:r>
            <a:r>
              <a:rPr lang="en-US" sz="3200" dirty="0"/>
              <a:t>I</a:t>
            </a:r>
            <a:r>
              <a:rPr lang="en-US" sz="3200" dirty="0" smtClean="0"/>
              <a:t>ntensive </a:t>
            </a:r>
            <a:r>
              <a:rPr lang="en-US" sz="3200" dirty="0"/>
              <a:t>R</a:t>
            </a:r>
            <a:r>
              <a:rPr lang="en-US" sz="3200" dirty="0" smtClean="0"/>
              <a:t>esearch</a:t>
            </a:r>
            <a:r>
              <a:rPr lang="en-US" sz="3200" dirty="0" smtClean="0"/>
              <a:t>?</a:t>
            </a:r>
            <a:endParaRPr lang="en-US" sz="3200" dirty="0"/>
          </a:p>
        </p:txBody>
      </p:sp>
      <p:sp>
        <p:nvSpPr>
          <p:cNvPr id="3" name="Content Placeholder 2"/>
          <p:cNvSpPr>
            <a:spLocks noGrp="1"/>
          </p:cNvSpPr>
          <p:nvPr>
            <p:ph idx="1"/>
          </p:nvPr>
        </p:nvSpPr>
        <p:spPr/>
        <p:txBody>
          <a:bodyPr>
            <a:normAutofit lnSpcReduction="10000"/>
          </a:bodyPr>
          <a:lstStyle/>
          <a:p>
            <a:r>
              <a:rPr lang="en-US" dirty="0" smtClean="0"/>
              <a:t>Traditional High Performance Computing </a:t>
            </a:r>
            <a:endParaRPr lang="en-US" dirty="0" smtClean="0"/>
          </a:p>
          <a:p>
            <a:pPr lvl="1"/>
            <a:r>
              <a:rPr lang="en-US" dirty="0"/>
              <a:t>D</a:t>
            </a:r>
            <a:r>
              <a:rPr lang="en-US" dirty="0" smtClean="0"/>
              <a:t>ata </a:t>
            </a:r>
            <a:r>
              <a:rPr lang="en-US" dirty="0"/>
              <a:t>I</a:t>
            </a:r>
            <a:r>
              <a:rPr lang="en-US" dirty="0" smtClean="0"/>
              <a:t>ntensive </a:t>
            </a:r>
            <a:r>
              <a:rPr lang="en-US" dirty="0"/>
              <a:t>C</a:t>
            </a:r>
            <a:r>
              <a:rPr lang="en-US" dirty="0" smtClean="0"/>
              <a:t>alculation</a:t>
            </a:r>
            <a:endParaRPr lang="en-US" dirty="0" smtClean="0"/>
          </a:p>
          <a:p>
            <a:pPr lvl="1"/>
            <a:r>
              <a:rPr lang="en-US" dirty="0" smtClean="0"/>
              <a:t>Data Storage</a:t>
            </a:r>
          </a:p>
          <a:p>
            <a:pPr lvl="1"/>
            <a:r>
              <a:rPr lang="en-US" dirty="0" smtClean="0"/>
              <a:t>Access and </a:t>
            </a:r>
            <a:r>
              <a:rPr lang="en-US" dirty="0" smtClean="0"/>
              <a:t>Cost</a:t>
            </a:r>
          </a:p>
          <a:p>
            <a:pPr lvl="1"/>
            <a:r>
              <a:rPr lang="en-US" dirty="0"/>
              <a:t>Control of </a:t>
            </a:r>
            <a:r>
              <a:rPr lang="en-US" dirty="0" smtClean="0"/>
              <a:t>Data  </a:t>
            </a:r>
          </a:p>
          <a:p>
            <a:r>
              <a:rPr lang="en-US" dirty="0"/>
              <a:t>C</a:t>
            </a:r>
            <a:r>
              <a:rPr lang="en-US" dirty="0" smtClean="0"/>
              <a:t>loud Computing</a:t>
            </a:r>
            <a:endParaRPr lang="en-US" dirty="0"/>
          </a:p>
          <a:p>
            <a:pPr lvl="1"/>
            <a:r>
              <a:rPr lang="en-US" dirty="0"/>
              <a:t>L</a:t>
            </a:r>
            <a:r>
              <a:rPr lang="en-US" dirty="0" smtClean="0"/>
              <a:t>egal</a:t>
            </a:r>
            <a:r>
              <a:rPr lang="en-US" dirty="0"/>
              <a:t>, </a:t>
            </a:r>
            <a:r>
              <a:rPr lang="en-US" dirty="0" smtClean="0"/>
              <a:t>Regulatory</a:t>
            </a:r>
            <a:r>
              <a:rPr lang="en-US" dirty="0"/>
              <a:t>, and </a:t>
            </a:r>
            <a:r>
              <a:rPr lang="en-US" dirty="0" smtClean="0"/>
              <a:t>Audit </a:t>
            </a:r>
          </a:p>
          <a:p>
            <a:pPr lvl="1"/>
            <a:r>
              <a:rPr lang="en-US" dirty="0" smtClean="0"/>
              <a:t>Security </a:t>
            </a:r>
            <a:endParaRPr lang="en-US" dirty="0"/>
          </a:p>
          <a:p>
            <a:pPr lvl="1"/>
            <a:r>
              <a:rPr lang="en-US" dirty="0"/>
              <a:t>Cost </a:t>
            </a:r>
          </a:p>
          <a:p>
            <a:pPr lvl="1"/>
            <a:r>
              <a:rPr lang="en-US" dirty="0"/>
              <a:t>Slower Interconnections </a:t>
            </a:r>
            <a:endParaRPr lang="en-US" dirty="0" smtClean="0"/>
          </a:p>
          <a:p>
            <a:pPr marL="0" indent="0">
              <a:buNone/>
            </a:pPr>
            <a:endParaRPr lang="en-US" dirty="0"/>
          </a:p>
        </p:txBody>
      </p:sp>
    </p:spTree>
    <p:extLst>
      <p:ext uri="{BB962C8B-B14F-4D97-AF65-F5344CB8AC3E}">
        <p14:creationId xmlns:p14="http://schemas.microsoft.com/office/powerpoint/2010/main" val="357479548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Applications of HPC and Cloud Computing</a:t>
            </a:r>
            <a:endParaRPr lang="en-US" sz="3600" dirty="0"/>
          </a:p>
        </p:txBody>
      </p:sp>
      <mc:AlternateContent xmlns:mc="http://schemas.openxmlformats.org/markup-compatibility/2006">
        <mc:Choice xmlns:a14="http://schemas.microsoft.com/office/drawing/2010/main" Requires="a14">
          <p:sp>
            <p:nvSpPr>
              <p:cNvPr id="3" name="Content Placeholder 2"/>
              <p:cNvSpPr>
                <a:spLocks noGrp="1"/>
              </p:cNvSpPr>
              <p:nvPr>
                <p:ph sz="half" idx="1"/>
              </p:nvPr>
            </p:nvSpPr>
            <p:spPr>
              <a:xfrm>
                <a:off x="152400" y="1600201"/>
                <a:ext cx="8763000" cy="4355762"/>
              </a:xfrm>
            </p:spPr>
            <p:txBody>
              <a:bodyPr>
                <a:normAutofit fontScale="85000" lnSpcReduction="20000"/>
              </a:bodyPr>
              <a:lstStyle/>
              <a:p>
                <a:pPr marL="0" indent="0">
                  <a:buNone/>
                </a:pPr>
                <a:r>
                  <a:rPr lang="en-US" sz="1500" b="1" dirty="0" smtClean="0"/>
                  <a:t>Modeling – Mathematically Simulating Physical Processes:</a:t>
                </a:r>
              </a:p>
              <a:p>
                <a:pPr marL="0" indent="0">
                  <a:buNone/>
                </a:pPr>
                <a:r>
                  <a:rPr lang="en-US" sz="1500" dirty="0" smtClean="0"/>
                  <a:t>Common Equations Modeled:</a:t>
                </a:r>
              </a:p>
              <a:p>
                <a14:m/>
                <a:r>
                  <a:rPr lang="en-US" sz="1500" dirty="0" smtClean="0"/>
                  <a:t>, </a:t>
                </a:r>
                <a:r>
                  <a:rPr lang="en-US" sz="1500" u="sng" dirty="0" smtClean="0"/>
                  <a:t>Heat Equation</a:t>
                </a:r>
                <a:r>
                  <a:rPr lang="en-US" sz="1500" b="1" dirty="0"/>
                  <a:t> </a:t>
                </a:r>
                <a:r>
                  <a:rPr lang="en-US" sz="1500" dirty="0" smtClean="0"/>
                  <a:t>(Diffusion)</a:t>
                </a:r>
                <a:endParaRPr lang="en-US" sz="1500" u="sng" dirty="0" smtClean="0"/>
              </a:p>
              <a:p>
                <a14:m/>
                <a:r>
                  <a:rPr lang="en-US" sz="1600" dirty="0" smtClean="0"/>
                  <a:t>, </a:t>
                </a:r>
                <a:r>
                  <a:rPr lang="en-US" sz="1600" u="sng" dirty="0" smtClean="0"/>
                  <a:t>Laplace Equation</a:t>
                </a:r>
              </a:p>
              <a:p>
                <a14:m/>
                <a:r>
                  <a:rPr lang="en-US" sz="1600" dirty="0" smtClean="0"/>
                  <a:t>, Wave Equation </a:t>
                </a:r>
              </a:p>
              <a:p>
                <a14:m/>
                <a:r>
                  <a:rPr lang="en-US" sz="1600" dirty="0" smtClean="0"/>
                  <a:t>, Convection Equation</a:t>
                </a:r>
                <a:endParaRPr lang="en-US" sz="1600" dirty="0"/>
              </a:p>
              <a:p>
                <a:pPr marL="0" indent="0">
                  <a:buNone/>
                </a:pPr>
                <a:r>
                  <a:rPr lang="en-US" sz="1300" dirty="0" smtClean="0"/>
                  <a:t>	* Typically Non-linear</a:t>
                </a:r>
              </a:p>
              <a:p>
                <a:pPr marL="0" indent="0">
                  <a:buNone/>
                </a:pPr>
                <a:r>
                  <a:rPr lang="en-US" sz="1600" dirty="0" smtClean="0"/>
                  <a:t>Finite Difference Method:</a:t>
                </a:r>
              </a:p>
              <a:p>
                <a14:m/>
                <a:endParaRPr lang="en-US" sz="1600" dirty="0" smtClean="0"/>
              </a:p>
              <a:p>
                <a14:m/>
                <a:endParaRPr lang="en-US" sz="1600" dirty="0" smtClean="0"/>
              </a:p>
              <a:p>
                <a14:m/>
                <a:endParaRPr lang="en-US" sz="1600" dirty="0" smtClean="0"/>
              </a:p>
              <a:p>
                <a:pPr marL="0" indent="0">
                  <a:buNone/>
                </a:pPr>
                <a:r>
                  <a:rPr lang="en-US" sz="1300" dirty="0" smtClean="0"/>
                  <a:t>	*Typically calculation intensive</a:t>
                </a:r>
                <a:endParaRPr lang="en-US" sz="1300" dirty="0"/>
              </a:p>
              <a:p>
                <a:endParaRPr lang="en-US" sz="1600" dirty="0"/>
              </a:p>
              <a:p>
                <a:endParaRPr lang="en-US" sz="1500" dirty="0" smtClean="0"/>
              </a:p>
              <a:p>
                <a:endParaRPr lang="en-US" sz="1500" dirty="0"/>
              </a:p>
              <a:p>
                <a:pPr marL="0" indent="0">
                  <a:buNone/>
                </a:pPr>
                <a:endParaRPr lang="en-US" sz="1500" dirty="0"/>
              </a:p>
            </p:txBody>
          </p:sp>
        </mc:Choice>
        <mc:Fallback>
          <p:sp>
            <p:nvSpPr>
              <p:cNvPr id="3" name="Content Placeholder 2"/>
              <p:cNvSpPr>
                <a:spLocks noGrp="1" noRot="1" noChangeAspect="1" noMove="1" noResize="1" noEditPoints="1" noAdjustHandles="1" noChangeArrowheads="1" noChangeShapeType="1" noTextEdit="1"/>
              </p:cNvSpPr>
              <p:nvPr>
                <p:ph sz="half" idx="1"/>
              </p:nvPr>
            </p:nvSpPr>
            <p:spPr>
              <a:xfrm>
                <a:off x="152400" y="1600201"/>
                <a:ext cx="8763000" cy="4355762"/>
              </a:xfrm>
              <a:blipFill rotWithShape="1">
                <a:blip r:embed="rId2"/>
                <a:stretch>
                  <a:fillRect b="-12849"/>
                </a:stretch>
              </a:blipFill>
            </p:spPr>
            <p:txBody>
              <a:bodyPr/>
              <a:lstStyle/>
              <a:p>
                <a:r>
                  <a:rPr lang="en-US">
                    <a:noFill/>
                  </a:rPr>
                  <a:t> </a:t>
                </a:r>
              </a:p>
            </p:txBody>
          </p:sp>
        </mc:Fallback>
      </mc:AlternateContent>
    </p:spTree>
    <p:extLst>
      <p:ext uri="{BB962C8B-B14F-4D97-AF65-F5344CB8AC3E}">
        <p14:creationId xmlns:p14="http://schemas.microsoft.com/office/powerpoint/2010/main" val="63357994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57200" y="2590800"/>
            <a:ext cx="4038600" cy="3535363"/>
          </a:xfrm>
        </p:spPr>
        <p:txBody>
          <a:bodyPr>
            <a:normAutofit/>
          </a:bodyPr>
          <a:lstStyle/>
          <a:p>
            <a:r>
              <a:rPr lang="en-US" sz="1800" dirty="0"/>
              <a:t>Pressure-pulse decay measurements to determine porosity and absolute permeability of ‘tight’ rocks (1-D heat equation w/published exact solution</a:t>
            </a:r>
            <a:r>
              <a:rPr lang="en-US" sz="1800" dirty="0" smtClean="0"/>
              <a:t>)</a:t>
            </a:r>
            <a:br>
              <a:rPr lang="en-US" sz="1800" dirty="0" smtClean="0"/>
            </a:br>
            <a:r>
              <a:rPr lang="en-US" sz="1800" dirty="0" smtClean="0"/>
              <a:t/>
            </a:r>
            <a:br>
              <a:rPr lang="en-US" sz="1800" dirty="0" smtClean="0"/>
            </a:br>
            <a:endParaRPr lang="en-US" sz="1800" dirty="0"/>
          </a:p>
          <a:p>
            <a:r>
              <a:rPr lang="en-US" sz="1900" dirty="0"/>
              <a:t>Fully immersed sample to determine permeability parallel and perpendicular to bedding plane (2-D heat equation w/o published exact solution</a:t>
            </a:r>
            <a:r>
              <a:rPr lang="en-US" sz="1900" dirty="0" smtClean="0"/>
              <a:t>)</a:t>
            </a:r>
            <a:endParaRPr lang="en-US" sz="1900" dirty="0"/>
          </a:p>
        </p:txBody>
      </p:sp>
      <p:sp>
        <p:nvSpPr>
          <p:cNvPr id="4" name="Title 3"/>
          <p:cNvSpPr>
            <a:spLocks noGrp="1"/>
          </p:cNvSpPr>
          <p:nvPr>
            <p:ph type="title"/>
          </p:nvPr>
        </p:nvSpPr>
        <p:spPr>
          <a:xfrm>
            <a:off x="0" y="228600"/>
            <a:ext cx="9144000" cy="850900"/>
          </a:xfrm>
        </p:spPr>
        <p:txBody>
          <a:bodyPr/>
          <a:lstStyle/>
          <a:p>
            <a:pPr algn="ctr"/>
            <a:r>
              <a:rPr lang="en-US" sz="3600" dirty="0"/>
              <a:t>Inverse Modeling – Parameter Identification from a Designed Experiment:</a:t>
            </a:r>
            <a:r>
              <a:rPr lang="en-US" sz="3200" dirty="0"/>
              <a:t/>
            </a:r>
            <a:br>
              <a:rPr lang="en-US" sz="3200" dirty="0"/>
            </a:br>
            <a:endParaRPr lang="en-US" dirty="0"/>
          </a:p>
        </p:txBody>
      </p:sp>
      <p:sp>
        <p:nvSpPr>
          <p:cNvPr id="5" name="Content Placeholder 3"/>
          <p:cNvSpPr txBox="1">
            <a:spLocks/>
          </p:cNvSpPr>
          <p:nvPr/>
        </p:nvSpPr>
        <p:spPr>
          <a:xfrm>
            <a:off x="457200" y="1371600"/>
            <a:ext cx="8229600" cy="838199"/>
          </a:xfrm>
          <a:prstGeom prst="rect">
            <a:avLst/>
          </a:prstGeom>
        </p:spPr>
        <p:txBody>
          <a:bodyPr vert="horz" lIns="91440" tIns="45720" rIns="91440" bIns="45720" rtlCol="0">
            <a:noAutofit/>
          </a:bodyPr>
          <a:lstStyle>
            <a:lvl1pPr marL="342900" indent="-342900" algn="l" defTabSz="457200" rtl="0" eaLnBrk="0" fontAlgn="base" hangingPunct="0">
              <a:spcBef>
                <a:spcPct val="20000"/>
              </a:spcBef>
              <a:spcAft>
                <a:spcPct val="0"/>
              </a:spcAft>
              <a:buFont typeface="Arial"/>
              <a:buChar char="•"/>
              <a:defRPr sz="2800" kern="1200">
                <a:solidFill>
                  <a:schemeClr val="tx1"/>
                </a:solidFill>
                <a:latin typeface="+mn-lt"/>
                <a:ea typeface="ヒラギノ角ゴ Pro W3" pitchFamily="-109" charset="-128"/>
                <a:cs typeface="ヒラギノ角ゴ Pro W3" pitchFamily="-109" charset="-128"/>
              </a:defRPr>
            </a:lvl1pPr>
            <a:lvl2pPr marL="635000" indent="-292100" algn="l" defTabSz="457200" rtl="0" eaLnBrk="0" fontAlgn="base" hangingPunct="0">
              <a:spcBef>
                <a:spcPct val="20000"/>
              </a:spcBef>
              <a:spcAft>
                <a:spcPct val="0"/>
              </a:spcAft>
              <a:buFont typeface="Arial"/>
              <a:buChar char="•"/>
              <a:defRPr sz="2400" kern="1200">
                <a:solidFill>
                  <a:schemeClr val="tx1"/>
                </a:solidFill>
                <a:latin typeface="+mn-lt"/>
                <a:ea typeface="ヒラギノ角ゴ Pro W3" pitchFamily="-109" charset="-128"/>
                <a:cs typeface="+mn-cs"/>
              </a:defRPr>
            </a:lvl2pPr>
            <a:lvl3pPr marL="977900" indent="-228600" algn="l" defTabSz="457200" rtl="0" eaLnBrk="0" fontAlgn="base" hangingPunct="0">
              <a:spcBef>
                <a:spcPct val="20000"/>
              </a:spcBef>
              <a:spcAft>
                <a:spcPct val="0"/>
              </a:spcAft>
              <a:buFont typeface="Arial"/>
              <a:buChar char="•"/>
              <a:defRPr sz="2000" kern="1200">
                <a:solidFill>
                  <a:schemeClr val="tx1"/>
                </a:solidFill>
                <a:latin typeface="+mn-lt"/>
                <a:ea typeface="Geneva" charset="-128"/>
                <a:cs typeface="Geneva" charset="-128"/>
              </a:defRPr>
            </a:lvl3pPr>
            <a:lvl4pPr marL="1371600" indent="-228600" algn="l" defTabSz="457200" rtl="0" eaLnBrk="0" fontAlgn="base" hangingPunct="0">
              <a:spcBef>
                <a:spcPct val="20000"/>
              </a:spcBef>
              <a:spcAft>
                <a:spcPct val="0"/>
              </a:spcAft>
              <a:buFont typeface="Arial"/>
              <a:buChar char="•"/>
              <a:defRPr sz="1800" kern="1200">
                <a:solidFill>
                  <a:schemeClr val="tx1"/>
                </a:solidFill>
                <a:latin typeface="+mn-lt"/>
                <a:ea typeface="Geneva" charset="-128"/>
                <a:cs typeface="+mn-cs"/>
              </a:defRPr>
            </a:lvl4pPr>
            <a:lvl5pPr marL="1714500" indent="-228600" algn="l" defTabSz="457200" rtl="0" eaLnBrk="0" fontAlgn="base" hangingPunct="0">
              <a:spcBef>
                <a:spcPct val="20000"/>
              </a:spcBef>
              <a:spcAft>
                <a:spcPct val="0"/>
              </a:spcAft>
              <a:buFont typeface="Arial"/>
              <a:buChar char="•"/>
              <a:defRPr sz="1800" kern="1200">
                <a:solidFill>
                  <a:schemeClr val="tx1"/>
                </a:solidFill>
                <a:latin typeface="+mn-lt"/>
                <a:ea typeface="Geneva" charset="-128"/>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Font typeface="Arial"/>
              <a:buNone/>
            </a:pPr>
            <a:r>
              <a:rPr lang="en-US" sz="1800" dirty="0" smtClean="0"/>
              <a:t>Important physical properties of various systems by a least-squares curve fit of experimental data with respect to the parameters of interest.  This requires multiple model calculations to minimize error.</a:t>
            </a:r>
            <a:endParaRPr lang="en-US" sz="18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94564" y="4343400"/>
            <a:ext cx="2753893" cy="1410656"/>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3000" y="2590800"/>
            <a:ext cx="2795457" cy="1293463"/>
          </a:xfrm>
          <a:prstGeom prst="rect">
            <a:avLst/>
          </a:prstGeom>
        </p:spPr>
      </p:pic>
    </p:spTree>
    <p:extLst>
      <p:ext uri="{BB962C8B-B14F-4D97-AF65-F5344CB8AC3E}">
        <p14:creationId xmlns:p14="http://schemas.microsoft.com/office/powerpoint/2010/main" val="91435203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0" y="381000"/>
            <a:ext cx="9144000" cy="698500"/>
          </a:xfrm>
        </p:spPr>
        <p:txBody>
          <a:bodyPr/>
          <a:lstStyle/>
          <a:p>
            <a:pPr eaLnBrk="1" hangingPunct="1">
              <a:defRPr/>
            </a:pPr>
            <a:r>
              <a:rPr lang="en-US" dirty="0"/>
              <a:t>Parallelizing </a:t>
            </a:r>
            <a:r>
              <a:rPr lang="en-US" dirty="0" smtClean="0"/>
              <a:t>Software</a:t>
            </a:r>
            <a:endParaRPr lang="en-US" dirty="0" smtClean="0"/>
          </a:p>
        </p:txBody>
      </p:sp>
      <p:sp>
        <p:nvSpPr>
          <p:cNvPr id="18434" name="Rectangle 2"/>
          <p:cNvSpPr>
            <a:spLocks noGrp="1" noChangeArrowheads="1"/>
          </p:cNvSpPr>
          <p:nvPr>
            <p:ph type="body" idx="1"/>
          </p:nvPr>
        </p:nvSpPr>
        <p:spPr/>
        <p:txBody>
          <a:bodyPr>
            <a:normAutofit fontScale="85000" lnSpcReduction="20000"/>
          </a:bodyPr>
          <a:lstStyle/>
          <a:p>
            <a:pPr marL="453851" eaLnBrk="1" hangingPunct="1">
              <a:defRPr/>
            </a:pPr>
            <a:r>
              <a:rPr lang="en-US" dirty="0" err="1"/>
              <a:t>OpenCL</a:t>
            </a:r>
            <a:endParaRPr lang="en-US" dirty="0"/>
          </a:p>
          <a:p>
            <a:pPr marL="739601" lvl="1" eaLnBrk="1" hangingPunct="1">
              <a:defRPr/>
            </a:pPr>
            <a:r>
              <a:rPr lang="en-US" dirty="0"/>
              <a:t>Easy to Use </a:t>
            </a:r>
          </a:p>
          <a:p>
            <a:pPr marL="739601" lvl="1" eaLnBrk="1" hangingPunct="1">
              <a:defRPr/>
            </a:pPr>
            <a:r>
              <a:rPr lang="en-US" dirty="0"/>
              <a:t>Freely </a:t>
            </a:r>
            <a:r>
              <a:rPr lang="en-US" dirty="0" smtClean="0"/>
              <a:t>Available</a:t>
            </a:r>
          </a:p>
          <a:p>
            <a:pPr marL="739601" lvl="1" eaLnBrk="1" hangingPunct="1">
              <a:defRPr/>
            </a:pPr>
            <a:r>
              <a:rPr lang="en-US" dirty="0" smtClean="0"/>
              <a:t>Automatic </a:t>
            </a:r>
            <a:r>
              <a:rPr lang="en-US" dirty="0"/>
              <a:t>Scaling as Number of Cores are Increased</a:t>
            </a:r>
          </a:p>
          <a:p>
            <a:pPr marL="453851" eaLnBrk="1" hangingPunct="1">
              <a:defRPr/>
            </a:pPr>
            <a:r>
              <a:rPr lang="en-US" dirty="0" smtClean="0"/>
              <a:t>MPI</a:t>
            </a:r>
            <a:endParaRPr lang="en-US" dirty="0"/>
          </a:p>
          <a:p>
            <a:pPr marL="739601" lvl="1" eaLnBrk="1" hangingPunct="1">
              <a:defRPr/>
            </a:pPr>
            <a:r>
              <a:rPr lang="en-US" dirty="0"/>
              <a:t>Distributed memory computing</a:t>
            </a:r>
          </a:p>
          <a:p>
            <a:pPr marL="739601" lvl="1" eaLnBrk="1" hangingPunct="1">
              <a:defRPr/>
            </a:pPr>
            <a:r>
              <a:rPr lang="en-US" dirty="0"/>
              <a:t>Parallelize code on clusters</a:t>
            </a:r>
          </a:p>
          <a:p>
            <a:pPr marL="739601" lvl="1" eaLnBrk="1" hangingPunct="1">
              <a:defRPr/>
            </a:pPr>
            <a:r>
              <a:rPr lang="en-US" dirty="0"/>
              <a:t>Scales to 100,000+ </a:t>
            </a:r>
            <a:r>
              <a:rPr lang="en-US" dirty="0" smtClean="0"/>
              <a:t>cores</a:t>
            </a:r>
          </a:p>
          <a:p>
            <a:pPr marL="739601" lvl="1" eaLnBrk="1" hangingPunct="1">
              <a:defRPr/>
            </a:pPr>
            <a:r>
              <a:rPr lang="en-US" dirty="0" smtClean="0"/>
              <a:t>Good Language Bindings</a:t>
            </a:r>
          </a:p>
          <a:p>
            <a:pPr marL="453851" eaLnBrk="1" hangingPunct="1">
              <a:defRPr/>
            </a:pPr>
            <a:r>
              <a:rPr lang="en-US" dirty="0" err="1"/>
              <a:t>Starcluster</a:t>
            </a:r>
            <a:r>
              <a:rPr lang="en-US" dirty="0"/>
              <a:t>: </a:t>
            </a:r>
            <a:endParaRPr lang="en-US" dirty="0" smtClean="0"/>
          </a:p>
          <a:p>
            <a:pPr marL="739601" lvl="1" eaLnBrk="1" hangingPunct="1">
              <a:defRPr/>
            </a:pPr>
            <a:r>
              <a:rPr lang="en-US" dirty="0"/>
              <a:t>M</a:t>
            </a:r>
            <a:r>
              <a:rPr lang="en-US" dirty="0" smtClean="0"/>
              <a:t>echanism </a:t>
            </a:r>
            <a:r>
              <a:rPr lang="en-US" dirty="0"/>
              <a:t>to </a:t>
            </a:r>
            <a:r>
              <a:rPr lang="en-US" dirty="0" smtClean="0"/>
              <a:t>Create </a:t>
            </a:r>
            <a:r>
              <a:rPr lang="en-US" dirty="0"/>
              <a:t>and </a:t>
            </a:r>
            <a:r>
              <a:rPr lang="en-US" dirty="0" smtClean="0"/>
              <a:t>Manipulate </a:t>
            </a:r>
            <a:r>
              <a:rPr lang="en-US" dirty="0"/>
              <a:t>Amazon EC2 </a:t>
            </a:r>
            <a:r>
              <a:rPr lang="en-US" dirty="0" smtClean="0"/>
              <a:t>Instances </a:t>
            </a:r>
            <a:r>
              <a:rPr lang="en-US" dirty="0"/>
              <a:t>as </a:t>
            </a:r>
            <a:r>
              <a:rPr lang="en-US" dirty="0" smtClean="0"/>
              <a:t>Clusters</a:t>
            </a:r>
          </a:p>
          <a:p>
            <a:pPr marL="453851" eaLnBrk="1" hangingPunct="1">
              <a:defRPr/>
            </a:pPr>
            <a:r>
              <a:rPr lang="en-US" dirty="0" smtClean="0"/>
              <a:t>Hybrid Computing</a:t>
            </a:r>
            <a:endParaRPr lang="en-US" dirty="0"/>
          </a:p>
          <a:p>
            <a:pPr marL="739601" lvl="1" eaLnBrk="1" hangingPunct="1">
              <a:defRPr/>
            </a:pP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Blaze Fla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408</TotalTime>
  <Words>968</Words>
  <Application>Microsoft Macintosh PowerPoint</Application>
  <PresentationFormat>On-screen Show (4:3)</PresentationFormat>
  <Paragraphs>132</Paragraphs>
  <Slides>13</Slides>
  <Notes>6</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Blaze Flag</vt:lpstr>
      <vt:lpstr>EGR 710 Team Project Dr. Soni Fall 2011</vt:lpstr>
      <vt:lpstr>Project Goals</vt:lpstr>
      <vt:lpstr>Forces</vt:lpstr>
      <vt:lpstr>Cloud Computing</vt:lpstr>
      <vt:lpstr>Benefits of Using Cloud Computing</vt:lpstr>
      <vt:lpstr>Why Cloud for Computationally Intensive Research?</vt:lpstr>
      <vt:lpstr>Applications of HPC and Cloud Computing</vt:lpstr>
      <vt:lpstr>Inverse Modeling – Parameter Identification from a Designed Experiment: </vt:lpstr>
      <vt:lpstr>Parallelizing Software</vt:lpstr>
      <vt:lpstr>Vectorizing for Higher Performance</vt:lpstr>
      <vt:lpstr>Jacobian Iteration</vt:lpstr>
      <vt:lpstr>Finite Difference Grid</vt:lpstr>
      <vt:lpstr>Progress To-Date and Future Work</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Templates</dc:title>
  <dc:subject>The University of Alabama at Birmingham</dc:subject>
  <dc:creator>UAB Public Relations &amp; Marketing</dc:creator>
  <cp:keywords/>
  <dc:description/>
  <cp:lastModifiedBy>R. Steven Wingo</cp:lastModifiedBy>
  <cp:revision>71</cp:revision>
  <dcterms:created xsi:type="dcterms:W3CDTF">2009-07-28T15:00:43Z</dcterms:created>
  <dcterms:modified xsi:type="dcterms:W3CDTF">2011-11-22T03:46:12Z</dcterms:modified>
  <cp:category/>
</cp:coreProperties>
</file>