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ExtraBold" panose="020B0906030804020204" pitchFamily="34" charset="0"/>
      <p:bold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Rajdhani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2d1ed21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2d1ed21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b2d1ed21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b2d1ed21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b2d1ed21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b2d1ed21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b2d1ed21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b2d1ed21c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b2d1ed21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b2d1ed21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b2d1ed21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b2d1ed21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b2d1ed21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b2d1ed21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 Danilo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1"/>
                </a:solidFill>
              </a:rPr>
              <a:t>Índice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158638" y="254686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Tipos de dados </a:t>
            </a:r>
            <a:endParaRPr sz="2000" b="1" i="0" u="none" strike="noStrike" cap="non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292641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 i="0" u="none" strike="noStrike" cap="none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770263" y="263566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Tipos de dados especiais </a:t>
            </a:r>
            <a:endParaRPr sz="2000" b="1" i="0" u="none" strike="noStrike" cap="non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4904266" y="23116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 i="0" u="none" strike="noStrike" cap="none">
              <a:solidFill>
                <a:schemeClr val="accen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AutoNum type="arabicPeriod"/>
            </a:pPr>
            <a:r>
              <a:rPr lang="pt-BR" sz="3100">
                <a:solidFill>
                  <a:schemeClr val="accent1"/>
                </a:solidFill>
              </a:rPr>
              <a:t>Tipos de dados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144050" y="2226150"/>
            <a:ext cx="57225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24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 tipos de dados permitem ao JavaScript conhecer os recursos e funcionalidades que estarão disponíveis para estes dados.</a:t>
            </a:r>
            <a:endParaRPr sz="2400" b="0" i="0" u="none" strike="noStrike" cap="none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10650" y="1501725"/>
            <a:ext cx="6213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03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 b="0" i="0" u="none" strike="noStrike" cap="none">
              <a:solidFill>
                <a:schemeClr val="accen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5334775" y="33558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03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 b="0" i="0" u="none" strike="noStrike" cap="none">
              <a:solidFill>
                <a:schemeClr val="accen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6703845" y="2132540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732664" y="822264"/>
            <a:ext cx="7692650" cy="756207"/>
            <a:chOff x="630644" y="2191938"/>
            <a:chExt cx="6913499" cy="530709"/>
          </a:xfrm>
        </p:grpSpPr>
        <p:sp>
          <p:nvSpPr>
            <p:cNvPr id="302" name="Google Shape;302;p1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num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número inteiro</a:t>
              </a:r>
              <a:endParaRPr sz="1800" b="0" i="0" u="none" strike="noStrike" cap="non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preco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150.65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decimais</a:t>
              </a:r>
              <a:endParaRPr sz="1800" b="0" i="0" u="none" strike="noStrike" cap="non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4" name="Google Shape;304;p16"/>
          <p:cNvSpPr txBox="1"/>
          <p:nvPr/>
        </p:nvSpPr>
        <p:spPr>
          <a:xfrm>
            <a:off x="717750" y="334587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5B5B5B"/>
                </a:solidFill>
                <a:latin typeface="Open Sans"/>
                <a:ea typeface="Open Sans"/>
                <a:cs typeface="Open Sans"/>
                <a:sym typeface="Open Sans"/>
              </a:rPr>
              <a:t>Numéricos (number)</a:t>
            </a:r>
            <a:endParaRPr sz="1600" b="1" i="0" u="none" strike="noStrike" cap="none">
              <a:solidFill>
                <a:srgbClr val="5B5B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5" name="Google Shape;305;p16"/>
          <p:cNvGrpSpPr/>
          <p:nvPr/>
        </p:nvGrpSpPr>
        <p:grpSpPr>
          <a:xfrm>
            <a:off x="732664" y="2183179"/>
            <a:ext cx="7692650" cy="971251"/>
            <a:chOff x="630644" y="2191938"/>
            <a:chExt cx="6913499" cy="530709"/>
          </a:xfrm>
        </p:grpSpPr>
        <p:sp>
          <p:nvSpPr>
            <p:cNvPr id="306" name="Google Shape;306;p1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‘João José'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aspas simples</a:t>
              </a:r>
              <a:endParaRPr sz="1800" b="0" i="0" u="none" strike="noStrike" cap="non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cargo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“Programador"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// aspas duplas t</a:t>
              </a:r>
              <a:r>
                <a:rPr lang="pt-BR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ê</a:t>
              </a:r>
              <a:r>
                <a:rPr lang="pt-BR" sz="1800" b="0" i="0" u="none" strike="noStrike" cap="none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m a mesma função</a:t>
              </a:r>
              <a:endParaRPr sz="1800" b="0" i="0" u="none" strike="noStrike" cap="non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8" name="Google Shape;308;p16"/>
          <p:cNvSpPr txBox="1"/>
          <p:nvPr/>
        </p:nvSpPr>
        <p:spPr>
          <a:xfrm>
            <a:off x="717750" y="1706187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Cadeia de caracteres (string)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717750" y="3306387"/>
            <a:ext cx="77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Lógicos ou booleanos (boolean)</a:t>
            </a:r>
            <a:endParaRPr sz="1600" b="1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0" name="Google Shape;310;p16"/>
          <p:cNvGrpSpPr/>
          <p:nvPr/>
        </p:nvGrpSpPr>
        <p:grpSpPr>
          <a:xfrm>
            <a:off x="732664" y="3794064"/>
            <a:ext cx="7692650" cy="756207"/>
            <a:chOff x="630644" y="2191938"/>
            <a:chExt cx="6913499" cy="530709"/>
          </a:xfrm>
        </p:grpSpPr>
        <p:sp>
          <p:nvSpPr>
            <p:cNvPr id="311" name="Google Shape;311;p1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CursoLegal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8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falteiNaAula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800" b="0" i="0" u="none" strike="noStrike" cap="none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lang="pt-BR" sz="18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8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|</a:t>
              </a:r>
              <a:endParaRPr sz="1800" b="0" i="0" u="none" strike="noStrike" cap="non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13" name="Google Shape;313;p16"/>
          <p:cNvGrpSpPr/>
          <p:nvPr/>
        </p:nvGrpSpPr>
        <p:grpSpPr>
          <a:xfrm>
            <a:off x="5756500" y="656775"/>
            <a:ext cx="3183775" cy="1087223"/>
            <a:chOff x="6139416" y="-169690"/>
            <a:chExt cx="3332400" cy="1042800"/>
          </a:xfrm>
        </p:grpSpPr>
        <p:sp>
          <p:nvSpPr>
            <p:cNvPr id="314" name="Google Shape;314;p16"/>
            <p:cNvSpPr/>
            <p:nvPr/>
          </p:nvSpPr>
          <p:spPr>
            <a:xfrm>
              <a:off x="6139416" y="-169690"/>
              <a:ext cx="3332400" cy="1042800"/>
            </a:xfrm>
            <a:prstGeom prst="roundRect">
              <a:avLst>
                <a:gd name="adj" fmla="val 16667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60839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o JavaScript está escrito em ingl</a:t>
              </a: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ê</a:t>
              </a:r>
              <a:r>
                <a:rPr lang="pt-BR" sz="1400" b="0" i="0" u="none" strike="noStrike" cap="non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s, </a:t>
              </a:r>
              <a:r>
                <a:rPr lang="pt-BR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utiliza</a:t>
              </a:r>
              <a:r>
                <a:rPr lang="pt-BR" sz="1400" b="0" i="0" u="none" strike="noStrike" cap="non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remos um ponto para separar os decimais.</a:t>
              </a:r>
              <a:endParaRPr sz="1400" b="0" i="0" u="none" strike="noStrike" cap="non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391723" y="70473"/>
              <a:ext cx="342446" cy="498015"/>
            </a:xfrm>
            <a:custGeom>
              <a:avLst/>
              <a:gdLst/>
              <a:ahLst/>
              <a:cxnLst/>
              <a:rect l="l" t="t" r="r" b="b"/>
              <a:pathLst>
                <a:path w="342446" h="498015" extrusionOk="0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AutoNum type="arabicPeriod"/>
            </a:pPr>
            <a:r>
              <a:rPr lang="pt-BR" sz="3100">
                <a:solidFill>
                  <a:schemeClr val="accent1"/>
                </a:solidFill>
              </a:rPr>
              <a:t>Tipos de dados especiais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1144050" y="2226150"/>
            <a:ext cx="57225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Tipos de dados especiais permitem ao JavaScript determinar estados especiais que os dados podem assumir.</a:t>
            </a:r>
            <a:endParaRPr sz="2400" b="0" i="0" u="none" strike="noStrike" cap="none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610650" y="1501725"/>
            <a:ext cx="6213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03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“</a:t>
            </a:r>
            <a:endParaRPr sz="9300" b="0" i="0" u="none" strike="noStrike" cap="none">
              <a:solidFill>
                <a:schemeClr val="accen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2362975" y="3355875"/>
            <a:ext cx="8460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0300" b="1" i="0" u="none" strike="noStrike" cap="none">
                <a:solidFill>
                  <a:schemeClr val="accent1"/>
                </a:solidFill>
                <a:latin typeface="Rajdhani"/>
                <a:ea typeface="Rajdhani"/>
                <a:cs typeface="Rajdhani"/>
                <a:sym typeface="Rajdhani"/>
              </a:rPr>
              <a:t>”</a:t>
            </a:r>
            <a:endParaRPr sz="8600" b="0" i="0" u="none" strike="noStrike" cap="none">
              <a:solidFill>
                <a:schemeClr val="accen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6932445" y="2132540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8"/>
          <p:cNvGrpSpPr/>
          <p:nvPr/>
        </p:nvGrpSpPr>
        <p:grpSpPr>
          <a:xfrm>
            <a:off x="732670" y="2533718"/>
            <a:ext cx="7692650" cy="449988"/>
            <a:chOff x="630644" y="2191938"/>
            <a:chExt cx="6913499" cy="530709"/>
          </a:xfrm>
        </p:grpSpPr>
        <p:sp>
          <p:nvSpPr>
            <p:cNvPr id="330" name="Google Shape;330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pt-BR" sz="1700" b="0" i="0" u="none" strike="noStrike" cap="none" dirty="0" err="1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700" b="0" i="0" u="none" strike="noStrike" cap="none" dirty="0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 dirty="0" err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divisaoImperfeita</a:t>
              </a:r>
              <a:r>
                <a:rPr lang="pt-BR" sz="1700" b="0" i="0" u="none" strike="noStrike" cap="none" dirty="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 dirty="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700" b="0" i="0" u="none" strike="noStrike" cap="none" dirty="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 dirty="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"35a" </a:t>
              </a:r>
              <a:r>
                <a:rPr lang="pt-BR" sz="1700" b="0" i="0" u="none" strike="noStrike" cap="none" dirty="0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/</a:t>
              </a:r>
              <a:r>
                <a:rPr lang="pt-BR" sz="1700" b="0" i="0" u="none" strike="noStrike" cap="none" dirty="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 dirty="0">
                  <a:solidFill>
                    <a:srgbClr val="D89F3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700" b="0" i="0" u="none" strike="noStrike" cap="none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700" b="0" i="0" u="none" strike="noStrike" cap="none" dirty="0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 dirty="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700" b="0" i="0" u="none" strike="noStrike" cap="none" dirty="0" err="1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NaN</a:t>
              </a:r>
              <a:r>
                <a:rPr lang="pt-BR" sz="1700" b="0" i="0" u="none" strike="noStrike" cap="none" dirty="0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 não é um número</a:t>
              </a:r>
              <a:endParaRPr sz="1800" b="0" i="0" u="none" strike="noStrike" cap="none" dirty="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2" name="Google Shape;332;p18"/>
          <p:cNvSpPr txBox="1"/>
          <p:nvPr/>
        </p:nvSpPr>
        <p:spPr>
          <a:xfrm>
            <a:off x="717750" y="1643332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NaN</a:t>
            </a:r>
            <a:r>
              <a:rPr lang="pt-BR" sz="16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pt-BR" sz="16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pt-BR" sz="16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pt-BR" sz="16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t-BR" sz="16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que o valor não pode ser passado como um número</a:t>
            </a:r>
            <a:endParaRPr sz="16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17750" y="3091132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6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lang="pt-BR" sz="16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(valor nulo)</a:t>
            </a:r>
            <a:endParaRPr sz="16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que o valor está vazio ou desconhecido.</a:t>
            </a:r>
            <a:endParaRPr sz="16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4" name="Google Shape;334;p18"/>
          <p:cNvGrpSpPr/>
          <p:nvPr/>
        </p:nvGrpSpPr>
        <p:grpSpPr>
          <a:xfrm>
            <a:off x="732664" y="3959581"/>
            <a:ext cx="7692650" cy="449988"/>
            <a:chOff x="630644" y="2191938"/>
            <a:chExt cx="6913499" cy="530709"/>
          </a:xfrm>
        </p:grpSpPr>
        <p:sp>
          <p:nvSpPr>
            <p:cNvPr id="335" name="Google Shape;335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pt-BR" sz="17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7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temperatura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null</a:t>
              </a:r>
              <a:r>
                <a:rPr lang="pt-BR" sz="17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sem dados, há algo errado</a:t>
              </a:r>
              <a:endParaRPr sz="1800" b="0" i="0" u="none" strike="noStrike" cap="non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7" name="Google Shape;33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1"/>
                </a:solidFill>
              </a:rPr>
              <a:t>Nan e Null</a:t>
            </a:r>
            <a:endParaRPr sz="3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/>
        </p:nvSpPr>
        <p:spPr>
          <a:xfrm>
            <a:off x="717750" y="1824651"/>
            <a:ext cx="77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Undefined</a:t>
            </a:r>
            <a:r>
              <a:rPr lang="pt-BR" sz="16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(sem valor definido)</a:t>
            </a:r>
            <a:endParaRPr sz="1600" b="1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a ausência de valor.</a:t>
            </a:r>
            <a:endParaRPr sz="16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lang="pt-B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variáveis</a:t>
            </a: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</a:t>
            </a:r>
            <a:r>
              <a:rPr lang="pt-B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 um valor indefinido, até que seja </a:t>
            </a:r>
            <a:r>
              <a:rPr lang="pt-BR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atribuído</a:t>
            </a:r>
            <a:r>
              <a:rPr lang="pt-BR" sz="16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algum valor.</a:t>
            </a:r>
            <a:endParaRPr sz="16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732664" y="2998128"/>
            <a:ext cx="7692650" cy="756207"/>
            <a:chOff x="630644" y="2191938"/>
            <a:chExt cx="6913499" cy="530709"/>
          </a:xfrm>
        </p:grpSpPr>
        <p:sp>
          <p:nvSpPr>
            <p:cNvPr id="344" name="Google Shape;344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spcFirstLastPara="1" wrap="square" lIns="126000" tIns="0" rIns="90000" bIns="9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pt-BR" sz="1700" b="0" i="0" u="none" strike="noStrike" cap="non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pt-BR" sz="1700" b="0" i="0" u="none" strike="noStrike" cap="non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saudacao;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undefined, não tem valor</a:t>
              </a:r>
              <a:endParaRPr sz="1700" b="0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pt-BR" sz="17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saudacao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“Olá Mundo!"</a:t>
              </a:r>
              <a:r>
                <a:rPr lang="pt-BR" sz="17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r>
                <a:rPr lang="pt-BR" sz="1700" b="0" i="0" u="none" strike="noStrike" cap="none">
                  <a:solidFill>
                    <a:srgbClr val="3F3F3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700" b="0" i="0" u="none" strike="noStrike" cap="non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agora temos um valor!</a:t>
              </a:r>
              <a:endParaRPr sz="1800" b="0" i="0" u="none" strike="noStrike" cap="non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1"/>
                </a:solidFill>
              </a:rPr>
              <a:t>Undefined</a:t>
            </a:r>
            <a:endParaRPr sz="3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1"/>
                </a:solidFill>
              </a:rPr>
              <a:t>Bora codar?</a:t>
            </a:r>
            <a:endParaRPr sz="3100">
              <a:solidFill>
                <a:schemeClr val="accent1"/>
              </a:solidFill>
            </a:endParaRPr>
          </a:p>
        </p:txBody>
      </p:sp>
      <p:pic>
        <p:nvPicPr>
          <p:cNvPr id="352" name="Google Shape;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00" y="1369275"/>
            <a:ext cx="43211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EC183F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Apresentação na tela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Rajdhani</vt:lpstr>
      <vt:lpstr>Calibri</vt:lpstr>
      <vt:lpstr>Open Sans ExtraBold</vt:lpstr>
      <vt:lpstr>Arial</vt:lpstr>
      <vt:lpstr>Open Sans Light</vt:lpstr>
      <vt:lpstr>Maven Pro</vt:lpstr>
      <vt:lpstr>Nunito</vt:lpstr>
      <vt:lpstr>Open Sans</vt:lpstr>
      <vt:lpstr>Consolas</vt:lpstr>
      <vt:lpstr>Momentum</vt:lpstr>
      <vt:lpstr>Tipos de dados</vt:lpstr>
      <vt:lpstr>Índice</vt:lpstr>
      <vt:lpstr>Tipos de dados</vt:lpstr>
      <vt:lpstr>Apresentação do PowerPoint</vt:lpstr>
      <vt:lpstr>Tipos de dados especiais</vt:lpstr>
      <vt:lpstr>Nan e Null</vt:lpstr>
      <vt:lpstr>Undefined</vt:lpstr>
      <vt:lpstr>Bora codar?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dados</dc:title>
  <cp:lastModifiedBy>Danilo Santos</cp:lastModifiedBy>
  <cp:revision>1</cp:revision>
  <dcterms:modified xsi:type="dcterms:W3CDTF">2022-03-10T00:33:09Z</dcterms:modified>
</cp:coreProperties>
</file>