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5T20:05:33.6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395C7-6CA8-4994-A133-B749729A1E95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01568-405D-4ADF-B534-1F8B528B7A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58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BBBF6-0C29-45CD-9261-7B7CC7C1309A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Paulo Leite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EB792-05AC-4F85-9C0A-375C6422865C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Paulo Leite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FE97-410C-4FFF-ACFE-1F53A7D8F0F8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Paulo Leite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27A4-9B4A-4B26-8FCA-E325125FBA7E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Paulo Leite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FE93-C5AD-4BA5-ACD1-6EFF5D32B7D5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Paulo Leite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C4A2-8A3F-434F-96E4-CF38670C3F1C}" type="datetime1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Paulo Leite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E7324-035C-4943-881B-136B2FEE7E79}" type="datetime1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Paulo Leite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B775-1926-442B-8592-39A3D27FC67F}" type="datetime1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Paulo Leite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53B5F-8178-4AE7-AFA4-C6CD71FC9E43}" type="datetime1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Paulo Leite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CBB-BB4F-41F7-850F-6B6E0D464C46}" type="datetime1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Paulo Leite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6382-4A02-4A83-A047-DC81345D98AE}" type="datetime1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Paulo Leite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2F152-4BC4-40A5-ADF5-FD401673E64B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2025 Paulo Leite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Correção de Cartas Náuticas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Primeiros passos para conseguir fazer a atualização/correção das cartas.</a:t>
            </a:r>
            <a:endParaRPr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F3AA4D-862D-F443-419D-CC1FF344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Paulo Leite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38AC3-9587-7DF4-4E40-78868D55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 grau para; grau e minuto: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71D8DE-CAB3-6AF3-7184-E3CBCDFE9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18786" cy="4525963"/>
          </a:xfrm>
        </p:spPr>
        <p:txBody>
          <a:bodyPr/>
          <a:lstStyle/>
          <a:p>
            <a:r>
              <a:rPr lang="pt-BR" dirty="0"/>
              <a:t>A=  - 2.</a:t>
            </a:r>
            <a:r>
              <a:rPr lang="pt-BR" b="1" dirty="0">
                <a:solidFill>
                  <a:srgbClr val="FF0000"/>
                </a:solidFill>
              </a:rPr>
              <a:t>59983</a:t>
            </a:r>
            <a:r>
              <a:rPr lang="pt-BR" dirty="0"/>
              <a:t> graus   - 44.</a:t>
            </a:r>
            <a:r>
              <a:rPr lang="pt-BR" b="1" dirty="0">
                <a:solidFill>
                  <a:srgbClr val="FF0000"/>
                </a:solidFill>
              </a:rPr>
              <a:t>3658</a:t>
            </a:r>
            <a:r>
              <a:rPr lang="pt-BR" dirty="0"/>
              <a:t> graus</a:t>
            </a:r>
          </a:p>
          <a:p>
            <a:pPr marL="0" indent="0">
              <a:buNone/>
            </a:pPr>
            <a:r>
              <a:rPr lang="pt-BR" dirty="0"/>
              <a:t>O sinal já sabemos: </a:t>
            </a:r>
            <a:r>
              <a:rPr lang="pt-BR" dirty="0" err="1"/>
              <a:t>lat</a:t>
            </a:r>
            <a:r>
              <a:rPr lang="pt-BR" dirty="0"/>
              <a:t> S e </a:t>
            </a:r>
            <a:r>
              <a:rPr lang="pt-BR" dirty="0" err="1"/>
              <a:t>long</a:t>
            </a:r>
            <a:r>
              <a:rPr lang="pt-BR" dirty="0"/>
              <a:t> O(W)</a:t>
            </a:r>
          </a:p>
          <a:p>
            <a:pPr marL="0" indent="0">
              <a:buNone/>
            </a:pPr>
            <a:r>
              <a:rPr lang="pt-BR" dirty="0"/>
              <a:t>2 e 44: 02° e 044°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59983</a:t>
            </a:r>
            <a:r>
              <a:rPr lang="pt-BR" dirty="0"/>
              <a:t>: 59983x60/100.000(cinco casas)= 35,9898</a:t>
            </a:r>
          </a:p>
          <a:p>
            <a:pPr marL="0" indent="0">
              <a:buNone/>
            </a:pPr>
            <a:r>
              <a:rPr lang="pt-BR" dirty="0"/>
              <a:t>-2.59983= 02° 35,9898’ S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3658</a:t>
            </a:r>
            <a:r>
              <a:rPr lang="pt-BR" dirty="0"/>
              <a:t>: 3658x60/10.000(quatro casas)= 21, 948</a:t>
            </a:r>
          </a:p>
          <a:p>
            <a:pPr marL="0" indent="0">
              <a:buNone/>
            </a:pPr>
            <a:r>
              <a:rPr lang="pt-BR" dirty="0"/>
              <a:t>-44.3658= 044° 21,948’ W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4F3B6B-D636-DDB7-7D95-2141DC8D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Paulo Leite</a:t>
            </a:r>
          </a:p>
        </p:txBody>
      </p:sp>
    </p:spTree>
    <p:extLst>
      <p:ext uri="{BB962C8B-B14F-4D97-AF65-F5344CB8AC3E}">
        <p14:creationId xmlns:p14="http://schemas.microsoft.com/office/powerpoint/2010/main" val="247567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4713F-2024-422F-65CE-B123FC49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Concluindo a conversão: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E5D7A9-3710-2205-31A2-1E83599D0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Lat</a:t>
            </a:r>
            <a:r>
              <a:rPr lang="pt-BR" dirty="0"/>
              <a:t>:    - 2.59983 =   02° 35,9898’ S </a:t>
            </a:r>
          </a:p>
          <a:p>
            <a:pPr marL="0" indent="0">
              <a:buNone/>
            </a:pPr>
            <a:r>
              <a:rPr lang="pt-BR" dirty="0" err="1"/>
              <a:t>Long</a:t>
            </a:r>
            <a:r>
              <a:rPr lang="pt-BR" dirty="0"/>
              <a:t>: - 44.3658 = 044° 21,948’ W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Mas se quisermos plotar esse ponto na carta, temos que converter para grau, minuto e segundo.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3FE892-4608-6313-6F31-BA4743DF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Paulo Leite</a:t>
            </a:r>
          </a:p>
        </p:txBody>
      </p:sp>
    </p:spTree>
    <p:extLst>
      <p:ext uri="{BB962C8B-B14F-4D97-AF65-F5344CB8AC3E}">
        <p14:creationId xmlns:p14="http://schemas.microsoft.com/office/powerpoint/2010/main" val="2292506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FE488-E60A-87EB-9C25-A49DCE62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 grau e minuto para; grau, minuto e segundo: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D2257E-80BC-C0FF-0DBA-3C9762879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02° 35,</a:t>
            </a:r>
            <a:r>
              <a:rPr lang="pt-BR" b="1" dirty="0">
                <a:solidFill>
                  <a:srgbClr val="FF0000"/>
                </a:solidFill>
              </a:rPr>
              <a:t>9898</a:t>
            </a:r>
            <a:r>
              <a:rPr lang="pt-BR" dirty="0"/>
              <a:t>’ S</a:t>
            </a:r>
          </a:p>
          <a:p>
            <a:r>
              <a:rPr lang="pt-BR" dirty="0"/>
              <a:t>Já temos: 02° 35’ XX” S, faltam os segundos.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9898: </a:t>
            </a:r>
            <a:r>
              <a:rPr lang="pt-BR" dirty="0"/>
              <a:t>9898x60/10.000(quatro casas) = 59,388</a:t>
            </a:r>
          </a:p>
          <a:p>
            <a:r>
              <a:rPr lang="pt-BR" dirty="0"/>
              <a:t>044° 21,</a:t>
            </a:r>
            <a:r>
              <a:rPr lang="pt-BR" b="1" dirty="0">
                <a:solidFill>
                  <a:srgbClr val="FF0000"/>
                </a:solidFill>
              </a:rPr>
              <a:t> 948</a:t>
            </a:r>
            <a:r>
              <a:rPr lang="pt-BR" dirty="0"/>
              <a:t>’ W</a:t>
            </a:r>
          </a:p>
          <a:p>
            <a:r>
              <a:rPr lang="pt-BR" dirty="0"/>
              <a:t>Já temos: 044° 21’ XX” W, faltam os segundos.</a:t>
            </a:r>
          </a:p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948: </a:t>
            </a:r>
            <a:r>
              <a:rPr lang="pt-BR" dirty="0"/>
              <a:t>948x60/1.000(três casas) = 56,88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9C17B-0F93-9100-EA70-0407A7F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Paulo Leite</a:t>
            </a:r>
          </a:p>
        </p:txBody>
      </p:sp>
    </p:spTree>
    <p:extLst>
      <p:ext uri="{BB962C8B-B14F-4D97-AF65-F5344CB8AC3E}">
        <p14:creationId xmlns:p14="http://schemas.microsoft.com/office/powerpoint/2010/main" val="166257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37895-89F2-88CB-13FE-1C2ADE6C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Concluindo a conversão: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2B3D1D-8980-E834-A9B5-FB43F0AD6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02° 35,</a:t>
            </a:r>
            <a:r>
              <a:rPr lang="pt-BR" b="1" dirty="0">
                <a:solidFill>
                  <a:srgbClr val="FF0000"/>
                </a:solidFill>
              </a:rPr>
              <a:t>9898</a:t>
            </a:r>
            <a:r>
              <a:rPr lang="pt-BR" dirty="0"/>
              <a:t>’ S = 02° 35’ 59,388” S</a:t>
            </a:r>
          </a:p>
          <a:p>
            <a:pPr marL="0" indent="0">
              <a:buNone/>
            </a:pPr>
            <a:r>
              <a:rPr lang="pt-BR" dirty="0"/>
              <a:t>02° 35’ 59” S (arredondando 59,388)</a:t>
            </a:r>
          </a:p>
          <a:p>
            <a:pPr marL="0" indent="0">
              <a:buNone/>
            </a:pPr>
            <a:r>
              <a:rPr lang="pt-BR" dirty="0"/>
              <a:t>044° 21,</a:t>
            </a:r>
            <a:r>
              <a:rPr lang="pt-BR" b="1" dirty="0">
                <a:solidFill>
                  <a:srgbClr val="FF0000"/>
                </a:solidFill>
              </a:rPr>
              <a:t> 948</a:t>
            </a:r>
            <a:r>
              <a:rPr lang="pt-BR" dirty="0"/>
              <a:t>’ W = 044° 21’ 56,88” W</a:t>
            </a:r>
          </a:p>
          <a:p>
            <a:pPr marL="0" indent="0">
              <a:buNone/>
            </a:pPr>
            <a:r>
              <a:rPr lang="pt-BR" dirty="0"/>
              <a:t>044° 21’ 57” W (arredondando 56,88)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02° 35’ 59” S</a:t>
            </a:r>
          </a:p>
          <a:p>
            <a:pPr marL="0" indent="0">
              <a:buNone/>
            </a:pPr>
            <a:r>
              <a:rPr lang="pt-BR" dirty="0"/>
              <a:t>044° 21’ 57” W  </a:t>
            </a:r>
          </a:p>
          <a:p>
            <a:pPr marL="0" indent="0">
              <a:buNone/>
            </a:pPr>
            <a:r>
              <a:rPr lang="pt-BR" dirty="0"/>
              <a:t>Agora já é possível fazer a plotagem.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C7B2CEF-D71A-424A-9305-EC41FBB4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Paulo Leite</a:t>
            </a:r>
          </a:p>
        </p:txBody>
      </p:sp>
    </p:spTree>
    <p:extLst>
      <p:ext uri="{BB962C8B-B14F-4D97-AF65-F5344CB8AC3E}">
        <p14:creationId xmlns:p14="http://schemas.microsoft.com/office/powerpoint/2010/main" val="4004113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D86A8-28AD-767A-016D-DB2DEC4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Aprender essas conversões é imprescindível: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555CC83-B40C-A404-394E-53F29E247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363" y="1495237"/>
            <a:ext cx="6611273" cy="3329012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97D043-D5E8-9043-EB65-60583672248F}"/>
              </a:ext>
            </a:extLst>
          </p:cNvPr>
          <p:cNvSpPr txBox="1"/>
          <p:nvPr/>
        </p:nvSpPr>
        <p:spPr>
          <a:xfrm>
            <a:off x="1403131" y="4981903"/>
            <a:ext cx="6101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Nesse caso todos estão em milésimos de minuto, temos que converter para segundos para podermos plotar na carta, conforme vimos anteriormente.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2422160-98D5-2B4D-4169-9F3DE1A0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Paulo Leite</a:t>
            </a:r>
          </a:p>
        </p:txBody>
      </p:sp>
    </p:spTree>
    <p:extLst>
      <p:ext uri="{BB962C8B-B14F-4D97-AF65-F5344CB8AC3E}">
        <p14:creationId xmlns:p14="http://schemas.microsoft.com/office/powerpoint/2010/main" val="3139876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5F8CE-AE8B-9637-4D32-054F8A59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Mas antes da conversão, vamos detalhar o aviso parte a parte: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4B89A62-7D2E-3083-B9E6-27572A5A2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842" y="1828800"/>
            <a:ext cx="8466081" cy="4754562"/>
          </a:xfr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FF527C-8EBE-4F88-97B1-C98C1737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Paulo Leite</a:t>
            </a:r>
          </a:p>
        </p:txBody>
      </p:sp>
    </p:spTree>
    <p:extLst>
      <p:ext uri="{BB962C8B-B14F-4D97-AF65-F5344CB8AC3E}">
        <p14:creationId xmlns:p14="http://schemas.microsoft.com/office/powerpoint/2010/main" val="398903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95B5823A-3C1F-8F2D-CC64-86C8BEB16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50" y="238095"/>
            <a:ext cx="1452357" cy="69928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F8DBE01-DA92-59AE-CA05-1302C0E24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41" y="1017682"/>
            <a:ext cx="2895279" cy="69928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1BB09B3-9E7A-9FE0-118B-29D89679F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240" y="1732731"/>
            <a:ext cx="4452069" cy="91587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A6C4CCF-6F0E-5B36-D41B-6BAD6F0DC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06" y="2585545"/>
            <a:ext cx="8460508" cy="78827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8C8A974-54D7-DF80-6235-3944B0CE18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306" y="3556599"/>
            <a:ext cx="5260108" cy="55820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C512A52-97CD-7F39-D347-0F1C1D7BE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588" y="4297578"/>
            <a:ext cx="3016065" cy="2262574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0A7B7387-3D80-5829-D84B-5BF3576C0802}"/>
              </a:ext>
            </a:extLst>
          </p:cNvPr>
          <p:cNvSpPr txBox="1"/>
          <p:nvPr/>
        </p:nvSpPr>
        <p:spPr>
          <a:xfrm>
            <a:off x="1676107" y="425669"/>
            <a:ext cx="335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Número do aviso e ano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96EDBE2-F7F6-B64A-C07E-A616595E4AAB}"/>
              </a:ext>
            </a:extLst>
          </p:cNvPr>
          <p:cNvSpPr txBox="1"/>
          <p:nvPr/>
        </p:nvSpPr>
        <p:spPr>
          <a:xfrm>
            <a:off x="3463012" y="1136275"/>
            <a:ext cx="335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Área de abrangência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968C4CF-F74C-1AFC-41EA-E8DC7CF3CE99}"/>
              </a:ext>
            </a:extLst>
          </p:cNvPr>
          <p:cNvSpPr txBox="1"/>
          <p:nvPr/>
        </p:nvSpPr>
        <p:spPr>
          <a:xfrm>
            <a:off x="562769" y="2400604"/>
            <a:ext cx="335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Local 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FA330A0-AC59-78E9-EED5-BCD3BCEC134C}"/>
              </a:ext>
            </a:extLst>
          </p:cNvPr>
          <p:cNvSpPr txBox="1"/>
          <p:nvPr/>
        </p:nvSpPr>
        <p:spPr>
          <a:xfrm>
            <a:off x="510970" y="3220027"/>
            <a:ext cx="612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Referência da carta 12000 para identificação dos símbolos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F9468F8-E6BA-B251-31C2-C98FCC9F530A}"/>
              </a:ext>
            </a:extLst>
          </p:cNvPr>
          <p:cNvSpPr txBox="1"/>
          <p:nvPr/>
        </p:nvSpPr>
        <p:spPr>
          <a:xfrm>
            <a:off x="618230" y="3928246"/>
            <a:ext cx="40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Número da carta e ultima correção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4928B6A-1C49-9E4B-288D-39F19C411CD3}"/>
              </a:ext>
            </a:extLst>
          </p:cNvPr>
          <p:cNvSpPr txBox="1"/>
          <p:nvPr/>
        </p:nvSpPr>
        <p:spPr>
          <a:xfrm>
            <a:off x="2895453" y="5905979"/>
            <a:ext cx="335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O sinal de + indica rocha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1EF2AF29-91CF-6F5C-B9E6-58CC67CF00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4560" y="4039450"/>
            <a:ext cx="4329504" cy="1581688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0D0C7F20-E6F3-5DA5-3C4C-F3B73948A397}"/>
              </a:ext>
            </a:extLst>
          </p:cNvPr>
          <p:cNvSpPr txBox="1"/>
          <p:nvPr/>
        </p:nvSpPr>
        <p:spPr>
          <a:xfrm>
            <a:off x="2895452" y="6275311"/>
            <a:ext cx="335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O # indica fundo sujo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64EA7DF-600E-6DC1-959F-DF8CE0AC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Paulo Leite</a:t>
            </a:r>
          </a:p>
        </p:txBody>
      </p:sp>
    </p:spTree>
    <p:extLst>
      <p:ext uri="{BB962C8B-B14F-4D97-AF65-F5344CB8AC3E}">
        <p14:creationId xmlns:p14="http://schemas.microsoft.com/office/powerpoint/2010/main" val="1919957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49A1202-8D8C-0AA7-887A-46A24CE9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Corrigindo efetivamente: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E22D00A-654E-BC59-FE86-0D41E851A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990" y="1629527"/>
            <a:ext cx="6230219" cy="600159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266C61C-41F7-86DC-943C-96B04E79F615}"/>
              </a:ext>
            </a:extLst>
          </p:cNvPr>
          <p:cNvSpPr txBox="1"/>
          <p:nvPr/>
        </p:nvSpPr>
        <p:spPr>
          <a:xfrm>
            <a:off x="457200" y="2362200"/>
            <a:ext cx="8134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Primeiramente conversões:</a:t>
            </a:r>
          </a:p>
          <a:p>
            <a:r>
              <a:rPr lang="pt-BR" dirty="0"/>
              <a:t>572x60/1000=34,32(arredondando para 34)      02° 35’ 34” S</a:t>
            </a:r>
          </a:p>
          <a:p>
            <a:r>
              <a:rPr lang="pt-BR" dirty="0"/>
              <a:t>014x60/1000=0,84(arredondando para 01)       044° 22’ 01” W </a:t>
            </a:r>
            <a:r>
              <a:rPr lang="pt-BR" b="1" dirty="0">
                <a:solidFill>
                  <a:srgbClr val="FF0000"/>
                </a:solidFill>
              </a:rPr>
              <a:t>não pode </a:t>
            </a:r>
            <a:r>
              <a:rPr lang="pt-BR" b="1" dirty="0" err="1">
                <a:solidFill>
                  <a:srgbClr val="FF0000"/>
                </a:solidFill>
              </a:rPr>
              <a:t>despresar</a:t>
            </a:r>
            <a:r>
              <a:rPr lang="pt-BR" b="1" dirty="0">
                <a:solidFill>
                  <a:srgbClr val="FF0000"/>
                </a:solidFill>
              </a:rPr>
              <a:t> o zero 014, pois conta três casas; e o zero na frente do um.</a:t>
            </a:r>
          </a:p>
          <a:p>
            <a:r>
              <a:rPr lang="pt-BR" dirty="0"/>
              <a:t>Como o aviso é permanente deve ser feita com caneta encarnada(vermelha), e como é para inserir, fazermos a inserção.</a:t>
            </a:r>
          </a:p>
          <a:p>
            <a:endParaRPr lang="pt-BR" dirty="0"/>
          </a:p>
          <a:p>
            <a:r>
              <a:rPr lang="pt-BR" dirty="0"/>
              <a:t>Tente fazer a conversão da </a:t>
            </a:r>
            <a:r>
              <a:rPr lang="pt-BR"/>
              <a:t>segunda correção.</a:t>
            </a:r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4F8C066-C221-2C85-CEDC-2D0CBA2B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Paulo Leite</a:t>
            </a:r>
          </a:p>
        </p:txBody>
      </p:sp>
    </p:spTree>
    <p:extLst>
      <p:ext uri="{BB962C8B-B14F-4D97-AF65-F5344CB8AC3E}">
        <p14:creationId xmlns:p14="http://schemas.microsoft.com/office/powerpoint/2010/main" val="3963231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5F1404-6EDB-A9BA-93FB-B7DE1FEA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Paulo Leite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B40C6562-3F96-1562-F893-587EF35832B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4483100"/>
            <a:ext cx="7596188" cy="1873250"/>
          </a:xfr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DBCEF21-9022-3A79-896C-6C71AA88F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8377084" cy="103146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62545AF-A647-D1E0-3C31-E196E95EBC5B}"/>
              </a:ext>
            </a:extLst>
          </p:cNvPr>
          <p:cNvSpPr txBox="1"/>
          <p:nvPr/>
        </p:nvSpPr>
        <p:spPr>
          <a:xfrm>
            <a:off x="457199" y="334384"/>
            <a:ext cx="82001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	Agora que você já sabe como fazer, você deve abrir o site e verificar se os avisos foram registrados na carta; neste caso o último foi nº 22 do ano de 2025, então os avisos permanentes estão atualizados. E lembre-se os temporários e preliminares devem ser feitos a lápis. Com esta introdução e alguma pratica você fará qualquer correção em cartas </a:t>
            </a:r>
            <a:r>
              <a:rPr lang="pt-BR" dirty="0" err="1"/>
              <a:t>nautics</a:t>
            </a:r>
            <a:r>
              <a:rPr lang="pt-BR" dirty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Links uteis: https://www.marinha.mil.br/chm/dados-do-segnav/correcoes-de-avisos?</a:t>
            </a:r>
          </a:p>
        </p:txBody>
      </p:sp>
    </p:spTree>
    <p:extLst>
      <p:ext uri="{BB962C8B-B14F-4D97-AF65-F5344CB8AC3E}">
        <p14:creationId xmlns:p14="http://schemas.microsoft.com/office/powerpoint/2010/main" val="99313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Você</a:t>
            </a:r>
            <a:r>
              <a:rPr dirty="0"/>
              <a:t> sabe </a:t>
            </a:r>
            <a:r>
              <a:rPr dirty="0" err="1"/>
              <a:t>ler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posição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Exemplo</a:t>
            </a:r>
            <a:r>
              <a:rPr dirty="0"/>
              <a:t>: </a:t>
            </a:r>
          </a:p>
          <a:p>
            <a:r>
              <a:rPr dirty="0"/>
              <a:t>- 02° 35.941' S e 044° 21.960' W</a:t>
            </a:r>
          </a:p>
          <a:p>
            <a:r>
              <a:rPr dirty="0"/>
              <a:t>- 02° 35' 56" S e 044° 21' 58" W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6D8078-2496-68E9-8DAF-61699DE0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Paulo Leite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Mesma posição, formas diferentes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</a:t>
            </a:r>
            <a:r>
              <a:rPr lang="pt-BR" dirty="0"/>
              <a:t>s duas </a:t>
            </a:r>
            <a:r>
              <a:rPr dirty="0" err="1"/>
              <a:t>posições</a:t>
            </a:r>
            <a:r>
              <a:rPr dirty="0"/>
              <a:t> </a:t>
            </a:r>
            <a:r>
              <a:rPr dirty="0" err="1"/>
              <a:t>representam</a:t>
            </a:r>
            <a:r>
              <a:rPr dirty="0"/>
              <a:t> o </a:t>
            </a:r>
            <a:r>
              <a:rPr dirty="0" err="1"/>
              <a:t>mesmo</a:t>
            </a:r>
            <a:r>
              <a:rPr dirty="0"/>
              <a:t> </a:t>
            </a:r>
            <a:r>
              <a:rPr dirty="0" err="1"/>
              <a:t>ponto</a:t>
            </a:r>
            <a:r>
              <a:rPr dirty="0"/>
              <a:t>.</a:t>
            </a:r>
          </a:p>
          <a:p>
            <a:r>
              <a:rPr dirty="0"/>
              <a:t>A </a:t>
            </a:r>
            <a:r>
              <a:rPr dirty="0" err="1"/>
              <a:t>diferença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apenas</a:t>
            </a:r>
            <a:r>
              <a:rPr dirty="0"/>
              <a:t> no </a:t>
            </a:r>
            <a:r>
              <a:rPr dirty="0" err="1"/>
              <a:t>formato</a:t>
            </a:r>
            <a:r>
              <a:rPr dirty="0"/>
              <a:t> de </a:t>
            </a:r>
            <a:r>
              <a:rPr dirty="0" err="1"/>
              <a:t>escrita</a:t>
            </a:r>
            <a:r>
              <a:rPr dirty="0"/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673547-E8EC-ED8E-6CE2-299CF035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Paulo Leite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Formato: Grau e Minuto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LATITUDE: 02° 35</a:t>
            </a:r>
            <a:r>
              <a:rPr lang="pt-BR" dirty="0"/>
              <a:t>,</a:t>
            </a:r>
            <a:r>
              <a:rPr dirty="0"/>
              <a:t>941' S</a:t>
            </a:r>
          </a:p>
          <a:p>
            <a:r>
              <a:rPr dirty="0" err="1"/>
              <a:t>Leitura</a:t>
            </a:r>
            <a:r>
              <a:rPr dirty="0"/>
              <a:t>: "zero </a:t>
            </a:r>
            <a:r>
              <a:rPr dirty="0" err="1"/>
              <a:t>dois</a:t>
            </a:r>
            <a:r>
              <a:rPr dirty="0"/>
              <a:t> GRAUS, </a:t>
            </a:r>
            <a:r>
              <a:rPr dirty="0" err="1"/>
              <a:t>trinta</a:t>
            </a:r>
            <a:r>
              <a:rPr dirty="0"/>
              <a:t> e </a:t>
            </a:r>
            <a:r>
              <a:rPr dirty="0" err="1"/>
              <a:t>cinco</a:t>
            </a:r>
            <a:r>
              <a:rPr dirty="0"/>
              <a:t> </a:t>
            </a:r>
            <a:r>
              <a:rPr lang="pt-BR" dirty="0"/>
              <a:t>vírgula</a:t>
            </a:r>
            <a:r>
              <a:rPr dirty="0"/>
              <a:t> </a:t>
            </a:r>
            <a:r>
              <a:rPr dirty="0" err="1"/>
              <a:t>novecentos</a:t>
            </a:r>
            <a:r>
              <a:rPr dirty="0"/>
              <a:t> e </a:t>
            </a:r>
            <a:r>
              <a:rPr dirty="0" err="1"/>
              <a:t>quarenta</a:t>
            </a:r>
            <a:r>
              <a:rPr dirty="0"/>
              <a:t> e um</a:t>
            </a:r>
            <a:r>
              <a:rPr lang="pt-BR" dirty="0"/>
              <a:t> milésimos de</a:t>
            </a:r>
            <a:r>
              <a:rPr dirty="0"/>
              <a:t> MINUTO, </a:t>
            </a:r>
            <a:r>
              <a:rPr dirty="0" err="1"/>
              <a:t>sul</a:t>
            </a:r>
            <a:r>
              <a:rPr dirty="0"/>
              <a:t>".</a:t>
            </a:r>
          </a:p>
          <a:p>
            <a:endParaRPr dirty="0"/>
          </a:p>
          <a:p>
            <a:r>
              <a:rPr dirty="0"/>
              <a:t>LONGITUDE: 044° 21</a:t>
            </a:r>
            <a:r>
              <a:rPr lang="pt-BR" dirty="0"/>
              <a:t>,</a:t>
            </a:r>
            <a:r>
              <a:rPr dirty="0"/>
              <a:t>960' W</a:t>
            </a:r>
          </a:p>
          <a:p>
            <a:r>
              <a:rPr dirty="0" err="1"/>
              <a:t>Leitura</a:t>
            </a:r>
            <a:r>
              <a:rPr dirty="0"/>
              <a:t>: "zero </a:t>
            </a:r>
            <a:r>
              <a:rPr dirty="0" err="1"/>
              <a:t>quarenta</a:t>
            </a:r>
            <a:r>
              <a:rPr dirty="0"/>
              <a:t> e </a:t>
            </a:r>
            <a:r>
              <a:rPr dirty="0" err="1"/>
              <a:t>quatro</a:t>
            </a:r>
            <a:r>
              <a:rPr dirty="0"/>
              <a:t> GRAUS, </a:t>
            </a:r>
            <a:r>
              <a:rPr dirty="0" err="1"/>
              <a:t>vinte</a:t>
            </a:r>
            <a:r>
              <a:rPr dirty="0"/>
              <a:t> e um </a:t>
            </a:r>
            <a:r>
              <a:rPr lang="pt-BR" dirty="0"/>
              <a:t>vírgula</a:t>
            </a:r>
            <a:r>
              <a:rPr dirty="0"/>
              <a:t> </a:t>
            </a:r>
            <a:r>
              <a:rPr dirty="0" err="1"/>
              <a:t>novecentos</a:t>
            </a:r>
            <a:r>
              <a:rPr dirty="0"/>
              <a:t> e </a:t>
            </a:r>
            <a:r>
              <a:rPr dirty="0" err="1"/>
              <a:t>sessenta</a:t>
            </a:r>
            <a:r>
              <a:rPr dirty="0"/>
              <a:t> </a:t>
            </a:r>
            <a:r>
              <a:rPr lang="pt-BR" dirty="0"/>
              <a:t>milésimos de </a:t>
            </a:r>
            <a:r>
              <a:rPr dirty="0"/>
              <a:t>MINUTO, </a:t>
            </a:r>
            <a:r>
              <a:rPr dirty="0" err="1"/>
              <a:t>oeste</a:t>
            </a:r>
            <a:r>
              <a:rPr dirty="0"/>
              <a:t>".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0B4112-22F5-C0AC-A7F6-1E468CD9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Paulo Leite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Formato: Grau, Minuto e Segundo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LATITUDE: 02° 35' 56" S</a:t>
            </a:r>
          </a:p>
          <a:p>
            <a:r>
              <a:t>Leitura: "zero dois GRAUS, trinta e cinco MINUTOS, cinquenta e seis SEGUNDOS, sul".</a:t>
            </a:r>
          </a:p>
          <a:p>
            <a:endParaRPr/>
          </a:p>
          <a:p>
            <a:r>
              <a:t>LONGITUDE: 044° 21' 58" W</a:t>
            </a:r>
          </a:p>
          <a:p>
            <a:r>
              <a:t>Leitura: "zero quarenta e quatro GRAUS, vinte e um MINUTOS, cinquenta e oito SEGUNDOS, oeste".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CD5F6F-2431-7B32-FDFB-CFCF6002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Paulo Leite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Outros Formatos Possíveis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- Grau decimal</a:t>
            </a:r>
            <a:r>
              <a:rPr lang="pt-BR" dirty="0"/>
              <a:t>;</a:t>
            </a:r>
          </a:p>
          <a:p>
            <a:r>
              <a:rPr lang="pt-BR" dirty="0"/>
              <a:t>- Grau e décimo de minuto;</a:t>
            </a:r>
          </a:p>
          <a:p>
            <a:r>
              <a:rPr lang="pt-BR" dirty="0"/>
              <a:t>- Grau e centésimo de minuto;</a:t>
            </a:r>
            <a:endParaRPr dirty="0"/>
          </a:p>
          <a:p>
            <a:r>
              <a:rPr dirty="0"/>
              <a:t>- Grau e </a:t>
            </a:r>
            <a:r>
              <a:rPr dirty="0" err="1"/>
              <a:t>milésimo</a:t>
            </a:r>
            <a:r>
              <a:rPr dirty="0"/>
              <a:t> de </a:t>
            </a:r>
            <a:r>
              <a:rPr dirty="0" err="1"/>
              <a:t>minuto</a:t>
            </a:r>
            <a:r>
              <a:rPr lang="pt-BR" dirty="0"/>
              <a:t>; .....</a:t>
            </a:r>
            <a:endParaRPr dirty="0"/>
          </a:p>
          <a:p>
            <a:endParaRPr dirty="0"/>
          </a:p>
          <a:p>
            <a:r>
              <a:rPr dirty="0"/>
              <a:t>O </a:t>
            </a:r>
            <a:r>
              <a:rPr dirty="0" err="1"/>
              <a:t>importante</a:t>
            </a:r>
            <a:r>
              <a:rPr dirty="0"/>
              <a:t> é </a:t>
            </a:r>
            <a:r>
              <a:rPr dirty="0" err="1"/>
              <a:t>entender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fazer</a:t>
            </a:r>
            <a:r>
              <a:rPr dirty="0"/>
              <a:t> a </a:t>
            </a:r>
            <a:r>
              <a:rPr dirty="0" err="1"/>
              <a:t>leitura</a:t>
            </a:r>
            <a:r>
              <a:rPr dirty="0"/>
              <a:t> e </a:t>
            </a:r>
            <a:r>
              <a:rPr dirty="0" err="1"/>
              <a:t>conversão</a:t>
            </a:r>
            <a:r>
              <a:rPr dirty="0"/>
              <a:t> entre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formatos</a:t>
            </a:r>
            <a:r>
              <a:rPr dirty="0"/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24C9B2-2453-98C1-9C35-F965AFBC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Paulo Leite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EA90B-7261-D632-DA3B-D8FAAC0B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Grau decimal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086078-663F-415E-DCE4-2C22A3D1B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- 2.59983 graus</a:t>
            </a:r>
          </a:p>
          <a:p>
            <a:r>
              <a:rPr lang="pt-BR" dirty="0"/>
              <a:t>- 44.3658 graus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Indica exatamente a posição:</a:t>
            </a:r>
          </a:p>
          <a:p>
            <a:pPr marL="0" indent="0">
              <a:buNone/>
            </a:pPr>
            <a:r>
              <a:rPr lang="pt-BR" dirty="0"/>
              <a:t>02° 35.9898’ S ou 02° 35’ 59” S</a:t>
            </a:r>
          </a:p>
          <a:p>
            <a:pPr marL="0" indent="0">
              <a:buNone/>
            </a:pPr>
            <a:r>
              <a:rPr lang="pt-BR" dirty="0"/>
              <a:t>044° 21.948’ W ou 044° 21’ 57” W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A0FB58-5A52-D991-E7DF-A931106B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Paulo Leite</a:t>
            </a:r>
          </a:p>
        </p:txBody>
      </p:sp>
    </p:spTree>
    <p:extLst>
      <p:ext uri="{BB962C8B-B14F-4D97-AF65-F5344CB8AC3E}">
        <p14:creationId xmlns:p14="http://schemas.microsoft.com/office/powerpoint/2010/main" val="388486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CE3CF-ED75-BF9E-5B8B-39EFE09C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Explicando: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8D750C-19C0-B139-0B06-61DB59210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79" y="1600200"/>
            <a:ext cx="8229600" cy="4525963"/>
          </a:xfrm>
        </p:spPr>
        <p:txBody>
          <a:bodyPr/>
          <a:lstStyle/>
          <a:p>
            <a:r>
              <a:rPr lang="pt-BR" dirty="0"/>
              <a:t>- 2.59983 graus</a:t>
            </a:r>
          </a:p>
          <a:p>
            <a:r>
              <a:rPr lang="pt-BR" dirty="0"/>
              <a:t>- 44.3658 graus</a:t>
            </a:r>
          </a:p>
          <a:p>
            <a:pPr marL="0" indent="0">
              <a:buNone/>
            </a:pPr>
            <a:r>
              <a:rPr lang="pt-BR" dirty="0"/>
              <a:t> o sinal de menos tanto na latitude como na longitude, significam: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F7CCFF1-6E12-23DB-E04C-C4AECB4C64B8}"/>
              </a:ext>
            </a:extLst>
          </p:cNvPr>
          <p:cNvSpPr/>
          <p:nvPr/>
        </p:nvSpPr>
        <p:spPr>
          <a:xfrm>
            <a:off x="1502651" y="4034711"/>
            <a:ext cx="1481958" cy="17026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618113B-6E79-4D77-1075-D4E9B093BABA}"/>
              </a:ext>
            </a:extLst>
          </p:cNvPr>
          <p:cNvCxnSpPr>
            <a:cxnSpLocks/>
          </p:cNvCxnSpPr>
          <p:nvPr/>
        </p:nvCxnSpPr>
        <p:spPr>
          <a:xfrm>
            <a:off x="1502651" y="4886049"/>
            <a:ext cx="1481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850A5B77-8EA1-81A7-C248-E2A0C62F9DA7}"/>
              </a:ext>
            </a:extLst>
          </p:cNvPr>
          <p:cNvSpPr txBox="1"/>
          <p:nvPr/>
        </p:nvSpPr>
        <p:spPr>
          <a:xfrm>
            <a:off x="1326273" y="4258985"/>
            <a:ext cx="203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Latitude Norte (+)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F778FFB-FC34-D345-17FE-2081BE10CE7F}"/>
              </a:ext>
            </a:extLst>
          </p:cNvPr>
          <p:cNvSpPr txBox="1"/>
          <p:nvPr/>
        </p:nvSpPr>
        <p:spPr>
          <a:xfrm>
            <a:off x="1326273" y="5007908"/>
            <a:ext cx="203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Latitude Sul (-)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D842A90-700A-B3D2-6178-9824B11F2CDF}"/>
              </a:ext>
            </a:extLst>
          </p:cNvPr>
          <p:cNvSpPr/>
          <p:nvPr/>
        </p:nvSpPr>
        <p:spPr>
          <a:xfrm>
            <a:off x="5316921" y="4034711"/>
            <a:ext cx="1418899" cy="170267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5F02477-DA11-BD2D-F362-4DB8D8651BCF}"/>
              </a:ext>
            </a:extLst>
          </p:cNvPr>
          <p:cNvCxnSpPr>
            <a:stCxn id="9" idx="0"/>
            <a:endCxn id="9" idx="4"/>
          </p:cNvCxnSpPr>
          <p:nvPr/>
        </p:nvCxnSpPr>
        <p:spPr>
          <a:xfrm>
            <a:off x="6026371" y="4034711"/>
            <a:ext cx="0" cy="1702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5D27D0B-A5F0-1C58-B902-DB820DD3061B}"/>
              </a:ext>
            </a:extLst>
          </p:cNvPr>
          <p:cNvSpPr txBox="1"/>
          <p:nvPr/>
        </p:nvSpPr>
        <p:spPr>
          <a:xfrm>
            <a:off x="4069473" y="4558429"/>
            <a:ext cx="203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longitude oeste (-)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2A362B4-1A03-8CC1-0146-DA18960F52AA}"/>
              </a:ext>
            </a:extLst>
          </p:cNvPr>
          <p:cNvSpPr txBox="1"/>
          <p:nvPr/>
        </p:nvSpPr>
        <p:spPr>
          <a:xfrm>
            <a:off x="6318030" y="4558429"/>
            <a:ext cx="203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Longitude Leste (+)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3A6DDC-0CE5-632A-E624-9D443644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Paulo Leite</a:t>
            </a:r>
          </a:p>
        </p:txBody>
      </p:sp>
    </p:spTree>
    <p:extLst>
      <p:ext uri="{BB962C8B-B14F-4D97-AF65-F5344CB8AC3E}">
        <p14:creationId xmlns:p14="http://schemas.microsoft.com/office/powerpoint/2010/main" val="134118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4C54A-8AC0-AA52-52D5-A1166E49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Indicação da posição: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F3A34A-A4B0-8AF7-B98E-592E2888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257801"/>
          </a:xfrm>
        </p:spPr>
        <p:txBody>
          <a:bodyPr/>
          <a:lstStyle/>
          <a:p>
            <a:r>
              <a:rPr lang="pt-BR" dirty="0"/>
              <a:t>A=  - 2.59983 graus   - 44.3658 graus</a:t>
            </a:r>
          </a:p>
          <a:p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5B84F88-F9F4-EABB-55A1-2867701E86F9}"/>
              </a:ext>
            </a:extLst>
          </p:cNvPr>
          <p:cNvSpPr/>
          <p:nvPr/>
        </p:nvSpPr>
        <p:spPr>
          <a:xfrm>
            <a:off x="2218996" y="3178639"/>
            <a:ext cx="2966059" cy="262447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5DDEDA7-52CE-1765-D7BC-D451B4C6BEE3}"/>
              </a:ext>
            </a:extLst>
          </p:cNvPr>
          <p:cNvCxnSpPr>
            <a:cxnSpLocks/>
            <a:stCxn id="4" idx="0"/>
            <a:endCxn id="4" idx="4"/>
          </p:cNvCxnSpPr>
          <p:nvPr/>
        </p:nvCxnSpPr>
        <p:spPr>
          <a:xfrm>
            <a:off x="3702026" y="3178639"/>
            <a:ext cx="0" cy="26244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8415C46-CA29-7E88-A8DB-43F4E3582AA3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2218996" y="4480239"/>
            <a:ext cx="2966059" cy="106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F3704B14-E2F3-6A69-7A27-5E4724029AB1}"/>
                  </a:ext>
                </a:extLst>
              </p14:cNvPr>
              <p14:cNvContentPartPr/>
              <p14:nvPr/>
            </p14:nvContentPartPr>
            <p14:xfrm>
              <a:off x="3688597" y="2868728"/>
              <a:ext cx="360" cy="3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F3704B14-E2F3-6A69-7A27-5E4724029A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2477" y="2862608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CaixaDeTexto 16">
            <a:extLst>
              <a:ext uri="{FF2B5EF4-FFF2-40B4-BE49-F238E27FC236}">
                <a16:creationId xmlns:a16="http://schemas.microsoft.com/office/drawing/2014/main" id="{18F07742-69C6-BAFE-C4E2-E3D95C110DB4}"/>
              </a:ext>
            </a:extLst>
          </p:cNvPr>
          <p:cNvSpPr txBox="1"/>
          <p:nvPr/>
        </p:nvSpPr>
        <p:spPr>
          <a:xfrm>
            <a:off x="3105806" y="5869586"/>
            <a:ext cx="146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Latitude </a:t>
            </a:r>
            <a:r>
              <a:rPr lang="pt-BR" b="1" dirty="0">
                <a:solidFill>
                  <a:srgbClr val="FF0000"/>
                </a:solidFill>
              </a:rPr>
              <a:t>S -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2DF3F59-41D0-C58A-56C5-F0AA3EB9A7C1}"/>
              </a:ext>
            </a:extLst>
          </p:cNvPr>
          <p:cNvSpPr txBox="1"/>
          <p:nvPr/>
        </p:nvSpPr>
        <p:spPr>
          <a:xfrm>
            <a:off x="2968929" y="2654532"/>
            <a:ext cx="146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Latitude </a:t>
            </a:r>
            <a:r>
              <a:rPr lang="pt-BR" b="1" dirty="0">
                <a:solidFill>
                  <a:srgbClr val="002060"/>
                </a:solidFill>
              </a:rPr>
              <a:t>N +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B8173F7-CA42-EF35-C496-3DC29FCD426E}"/>
              </a:ext>
            </a:extLst>
          </p:cNvPr>
          <p:cNvSpPr txBox="1"/>
          <p:nvPr/>
        </p:nvSpPr>
        <p:spPr>
          <a:xfrm>
            <a:off x="689652" y="4229099"/>
            <a:ext cx="158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Longitude </a:t>
            </a:r>
            <a:r>
              <a:rPr lang="pt-BR" b="1" dirty="0">
                <a:solidFill>
                  <a:srgbClr val="FF0000"/>
                </a:solidFill>
              </a:rPr>
              <a:t>W -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339D6A-8581-DC94-0CA4-DB692FB031CA}"/>
              </a:ext>
            </a:extLst>
          </p:cNvPr>
          <p:cNvSpPr txBox="1"/>
          <p:nvPr/>
        </p:nvSpPr>
        <p:spPr>
          <a:xfrm>
            <a:off x="5305097" y="4253179"/>
            <a:ext cx="146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Longitude </a:t>
            </a:r>
            <a:r>
              <a:rPr lang="pt-BR" b="1" dirty="0">
                <a:solidFill>
                  <a:srgbClr val="002060"/>
                </a:solidFill>
              </a:rPr>
              <a:t>E +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077B400-FDAE-1A1D-AF1A-449215F576D7}"/>
              </a:ext>
            </a:extLst>
          </p:cNvPr>
          <p:cNvSpPr txBox="1"/>
          <p:nvPr/>
        </p:nvSpPr>
        <p:spPr>
          <a:xfrm>
            <a:off x="2968929" y="4887310"/>
            <a:ext cx="38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ED6D9F1-541B-469A-629B-A7653278D771}"/>
              </a:ext>
            </a:extLst>
          </p:cNvPr>
          <p:cNvSpPr txBox="1"/>
          <p:nvPr/>
        </p:nvSpPr>
        <p:spPr>
          <a:xfrm>
            <a:off x="2968929" y="3909848"/>
            <a:ext cx="26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1AA747D-1312-E95D-9A0E-1A0FC7D3215C}"/>
              </a:ext>
            </a:extLst>
          </p:cNvPr>
          <p:cNvSpPr txBox="1"/>
          <p:nvPr/>
        </p:nvSpPr>
        <p:spPr>
          <a:xfrm>
            <a:off x="4067503" y="3909848"/>
            <a:ext cx="10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82D306-BF41-7F28-01C0-CA4ED2CEECFA}"/>
              </a:ext>
            </a:extLst>
          </p:cNvPr>
          <p:cNvSpPr txBox="1"/>
          <p:nvPr/>
        </p:nvSpPr>
        <p:spPr>
          <a:xfrm>
            <a:off x="4172120" y="4887310"/>
            <a:ext cx="2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553D70F7-2505-DFB3-BE73-46E442C0C9C9}"/>
              </a:ext>
            </a:extLst>
          </p:cNvPr>
          <p:cNvSpPr/>
          <p:nvPr/>
        </p:nvSpPr>
        <p:spPr>
          <a:xfrm>
            <a:off x="6940072" y="2717497"/>
            <a:ext cx="1615953" cy="9222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23BCA7D-70CC-8B87-882A-31FD02576877}"/>
              </a:ext>
            </a:extLst>
          </p:cNvPr>
          <p:cNvSpPr txBox="1"/>
          <p:nvPr/>
        </p:nvSpPr>
        <p:spPr>
          <a:xfrm>
            <a:off x="6953142" y="2766162"/>
            <a:ext cx="161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= </a:t>
            </a:r>
            <a:r>
              <a:rPr lang="pt-BR" dirty="0" err="1"/>
              <a:t>lat</a:t>
            </a:r>
            <a:r>
              <a:rPr lang="pt-BR" dirty="0"/>
              <a:t>     </a:t>
            </a:r>
            <a:r>
              <a:rPr lang="pt-BR" b="1" dirty="0">
                <a:solidFill>
                  <a:srgbClr val="FF0000"/>
                </a:solidFill>
              </a:rPr>
              <a:t>S   -</a:t>
            </a:r>
          </a:p>
          <a:p>
            <a:r>
              <a:rPr lang="pt-BR" dirty="0"/>
              <a:t>       </a:t>
            </a:r>
            <a:r>
              <a:rPr lang="pt-BR" dirty="0" err="1"/>
              <a:t>long</a:t>
            </a:r>
            <a:r>
              <a:rPr lang="pt-BR" dirty="0"/>
              <a:t>  </a:t>
            </a:r>
            <a:r>
              <a:rPr lang="pt-BR" b="1" dirty="0">
                <a:solidFill>
                  <a:srgbClr val="FF0000"/>
                </a:solidFill>
              </a:rPr>
              <a:t>W -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0DD11B6A-BC10-E4A8-69F1-037AC7393367}"/>
              </a:ext>
            </a:extLst>
          </p:cNvPr>
          <p:cNvSpPr/>
          <p:nvPr/>
        </p:nvSpPr>
        <p:spPr>
          <a:xfrm>
            <a:off x="6946850" y="3690599"/>
            <a:ext cx="1615953" cy="9222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11D5F29F-0CC0-23AE-EE31-7E05D64BE7F3}"/>
              </a:ext>
            </a:extLst>
          </p:cNvPr>
          <p:cNvSpPr/>
          <p:nvPr/>
        </p:nvSpPr>
        <p:spPr>
          <a:xfrm>
            <a:off x="6946851" y="4622511"/>
            <a:ext cx="1615953" cy="9222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525E06E5-EE94-96B4-B005-E180D4120049}"/>
              </a:ext>
            </a:extLst>
          </p:cNvPr>
          <p:cNvSpPr/>
          <p:nvPr/>
        </p:nvSpPr>
        <p:spPr>
          <a:xfrm>
            <a:off x="6953142" y="5576467"/>
            <a:ext cx="1615953" cy="9222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57E6CB1-926B-4CD3-AFF9-322E32EF9EF1}"/>
              </a:ext>
            </a:extLst>
          </p:cNvPr>
          <p:cNvSpPr txBox="1"/>
          <p:nvPr/>
        </p:nvSpPr>
        <p:spPr>
          <a:xfrm>
            <a:off x="6953142" y="3648200"/>
            <a:ext cx="161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 = </a:t>
            </a:r>
            <a:r>
              <a:rPr lang="pt-BR" dirty="0" err="1"/>
              <a:t>lat</a:t>
            </a:r>
            <a:r>
              <a:rPr lang="pt-BR" dirty="0"/>
              <a:t>     </a:t>
            </a:r>
            <a:r>
              <a:rPr lang="pt-BR" b="1" dirty="0">
                <a:solidFill>
                  <a:srgbClr val="002060"/>
                </a:solidFill>
              </a:rPr>
              <a:t>N   +</a:t>
            </a:r>
          </a:p>
          <a:p>
            <a:r>
              <a:rPr lang="pt-BR" dirty="0"/>
              <a:t>       </a:t>
            </a:r>
            <a:r>
              <a:rPr lang="pt-BR" dirty="0" err="1"/>
              <a:t>long</a:t>
            </a:r>
            <a:r>
              <a:rPr lang="pt-BR" dirty="0"/>
              <a:t>  </a:t>
            </a:r>
            <a:r>
              <a:rPr lang="pt-BR" b="1" dirty="0">
                <a:solidFill>
                  <a:srgbClr val="FF0000"/>
                </a:solidFill>
              </a:rPr>
              <a:t>W -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7FDE0CAE-D65E-B27D-EFA9-4CD08ECE1144}"/>
              </a:ext>
            </a:extLst>
          </p:cNvPr>
          <p:cNvSpPr txBox="1"/>
          <p:nvPr/>
        </p:nvSpPr>
        <p:spPr>
          <a:xfrm>
            <a:off x="6953142" y="4765944"/>
            <a:ext cx="161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 = </a:t>
            </a:r>
            <a:r>
              <a:rPr lang="pt-BR" dirty="0" err="1"/>
              <a:t>lat</a:t>
            </a:r>
            <a:r>
              <a:rPr lang="pt-BR" dirty="0"/>
              <a:t>      </a:t>
            </a:r>
            <a:r>
              <a:rPr lang="pt-BR" b="1" dirty="0">
                <a:solidFill>
                  <a:srgbClr val="002060"/>
                </a:solidFill>
              </a:rPr>
              <a:t>N +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       </a:t>
            </a:r>
            <a:r>
              <a:rPr lang="pt-BR" dirty="0" err="1"/>
              <a:t>long</a:t>
            </a:r>
            <a:r>
              <a:rPr lang="pt-BR" dirty="0"/>
              <a:t>  </a:t>
            </a:r>
            <a:r>
              <a:rPr lang="pt-BR" b="1" dirty="0">
                <a:solidFill>
                  <a:srgbClr val="002060"/>
                </a:solidFill>
              </a:rPr>
              <a:t>E  +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B27DEE00-45E2-6D62-5819-369029FF38C8}"/>
              </a:ext>
            </a:extLst>
          </p:cNvPr>
          <p:cNvSpPr txBox="1"/>
          <p:nvPr/>
        </p:nvSpPr>
        <p:spPr>
          <a:xfrm>
            <a:off x="7011994" y="5585575"/>
            <a:ext cx="1615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 = </a:t>
            </a:r>
            <a:r>
              <a:rPr lang="pt-BR" dirty="0" err="1"/>
              <a:t>lat</a:t>
            </a:r>
            <a:r>
              <a:rPr lang="pt-BR" dirty="0"/>
              <a:t>     </a:t>
            </a:r>
            <a:r>
              <a:rPr lang="pt-BR" b="1" dirty="0">
                <a:solidFill>
                  <a:srgbClr val="FF0000"/>
                </a:solidFill>
              </a:rPr>
              <a:t>S   -</a:t>
            </a:r>
          </a:p>
          <a:p>
            <a:r>
              <a:rPr lang="pt-BR" dirty="0"/>
              <a:t>       </a:t>
            </a:r>
            <a:r>
              <a:rPr lang="pt-BR" dirty="0" err="1"/>
              <a:t>long</a:t>
            </a:r>
            <a:r>
              <a:rPr lang="pt-BR" dirty="0"/>
              <a:t>  </a:t>
            </a:r>
            <a:r>
              <a:rPr lang="pt-BR" b="1" dirty="0">
                <a:solidFill>
                  <a:srgbClr val="002060"/>
                </a:solidFill>
              </a:rPr>
              <a:t>E  +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D82A2E-F810-3D41-59CA-4BE76F7A2487}"/>
              </a:ext>
            </a:extLst>
          </p:cNvPr>
          <p:cNvSpPr txBox="1"/>
          <p:nvPr/>
        </p:nvSpPr>
        <p:spPr>
          <a:xfrm>
            <a:off x="689652" y="6231906"/>
            <a:ext cx="5342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ponto A está no sul e oeste, ambos negativos, por isso os sinais de menos antes da latitude e longitude.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DF93AC-224B-9BA1-3740-02BD9381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Paulo Leite</a:t>
            </a:r>
          </a:p>
        </p:txBody>
      </p:sp>
    </p:spTree>
    <p:extLst>
      <p:ext uri="{BB962C8B-B14F-4D97-AF65-F5344CB8AC3E}">
        <p14:creationId xmlns:p14="http://schemas.microsoft.com/office/powerpoint/2010/main" val="92700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1001</Words>
  <Application>Microsoft Office PowerPoint</Application>
  <PresentationFormat>Apresentação na tela (4:3)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Correção de Cartas Náuticas</vt:lpstr>
      <vt:lpstr>Você sabe ler uma posição?</vt:lpstr>
      <vt:lpstr>Mesma posição, formas diferentes</vt:lpstr>
      <vt:lpstr>Formato: Grau e Minuto</vt:lpstr>
      <vt:lpstr>Formato: Grau, Minuto e Segundo</vt:lpstr>
      <vt:lpstr>Outros Formatos Possíveis</vt:lpstr>
      <vt:lpstr>Grau decimal</vt:lpstr>
      <vt:lpstr>Explicando:</vt:lpstr>
      <vt:lpstr>Indicação da posição:</vt:lpstr>
      <vt:lpstr>De grau para; grau e minuto:</vt:lpstr>
      <vt:lpstr>Concluindo a conversão:</vt:lpstr>
      <vt:lpstr>De grau e minuto para; grau, minuto e segundo:</vt:lpstr>
      <vt:lpstr>Concluindo a conversão:</vt:lpstr>
      <vt:lpstr>Aprender essas conversões é imprescindível:</vt:lpstr>
      <vt:lpstr>Mas antes da conversão, vamos detalhar o aviso parte a parte:</vt:lpstr>
      <vt:lpstr>Apresentação do PowerPoint</vt:lpstr>
      <vt:lpstr>Corrigindo efetivamente: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paulo leite</cp:lastModifiedBy>
  <cp:revision>7</cp:revision>
  <dcterms:created xsi:type="dcterms:W3CDTF">2013-01-27T09:14:16Z</dcterms:created>
  <dcterms:modified xsi:type="dcterms:W3CDTF">2025-09-26T15:42:03Z</dcterms:modified>
  <cp:category/>
</cp:coreProperties>
</file>