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9" r:id="rId3"/>
    <p:sldId id="302" r:id="rId4"/>
    <p:sldId id="299" r:id="rId5"/>
    <p:sldId id="300" r:id="rId6"/>
    <p:sldId id="295" r:id="rId7"/>
    <p:sldId id="301" r:id="rId8"/>
    <p:sldId id="304" r:id="rId9"/>
    <p:sldId id="305" r:id="rId10"/>
    <p:sldId id="297" r:id="rId11"/>
    <p:sldId id="298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3"/>
    <p:restoredTop sz="99051" autoAdjust="0"/>
  </p:normalViewPr>
  <p:slideViewPr>
    <p:cSldViewPr snapToGrid="0" snapToObjects="1">
      <p:cViewPr varScale="1">
        <p:scale>
          <a:sx n="96" d="100"/>
          <a:sy n="96" d="100"/>
        </p:scale>
        <p:origin x="-3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5ABA-1278-DE4B-A82D-3F25668D1076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D706D-742B-1E47-8615-BE6F07A47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D706D-742B-1E47-8615-BE6F07A47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175" y="948743"/>
            <a:ext cx="5849073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175" y="3613612"/>
            <a:ext cx="584907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175" y="5269374"/>
            <a:ext cx="3142920" cy="911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567" y="948743"/>
            <a:ext cx="4432139" cy="450226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391646" y="6180880"/>
            <a:ext cx="2222339" cy="677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84220" y="6356350"/>
            <a:ext cx="2743200" cy="365125"/>
          </a:xfrm>
        </p:spPr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051B777-68AA-A943-B69A-3AB2A9EA64B2}" type="datetimeFigureOut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5/25/17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4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51B777-68AA-A943-B69A-3AB2A9EA64B2}" type="datetimeFigureOut">
              <a:rPr lang="en-US">
                <a:solidFill>
                  <a:prstClr val="black"/>
                </a:solidFill>
              </a:rPr>
              <a:pPr/>
              <a:t>5/25/17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8448C-87DC-7240-B7CF-FCFA6B360C58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D13C-BB8A-874B-B19C-BB3329690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B25FCA30-8F5D-FF40-AFD5-4A2B692FBFDA}" type="slidenum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E6E6">
                  <a:lumMod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600" y="6258613"/>
            <a:ext cx="1932972" cy="5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74" y="1951629"/>
            <a:ext cx="7962900" cy="161929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Initial simulation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0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2379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Objects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  <p:sp>
        <p:nvSpPr>
          <p:cNvPr id="27" name="Content Placeholder 11"/>
          <p:cNvSpPr txBox="1">
            <a:spLocks/>
          </p:cNvSpPr>
          <p:nvPr/>
        </p:nvSpPr>
        <p:spPr>
          <a:xfrm>
            <a:off x="943168" y="1690846"/>
            <a:ext cx="7205778" cy="45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2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/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434126" y="1164854"/>
            <a:ext cx="11757874" cy="559771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Customer: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200" dirty="0"/>
              <a:t>Attributes: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id_number</a:t>
            </a:r>
            <a:r>
              <a:rPr lang="en-US" sz="2200" dirty="0"/>
              <a:t>: (integer) An id representing the customer.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/>
              <a:t>location</a:t>
            </a:r>
            <a:r>
              <a:rPr lang="en-US" sz="2200" dirty="0"/>
              <a:t>: (integer) An integer representing the discrete demand node a customer arrives at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arrival_time</a:t>
            </a:r>
            <a:r>
              <a:rPr lang="en-US" sz="2200" dirty="0"/>
              <a:t>: (float) The time the customer requests service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service_time</a:t>
            </a:r>
            <a:r>
              <a:rPr lang="en-US" sz="2200" dirty="0"/>
              <a:t>: (float) How long the customer will take to be served (constant for now)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wait_time</a:t>
            </a:r>
            <a:r>
              <a:rPr lang="en-US" sz="2200" dirty="0"/>
              <a:t>: (float) How long did the customer wait? 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time_nurse_arrival</a:t>
            </a:r>
            <a:r>
              <a:rPr lang="en-US" sz="2200" dirty="0"/>
              <a:t>: (float) Time the nurse arrives 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time_finish_service</a:t>
            </a:r>
            <a:r>
              <a:rPr lang="en-US" sz="2200" dirty="0"/>
              <a:t>: (float) Time customer finishes </a:t>
            </a:r>
            <a:r>
              <a:rPr lang="en-US" sz="2200" dirty="0" smtClean="0"/>
              <a:t>service</a:t>
            </a:r>
          </a:p>
          <a:p>
            <a:pPr marL="0" indent="0">
              <a:buNone/>
            </a:pPr>
            <a:r>
              <a:rPr lang="en-US" sz="2600" b="1" dirty="0" smtClean="0"/>
              <a:t>Nurse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/>
              <a:t>Attributes: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id_number</a:t>
            </a:r>
            <a:r>
              <a:rPr lang="en-US" sz="2200" dirty="0"/>
              <a:t>: (integer) An id representing the nurse.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/>
              <a:t>location</a:t>
            </a:r>
            <a:r>
              <a:rPr lang="en-US" sz="2200" dirty="0"/>
              <a:t>: (integer) </a:t>
            </a:r>
            <a:r>
              <a:rPr lang="en-US" sz="2200" dirty="0"/>
              <a:t>D</a:t>
            </a:r>
            <a:r>
              <a:rPr lang="en-US" sz="2200" dirty="0" smtClean="0"/>
              <a:t>emand </a:t>
            </a:r>
            <a:r>
              <a:rPr lang="en-US" sz="2200" dirty="0"/>
              <a:t>node a nurse is currently at (variable)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/>
              <a:t>busy</a:t>
            </a:r>
            <a:r>
              <a:rPr lang="en-US" sz="2200" dirty="0"/>
              <a:t>: (</a:t>
            </a:r>
            <a:r>
              <a:rPr lang="en-US" sz="2200" dirty="0" err="1"/>
              <a:t>boolean</a:t>
            </a:r>
            <a:r>
              <a:rPr lang="en-US" sz="2200" dirty="0"/>
              <a:t>) whether the nurse is currently busy (variable)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customer_finish_time</a:t>
            </a:r>
            <a:r>
              <a:rPr lang="en-US" sz="2200" dirty="0"/>
              <a:t>: (float) what time will the current customer finish at?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customers_served</a:t>
            </a:r>
            <a:r>
              <a:rPr lang="en-US" sz="2200" dirty="0"/>
              <a:t>: (integer) How many customers has  the nurse served? (variable)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wait_time</a:t>
            </a:r>
            <a:r>
              <a:rPr lang="en-US" sz="2200" dirty="0"/>
              <a:t>: (list of float) How long has the nurse wait for each customer?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</a:t>
            </a:r>
            <a:r>
              <a:rPr lang="en-US" sz="2200" b="1" dirty="0" err="1" smtClean="0"/>
              <a:t>time_driving</a:t>
            </a:r>
            <a:r>
              <a:rPr lang="en-US" sz="2200" dirty="0"/>
              <a:t>: (list of float) How long did the nurse drive for each customer? </a:t>
            </a:r>
            <a:r>
              <a:rPr lang="en-US" sz="2200" dirty="0" smtClean="0"/>
              <a:t>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time_serving</a:t>
            </a:r>
            <a:r>
              <a:rPr lang="en-US" sz="2200" dirty="0"/>
              <a:t>: (list of float) How long has the nurse serving each customer</a:t>
            </a:r>
            <a:r>
              <a:rPr lang="en-US" sz="2200" dirty="0" smtClean="0"/>
              <a:t>?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dispatch_time</a:t>
            </a:r>
            <a:r>
              <a:rPr lang="en-US" sz="2200" dirty="0"/>
              <a:t>: (list of float) When was nurse dispatched for current customer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time_start_service</a:t>
            </a:r>
            <a:r>
              <a:rPr lang="en-US" sz="2200" dirty="0"/>
              <a:t>: (list of float) When did nurse start serving current customer</a:t>
            </a:r>
            <a:endParaRPr lang="en-US" sz="22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2379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Objects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  <p:sp>
        <p:nvSpPr>
          <p:cNvPr id="27" name="Content Placeholder 11"/>
          <p:cNvSpPr txBox="1">
            <a:spLocks/>
          </p:cNvSpPr>
          <p:nvPr/>
        </p:nvSpPr>
        <p:spPr>
          <a:xfrm>
            <a:off x="943168" y="1690846"/>
            <a:ext cx="7205778" cy="45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2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/>
          </a:p>
        </p:txBody>
      </p:sp>
      <p:sp>
        <p:nvSpPr>
          <p:cNvPr id="30" name="Content Placeholder 11"/>
          <p:cNvSpPr txBox="1">
            <a:spLocks/>
          </p:cNvSpPr>
          <p:nvPr/>
        </p:nvSpPr>
        <p:spPr>
          <a:xfrm>
            <a:off x="434126" y="1164854"/>
            <a:ext cx="11757874" cy="55977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Demand node: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400" dirty="0"/>
              <a:t>Attributes: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id_number</a:t>
            </a:r>
            <a:r>
              <a:rPr lang="en-US" sz="2400" dirty="0"/>
              <a:t>: (integer) An id representing the demand node (1...</a:t>
            </a:r>
            <a:r>
              <a:rPr lang="en-US" sz="2400" dirty="0" err="1"/>
              <a:t>num_nodes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lon</a:t>
            </a:r>
            <a:r>
              <a:rPr lang="en-US" sz="2400" dirty="0"/>
              <a:t>: (float) latitude of demand node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lat</a:t>
            </a:r>
            <a:r>
              <a:rPr lang="en-US" sz="2400" dirty="0"/>
              <a:t>: (float) longitude of demand node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arrival_rate</a:t>
            </a:r>
            <a:r>
              <a:rPr lang="en-US" sz="2400" dirty="0"/>
              <a:t>: (float) rate at which customers arrive to the node</a:t>
            </a:r>
            <a:br>
              <a:rPr lang="en-US" sz="2400" dirty="0"/>
            </a:b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980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2379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Demand generation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  <p:sp>
        <p:nvSpPr>
          <p:cNvPr id="27" name="Content Placeholder 11"/>
          <p:cNvSpPr txBox="1">
            <a:spLocks/>
          </p:cNvSpPr>
          <p:nvPr/>
        </p:nvSpPr>
        <p:spPr>
          <a:xfrm>
            <a:off x="427245" y="1690846"/>
            <a:ext cx="7205778" cy="45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Demand:</a:t>
            </a:r>
            <a:endParaRPr lang="en-US" sz="3000" b="1" dirty="0" smtClean="0"/>
          </a:p>
          <a:p>
            <a:pPr lvl="1"/>
            <a:r>
              <a:rPr lang="en-US" sz="2600" dirty="0" smtClean="0"/>
              <a:t>Demand nodes</a:t>
            </a:r>
          </a:p>
          <a:p>
            <a:pPr lvl="2"/>
            <a:r>
              <a:rPr lang="en-US" sz="2200" dirty="0" smtClean="0"/>
              <a:t>Uniformly distributed between in unit square </a:t>
            </a:r>
          </a:p>
          <a:p>
            <a:pPr lvl="3"/>
            <a:r>
              <a:rPr lang="en-US" dirty="0" smtClean="0"/>
              <a:t>Can calculate the distances/travel times between pairs of nodes</a:t>
            </a:r>
            <a:endParaRPr lang="en-US" dirty="0" smtClean="0"/>
          </a:p>
          <a:p>
            <a:pPr lvl="2"/>
            <a:r>
              <a:rPr lang="en-US" sz="2200" dirty="0" smtClean="0"/>
              <a:t>Each demand node has Poisson arrival process with rate uniformly random between 0 and 1</a:t>
            </a:r>
          </a:p>
          <a:p>
            <a:pPr marL="914400" lvl="2" indent="0">
              <a:buNone/>
            </a:pPr>
            <a:endParaRPr lang="en-US" sz="2200" dirty="0" smtClean="0"/>
          </a:p>
          <a:p>
            <a:pPr lvl="1"/>
            <a:r>
              <a:rPr lang="en-US" sz="2200" dirty="0" smtClean="0"/>
              <a:t>Nurses </a:t>
            </a:r>
            <a:r>
              <a:rPr lang="en-US" sz="2200" dirty="0"/>
              <a:t>have random starting </a:t>
            </a:r>
            <a:r>
              <a:rPr lang="en-US" sz="2200" dirty="0" smtClean="0"/>
              <a:t>locations</a:t>
            </a:r>
          </a:p>
          <a:p>
            <a:pPr lvl="1"/>
            <a:r>
              <a:rPr lang="en-US" sz="2200" dirty="0" smtClean="0"/>
              <a:t>System </a:t>
            </a:r>
            <a:r>
              <a:rPr lang="en-US" sz="2200" dirty="0"/>
              <a:t>starts “cold”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b="1" dirty="0"/>
              <a:t>Much more to be done </a:t>
            </a:r>
            <a:r>
              <a:rPr lang="en-US" sz="2600" b="1" dirty="0" smtClean="0"/>
              <a:t>here</a:t>
            </a:r>
            <a:endParaRPr lang="en-US" sz="2600" b="1" dirty="0"/>
          </a:p>
          <a:p>
            <a:pPr marL="457200" lvl="1" indent="0">
              <a:buNone/>
            </a:pP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76971" y="1690846"/>
            <a:ext cx="3545321" cy="35453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717784" y="2817948"/>
            <a:ext cx="463044" cy="4630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722217" y="2150100"/>
            <a:ext cx="463044" cy="4630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722217" y="4636454"/>
            <a:ext cx="463044" cy="4630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8949306" y="2485129"/>
            <a:ext cx="0" cy="332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7976" y="2163917"/>
            <a:ext cx="134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per hour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850962" y="4330692"/>
            <a:ext cx="0" cy="332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79632" y="4009480"/>
            <a:ext cx="134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 per hour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878716" y="1848198"/>
            <a:ext cx="0" cy="332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07386" y="1595261"/>
            <a:ext cx="134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 per hour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3" idx="6"/>
            <a:endCxn id="7" idx="2"/>
          </p:cNvCxnSpPr>
          <p:nvPr/>
        </p:nvCxnSpPr>
        <p:spPr>
          <a:xfrm flipV="1">
            <a:off x="9180828" y="2381622"/>
            <a:ext cx="1541389" cy="667848"/>
          </a:xfrm>
          <a:prstGeom prst="straightConnector1">
            <a:avLst/>
          </a:prstGeom>
          <a:ln>
            <a:solidFill>
              <a:srgbClr val="CCFF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</p:cNvCxnSpPr>
          <p:nvPr/>
        </p:nvCxnSpPr>
        <p:spPr>
          <a:xfrm flipH="1" flipV="1">
            <a:off x="10878716" y="2613144"/>
            <a:ext cx="75023" cy="2023310"/>
          </a:xfrm>
          <a:prstGeom prst="straightConnector1">
            <a:avLst/>
          </a:prstGeom>
          <a:ln>
            <a:solidFill>
              <a:srgbClr val="CCFF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3" idx="4"/>
          </p:cNvCxnSpPr>
          <p:nvPr/>
        </p:nvCxnSpPr>
        <p:spPr>
          <a:xfrm flipH="1" flipV="1">
            <a:off x="8949306" y="3280992"/>
            <a:ext cx="1772911" cy="1586984"/>
          </a:xfrm>
          <a:prstGeom prst="straightConnector1">
            <a:avLst/>
          </a:prstGeom>
          <a:ln>
            <a:solidFill>
              <a:srgbClr val="CCFF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3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2379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Routing logic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  <p:sp>
        <p:nvSpPr>
          <p:cNvPr id="27" name="Content Placeholder 11"/>
          <p:cNvSpPr txBox="1">
            <a:spLocks/>
          </p:cNvSpPr>
          <p:nvPr/>
        </p:nvSpPr>
        <p:spPr>
          <a:xfrm>
            <a:off x="943168" y="1690846"/>
            <a:ext cx="4546817" cy="45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Routing:</a:t>
            </a:r>
            <a:endParaRPr lang="en-US" sz="3000" b="1" dirty="0" smtClean="0"/>
          </a:p>
          <a:p>
            <a:pPr lvl="1"/>
            <a:r>
              <a:rPr lang="en-US" sz="2800" dirty="0" smtClean="0"/>
              <a:t>Each customer is served in order they arrive</a:t>
            </a:r>
          </a:p>
          <a:p>
            <a:pPr lvl="1"/>
            <a:r>
              <a:rPr lang="en-US" sz="2800" dirty="0" smtClean="0"/>
              <a:t>Served by the nearest nurse</a:t>
            </a:r>
          </a:p>
          <a:p>
            <a:pPr lvl="1"/>
            <a:r>
              <a:rPr lang="en-US" sz="2800" dirty="0" smtClean="0"/>
              <a:t>If there are no nurses available the customer is served by the next nurse that comes available 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3782" y="2452358"/>
            <a:ext cx="1509953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Pick nurse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-nearest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3782" y="3874819"/>
            <a:ext cx="1509953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Serve customer</a:t>
            </a:r>
          </a:p>
          <a:p>
            <a:r>
              <a:rPr lang="en-US" sz="1400" dirty="0" smtClean="0">
                <a:solidFill>
                  <a:srgbClr val="000000"/>
                </a:solidFill>
              </a:rPr>
              <a:t>-update all necessary states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8390607" y="940635"/>
            <a:ext cx="1746203" cy="1746203"/>
          </a:xfrm>
          <a:prstGeom prst="diamond">
            <a:avLst/>
          </a:prstGeom>
          <a:solidFill>
            <a:srgbClr val="CC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Nurse available?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9758708" y="2452357"/>
            <a:ext cx="1496464" cy="1422462"/>
          </a:xfrm>
          <a:prstGeom prst="triangle">
            <a:avLst/>
          </a:prstGeom>
          <a:solidFill>
            <a:srgbClr val="CC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Wait for nurse</a:t>
            </a:r>
            <a:endParaRPr lang="en-US" sz="1400" dirty="0"/>
          </a:p>
        </p:txBody>
      </p:sp>
      <p:sp>
        <p:nvSpPr>
          <p:cNvPr id="10" name="Isosceles Triangle 9"/>
          <p:cNvSpPr/>
          <p:nvPr/>
        </p:nvSpPr>
        <p:spPr>
          <a:xfrm>
            <a:off x="7989066" y="4449645"/>
            <a:ext cx="1496464" cy="1490085"/>
          </a:xfrm>
          <a:prstGeom prst="triangle">
            <a:avLst/>
          </a:prstGeom>
          <a:solidFill>
            <a:srgbClr val="CC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Wait for </a:t>
            </a:r>
            <a:r>
              <a:rPr lang="en-US" sz="1400" dirty="0" err="1" smtClean="0">
                <a:solidFill>
                  <a:srgbClr val="000000"/>
                </a:solidFill>
              </a:rPr>
              <a:t>cust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3" idx="1"/>
            <a:endCxn id="6" idx="0"/>
          </p:cNvCxnSpPr>
          <p:nvPr/>
        </p:nvCxnSpPr>
        <p:spPr>
          <a:xfrm rot="10800000" flipV="1">
            <a:off x="7328759" y="1813736"/>
            <a:ext cx="1061848" cy="63862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0"/>
            <a:endCxn id="3" idx="3"/>
          </p:cNvCxnSpPr>
          <p:nvPr/>
        </p:nvCxnSpPr>
        <p:spPr>
          <a:xfrm rot="16200000" flipV="1">
            <a:off x="10002565" y="1947982"/>
            <a:ext cx="638620" cy="370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2"/>
            <a:endCxn id="4" idx="3"/>
          </p:cNvCxnSpPr>
          <p:nvPr/>
        </p:nvCxnSpPr>
        <p:spPr>
          <a:xfrm rot="16200000" flipH="1">
            <a:off x="9291334" y="2659212"/>
            <a:ext cx="1187981" cy="1243231"/>
          </a:xfrm>
          <a:prstGeom prst="bentConnector3">
            <a:avLst>
              <a:gd name="adj1" fmla="val 1192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  <a:endCxn id="7" idx="0"/>
          </p:cNvCxnSpPr>
          <p:nvPr/>
        </p:nvCxnSpPr>
        <p:spPr>
          <a:xfrm rot="5400000">
            <a:off x="7047497" y="3593556"/>
            <a:ext cx="562525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2"/>
            <a:endCxn id="10" idx="3"/>
          </p:cNvCxnSpPr>
          <p:nvPr/>
        </p:nvCxnSpPr>
        <p:spPr>
          <a:xfrm rot="16200000" flipH="1">
            <a:off x="7430541" y="4632972"/>
            <a:ext cx="1204975" cy="1408539"/>
          </a:xfrm>
          <a:prstGeom prst="bentConnector3">
            <a:avLst>
              <a:gd name="adj1" fmla="val 1189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0"/>
          </p:cNvCxnSpPr>
          <p:nvPr/>
        </p:nvCxnSpPr>
        <p:spPr>
          <a:xfrm rot="5400000" flipH="1" flipV="1">
            <a:off x="7701920" y="3274725"/>
            <a:ext cx="2210298" cy="1395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225743" y="4980650"/>
            <a:ext cx="1509953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Demand generation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9263709" y="5410618"/>
            <a:ext cx="962034" cy="37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79457" y="1444404"/>
            <a:ext cx="4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5377" y="2942962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umber_in_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65" y="604830"/>
            <a:ext cx="7703288" cy="577746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7466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Time varying metrics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7466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Aggregate metrics</a:t>
            </a:r>
            <a:endParaRPr lang="en-US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943168" y="1690846"/>
            <a:ext cx="7205778" cy="45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 smtClean="0"/>
              <a:t>Aggregate metrics:</a:t>
            </a:r>
            <a:endParaRPr lang="en-US" sz="3000" b="1" dirty="0" smtClean="0"/>
          </a:p>
          <a:p>
            <a:pPr lvl="1"/>
            <a:r>
              <a:rPr lang="en-US" sz="2600" dirty="0" smtClean="0"/>
              <a:t>Average time/percentage nurse is idle</a:t>
            </a:r>
          </a:p>
          <a:p>
            <a:pPr lvl="1"/>
            <a:r>
              <a:rPr lang="en-US" sz="2600" dirty="0"/>
              <a:t>Average time/percentage nurse </a:t>
            </a:r>
            <a:r>
              <a:rPr lang="en-US" sz="2600" dirty="0" smtClean="0"/>
              <a:t>is travelling</a:t>
            </a:r>
          </a:p>
          <a:p>
            <a:pPr lvl="1"/>
            <a:r>
              <a:rPr lang="en-US" sz="2600" dirty="0"/>
              <a:t>Average time/percentage nurse is </a:t>
            </a:r>
            <a:r>
              <a:rPr lang="en-US" sz="2600" dirty="0" smtClean="0"/>
              <a:t>serving customers</a:t>
            </a:r>
          </a:p>
          <a:p>
            <a:pPr lvl="1"/>
            <a:r>
              <a:rPr lang="en-US" sz="2600" dirty="0" smtClean="0"/>
              <a:t>Average wait time customer</a:t>
            </a:r>
          </a:p>
          <a:p>
            <a:pPr lvl="1"/>
            <a:r>
              <a:rPr lang="en-US" sz="2600" dirty="0" smtClean="0"/>
              <a:t>Max wait time customer</a:t>
            </a:r>
          </a:p>
          <a:p>
            <a:pPr lvl="1"/>
            <a:r>
              <a:rPr lang="en-US" sz="2600" dirty="0" smtClean="0"/>
              <a:t>Average service time customer</a:t>
            </a:r>
          </a:p>
          <a:p>
            <a:pPr lvl="1"/>
            <a:endParaRPr lang="en-US" sz="2600" dirty="0" smtClean="0"/>
          </a:p>
          <a:p>
            <a:pPr marL="457200" lvl="1" indent="0">
              <a:buNone/>
            </a:pPr>
            <a:r>
              <a:rPr lang="en-US" sz="2600" b="1" dirty="0" smtClean="0"/>
              <a:t>What else?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  <p:pic>
        <p:nvPicPr>
          <p:cNvPr id="3" name="Picture 2" descr="Screen Shot 2017-05-25 at 4.00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01" y="3629243"/>
            <a:ext cx="4457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7466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Simulation model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  <p:pic>
        <p:nvPicPr>
          <p:cNvPr id="2" name="Picture 1" descr="cust_wait_tim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94" y="1073202"/>
            <a:ext cx="7066696" cy="530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7466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Next ste</a:t>
            </a:r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ps</a:t>
            </a:r>
            <a:endParaRPr lang="en-US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943167" y="1280721"/>
            <a:ext cx="9745709" cy="517542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/>
              <a:t>Demand generation</a:t>
            </a:r>
          </a:p>
          <a:p>
            <a:pPr lvl="1"/>
            <a:r>
              <a:rPr lang="en-US" sz="2800" dirty="0"/>
              <a:t>Incorporate </a:t>
            </a:r>
            <a:r>
              <a:rPr lang="en-US" sz="2800" dirty="0" err="1"/>
              <a:t>geodata</a:t>
            </a:r>
            <a:r>
              <a:rPr lang="en-US" sz="2800" dirty="0"/>
              <a:t> (demand nodes should be located in zip code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Data driven demand (</a:t>
            </a:r>
            <a:r>
              <a:rPr lang="en-US" sz="2800" dirty="0"/>
              <a:t>according to minute clinic data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sz="2800" dirty="0"/>
              <a:t>Varying </a:t>
            </a:r>
            <a:r>
              <a:rPr lang="en-US" sz="2800" dirty="0" smtClean="0"/>
              <a:t>arrivals: </a:t>
            </a:r>
            <a:endParaRPr lang="en-US" sz="2800" dirty="0"/>
          </a:p>
          <a:p>
            <a:pPr lvl="2"/>
            <a:r>
              <a:rPr lang="en-US" sz="2200" dirty="0"/>
              <a:t>Time</a:t>
            </a:r>
          </a:p>
          <a:p>
            <a:pPr lvl="2"/>
            <a:r>
              <a:rPr lang="en-US" sz="2200" dirty="0" smtClean="0"/>
              <a:t>Area</a:t>
            </a:r>
            <a:endParaRPr lang="en-US" sz="3000" b="1" dirty="0" smtClean="0"/>
          </a:p>
          <a:p>
            <a:pPr marL="0" indent="0">
              <a:buNone/>
            </a:pPr>
            <a:r>
              <a:rPr lang="en-US" sz="3200" b="1" dirty="0"/>
              <a:t>Routing</a:t>
            </a:r>
          </a:p>
          <a:p>
            <a:pPr lvl="1"/>
            <a:r>
              <a:rPr lang="en-US" sz="2800" dirty="0"/>
              <a:t>Incorporate travel time data (from </a:t>
            </a:r>
            <a:r>
              <a:rPr lang="en-US" sz="2800" dirty="0" err="1"/>
              <a:t>google</a:t>
            </a:r>
            <a:r>
              <a:rPr lang="en-US" sz="2800" dirty="0"/>
              <a:t> API)</a:t>
            </a:r>
          </a:p>
          <a:p>
            <a:pPr lvl="1"/>
            <a:r>
              <a:rPr lang="en-US" sz="2800" dirty="0"/>
              <a:t>Better routing rules than nearest/next available </a:t>
            </a:r>
            <a:r>
              <a:rPr lang="en-US" sz="2800" dirty="0" smtClean="0"/>
              <a:t>nurse</a:t>
            </a:r>
          </a:p>
          <a:p>
            <a:pPr lvl="1"/>
            <a:r>
              <a:rPr lang="en-US" sz="2800" dirty="0" smtClean="0"/>
              <a:t>Variability in service time and travel time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/>
              <a:t>Reporting</a:t>
            </a:r>
          </a:p>
          <a:p>
            <a:pPr lvl="1"/>
            <a:r>
              <a:rPr lang="en-US" sz="2800" dirty="0"/>
              <a:t>Improve visualizations</a:t>
            </a:r>
          </a:p>
          <a:p>
            <a:pPr lvl="2"/>
            <a:r>
              <a:rPr lang="en-US" sz="2200" dirty="0"/>
              <a:t>Include map/ real time simulation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3000" b="1" dirty="0"/>
              <a:t>Other ideas</a:t>
            </a:r>
            <a:r>
              <a:rPr lang="en-US" sz="3000" b="1" dirty="0" smtClean="0"/>
              <a:t>?</a:t>
            </a:r>
            <a:endParaRPr lang="en-US" sz="3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1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7466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Key parameters</a:t>
            </a:r>
            <a:endParaRPr lang="en-US" dirty="0"/>
          </a:p>
        </p:txBody>
      </p:sp>
      <p:sp>
        <p:nvSpPr>
          <p:cNvPr id="7" name="Content Placeholder 11"/>
          <p:cNvSpPr txBox="1">
            <a:spLocks/>
          </p:cNvSpPr>
          <p:nvPr/>
        </p:nvSpPr>
        <p:spPr>
          <a:xfrm>
            <a:off x="943167" y="1280721"/>
            <a:ext cx="9745709" cy="51754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nurses</a:t>
            </a:r>
          </a:p>
          <a:p>
            <a:r>
              <a:rPr lang="en-US" dirty="0" smtClean="0"/>
              <a:t>Length of time horizon for simulation</a:t>
            </a:r>
          </a:p>
          <a:p>
            <a:r>
              <a:rPr lang="en-US" dirty="0"/>
              <a:t>Number of demand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Service time</a:t>
            </a:r>
          </a:p>
          <a:p>
            <a:r>
              <a:rPr lang="en-US" dirty="0" smtClean="0"/>
              <a:t>Travel 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1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45" y="1203912"/>
            <a:ext cx="12010149" cy="4943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2379" y="188662"/>
            <a:ext cx="1119331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Architecture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15571"/>
          <a:stretch/>
        </p:blipFill>
        <p:spPr>
          <a:xfrm>
            <a:off x="10018686" y="6147119"/>
            <a:ext cx="1991463" cy="6781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4889" y="1758460"/>
            <a:ext cx="4061245" cy="40626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Demand generation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2379" y="2632987"/>
            <a:ext cx="3413033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randomly_generate_uniform_demand_nodes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2379" y="3718086"/>
            <a:ext cx="3413033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generate_customers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379" y="4817180"/>
            <a:ext cx="3413033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dirty="0" err="1" smtClean="0">
                <a:solidFill>
                  <a:schemeClr val="tx1"/>
                </a:solidFill>
              </a:rPr>
              <a:t>enerate_nurses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8940" y="1758460"/>
            <a:ext cx="3300319" cy="40626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Routing functions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6430" y="2632986"/>
            <a:ext cx="2876999" cy="1309495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000000"/>
                </a:solidFill>
              </a:rPr>
              <a:t>dispatch_nurse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6430" y="4128720"/>
            <a:ext cx="2876999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serve_customer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4438" y="3374112"/>
            <a:ext cx="2262127" cy="3439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f</a:t>
            </a:r>
            <a:r>
              <a:rPr lang="en-US" dirty="0" err="1" smtClean="0">
                <a:solidFill>
                  <a:srgbClr val="000000"/>
                </a:solidFill>
              </a:rPr>
              <a:t>ind_nearest_nurse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86034" y="1752394"/>
            <a:ext cx="3300319" cy="40626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Reporting functions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03524" y="2626921"/>
            <a:ext cx="2876999" cy="747192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time_varying_system</a:t>
            </a:r>
            <a:r>
              <a:rPr lang="en-US" dirty="0" smtClean="0">
                <a:solidFill>
                  <a:srgbClr val="000000"/>
                </a:solidFill>
              </a:rPr>
              <a:t>_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metrics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03524" y="4122654"/>
            <a:ext cx="2876999" cy="859936"/>
          </a:xfrm>
          <a:prstGeom prst="rect">
            <a:avLst/>
          </a:prstGeom>
          <a:solidFill>
            <a:srgbClr val="CCFF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aggregate_system_metrics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4438" y="1303099"/>
            <a:ext cx="170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simulation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1" idx="1"/>
          </p:cNvCxnSpPr>
          <p:nvPr/>
        </p:nvCxnSpPr>
        <p:spPr>
          <a:xfrm>
            <a:off x="4286134" y="3789787"/>
            <a:ext cx="522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55412" y="3121939"/>
            <a:ext cx="330722" cy="667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4" idx="3"/>
          </p:cNvCxnSpPr>
          <p:nvPr/>
        </p:nvCxnSpPr>
        <p:spPr>
          <a:xfrm flipV="1">
            <a:off x="3955412" y="3789787"/>
            <a:ext cx="330722" cy="1457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955412" y="3789787"/>
            <a:ext cx="330722" cy="332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>
          <a:xfrm>
            <a:off x="6564930" y="3942481"/>
            <a:ext cx="0" cy="186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2"/>
          </p:cNvCxnSpPr>
          <p:nvPr/>
        </p:nvCxnSpPr>
        <p:spPr>
          <a:xfrm>
            <a:off x="6564930" y="4988656"/>
            <a:ext cx="0" cy="258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921117" y="5247148"/>
            <a:ext cx="1643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921117" y="3287734"/>
            <a:ext cx="0" cy="1959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1"/>
          </p:cNvCxnSpPr>
          <p:nvPr/>
        </p:nvCxnSpPr>
        <p:spPr>
          <a:xfrm>
            <a:off x="4921117" y="3287734"/>
            <a:ext cx="205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4" idx="1"/>
          </p:cNvCxnSpPr>
          <p:nvPr/>
        </p:nvCxnSpPr>
        <p:spPr>
          <a:xfrm flipV="1">
            <a:off x="8109259" y="3783721"/>
            <a:ext cx="476775" cy="6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0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285</Words>
  <Application>Microsoft Macintosh PowerPoint</Application>
  <PresentationFormat>Custom</PresentationFormat>
  <Paragraphs>140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Initial simulation</vt:lpstr>
      <vt:lpstr>Demand generation</vt:lpstr>
      <vt:lpstr>Routing logic</vt:lpstr>
      <vt:lpstr>Time varying metrics</vt:lpstr>
      <vt:lpstr>Aggregate metrics</vt:lpstr>
      <vt:lpstr>Simulation model</vt:lpstr>
      <vt:lpstr>Next steps</vt:lpstr>
      <vt:lpstr>Key parameters</vt:lpstr>
      <vt:lpstr>Architecture_x001a_</vt:lpstr>
      <vt:lpstr>Objects</vt:lpstr>
      <vt:lpstr>Objects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Roberto Estrada</dc:creator>
  <cp:lastModifiedBy>Max Biggs</cp:lastModifiedBy>
  <cp:revision>355</cp:revision>
  <cp:lastPrinted>2017-04-07T15:11:28Z</cp:lastPrinted>
  <dcterms:created xsi:type="dcterms:W3CDTF">2017-03-22T18:12:43Z</dcterms:created>
  <dcterms:modified xsi:type="dcterms:W3CDTF">2017-05-25T20:48:32Z</dcterms:modified>
</cp:coreProperties>
</file>