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5" r:id="rId10"/>
    <p:sldId id="264" r:id="rId11"/>
    <p:sldId id="266" r:id="rId12"/>
    <p:sldId id="267" r:id="rId13"/>
    <p:sldId id="269" r:id="rId14"/>
    <p:sldId id="270" r:id="rId15"/>
    <p:sldId id="271"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5/9/2017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 end (HTML &amp; </a:t>
            </a:r>
            <a:r>
              <a:rPr lang="en-US" dirty="0" err="1"/>
              <a:t>css</a:t>
            </a:r>
            <a:r>
              <a:rPr lang="en-US" dirty="0"/>
              <a:t>)</a:t>
            </a:r>
          </a:p>
        </p:txBody>
      </p:sp>
      <p:sp>
        <p:nvSpPr>
          <p:cNvPr id="3" name="Subtitle 2"/>
          <p:cNvSpPr>
            <a:spLocks noGrp="1"/>
          </p:cNvSpPr>
          <p:nvPr>
            <p:ph type="subTitle" idx="1"/>
          </p:nvPr>
        </p:nvSpPr>
        <p:spPr/>
        <p:txBody>
          <a:bodyPr/>
          <a:lstStyle/>
          <a:p>
            <a:r>
              <a:rPr lang="en-US" dirty="0">
                <a:solidFill>
                  <a:schemeClr val="tx1"/>
                </a:solidFill>
              </a:rPr>
              <a:t>Chapters 7 &amp; 8 </a:t>
            </a:r>
          </a:p>
          <a:p>
            <a:r>
              <a:rPr lang="en-US" dirty="0">
                <a:solidFill>
                  <a:schemeClr val="tx1"/>
                </a:solidFill>
              </a:rPr>
              <a:t>Lists and Links</a:t>
            </a:r>
          </a:p>
          <a:p>
            <a:r>
              <a:rPr lang="en-US" dirty="0">
                <a:solidFill>
                  <a:schemeClr val="tx1"/>
                </a:solidFill>
              </a:rPr>
              <a:t>Responsive Design</a:t>
            </a:r>
          </a:p>
        </p:txBody>
      </p:sp>
    </p:spTree>
    <p:extLst>
      <p:ext uri="{BB962C8B-B14F-4D97-AF65-F5344CB8AC3E}">
        <p14:creationId xmlns:p14="http://schemas.microsoft.com/office/powerpoint/2010/main" val="180171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234679"/>
            <a:ext cx="8534400" cy="1507067"/>
          </a:xfrm>
        </p:spPr>
        <p:txBody>
          <a:bodyPr>
            <a:normAutofit/>
          </a:bodyPr>
          <a:lstStyle/>
          <a:p>
            <a:r>
              <a:rPr lang="en-US" cap="none" dirty="0"/>
              <a:t>http://getbootstrap.com/css/#grid</a:t>
            </a:r>
          </a:p>
        </p:txBody>
      </p:sp>
      <p:sp>
        <p:nvSpPr>
          <p:cNvPr id="3" name="Content Placeholder 2"/>
          <p:cNvSpPr>
            <a:spLocks noGrp="1"/>
          </p:cNvSpPr>
          <p:nvPr>
            <p:ph idx="1"/>
          </p:nvPr>
        </p:nvSpPr>
        <p:spPr>
          <a:xfrm>
            <a:off x="684212" y="1090247"/>
            <a:ext cx="8534400" cy="4317023"/>
          </a:xfrm>
        </p:spPr>
        <p:txBody>
          <a:bodyPr>
            <a:normAutofit fontScale="92500" lnSpcReduction="10000"/>
          </a:bodyPr>
          <a:lstStyle/>
          <a:p>
            <a:r>
              <a:rPr lang="en-US" dirty="0"/>
              <a:t>Bootstrap has an awesome grid system that helps you build responsive websites in no time. This is a great tool to start a project and will cut down your production time IMMENSELY.</a:t>
            </a:r>
          </a:p>
          <a:p>
            <a:pPr marL="0" indent="0">
              <a:buNone/>
            </a:pPr>
            <a:endParaRPr lang="en-US" dirty="0"/>
          </a:p>
          <a:p>
            <a:r>
              <a:rPr lang="en-US" dirty="0"/>
              <a:t>They use a grid of 12 to split up the width of the screen, and help elements move and resize as the screen width changes.</a:t>
            </a:r>
          </a:p>
          <a:p>
            <a:endParaRPr lang="en-US" dirty="0"/>
          </a:p>
          <a:p>
            <a:r>
              <a:rPr lang="en-US" dirty="0"/>
              <a:t>All you have to do is include bootstrap’s CSS and </a:t>
            </a:r>
            <a:r>
              <a:rPr lang="en-US" dirty="0" err="1"/>
              <a:t>javascript</a:t>
            </a:r>
            <a:r>
              <a:rPr lang="en-US" dirty="0"/>
              <a:t> in your project, and the CSS classes are there for you to use!</a:t>
            </a:r>
          </a:p>
          <a:p>
            <a:endParaRPr lang="en-US" dirty="0">
              <a:solidFill>
                <a:schemeClr val="tx1"/>
              </a:solidFill>
            </a:endParaRPr>
          </a:p>
          <a:p>
            <a:r>
              <a:rPr lang="en-US" dirty="0">
                <a:solidFill>
                  <a:schemeClr val="tx1"/>
                </a:solidFill>
              </a:rPr>
              <a:t>When testing your responsive website, use your developer tools [F12]. Chrome has a great emulator built into these tools </a:t>
            </a:r>
            <a:r>
              <a:rPr lang="en-US" dirty="0">
                <a:solidFill>
                  <a:schemeClr val="tx1"/>
                </a:solidFill>
                <a:sym typeface="Wingdings" panose="05000000000000000000" pitchFamily="2" charset="2"/>
              </a:rPr>
              <a:t></a:t>
            </a:r>
            <a:endParaRPr lang="en-US" dirty="0">
              <a:solidFill>
                <a:schemeClr val="tx1"/>
              </a:solidFill>
            </a:endParaRPr>
          </a:p>
          <a:p>
            <a:endParaRPr lang="en-US" dirty="0"/>
          </a:p>
          <a:p>
            <a:endParaRPr lang="en-US" dirty="0"/>
          </a:p>
        </p:txBody>
      </p:sp>
    </p:spTree>
    <p:extLst>
      <p:ext uri="{BB962C8B-B14F-4D97-AF65-F5344CB8AC3E}">
        <p14:creationId xmlns:p14="http://schemas.microsoft.com/office/powerpoint/2010/main" val="78128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375355"/>
            <a:ext cx="8534400" cy="1507067"/>
          </a:xfrm>
        </p:spPr>
        <p:txBody>
          <a:bodyPr/>
          <a:lstStyle/>
          <a:p>
            <a:r>
              <a:rPr lang="en-US" dirty="0"/>
              <a:t>Project structure &amp; best practice</a:t>
            </a:r>
          </a:p>
        </p:txBody>
      </p:sp>
      <p:sp>
        <p:nvSpPr>
          <p:cNvPr id="3" name="Content Placeholder 2"/>
          <p:cNvSpPr>
            <a:spLocks noGrp="1"/>
          </p:cNvSpPr>
          <p:nvPr>
            <p:ph idx="1"/>
          </p:nvPr>
        </p:nvSpPr>
        <p:spPr>
          <a:xfrm>
            <a:off x="684212" y="290145"/>
            <a:ext cx="8534400" cy="4941277"/>
          </a:xfrm>
        </p:spPr>
        <p:txBody>
          <a:bodyPr>
            <a:normAutofit/>
          </a:bodyPr>
          <a:lstStyle/>
          <a:p>
            <a:r>
              <a:rPr lang="en-US" dirty="0"/>
              <a:t>It’s important to keep files organized to maintain assets and find files quickly. It also helps when handing a project off to someone else.</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solidFill>
                  <a:schemeClr val="tx1"/>
                </a:solidFill>
              </a:rPr>
              <a:t>A basic web application or project would have a unique directory for </a:t>
            </a:r>
            <a:r>
              <a:rPr lang="en-US" dirty="0" err="1">
                <a:solidFill>
                  <a:schemeClr val="tx1"/>
                </a:solidFill>
              </a:rPr>
              <a:t>css</a:t>
            </a:r>
            <a:r>
              <a:rPr lang="en-US" dirty="0">
                <a:solidFill>
                  <a:schemeClr val="tx1"/>
                </a:solidFill>
              </a:rPr>
              <a:t>, images, and </a:t>
            </a:r>
            <a:r>
              <a:rPr lang="en-US" dirty="0" err="1">
                <a:solidFill>
                  <a:schemeClr val="tx1"/>
                </a:solidFill>
              </a:rPr>
              <a:t>javascript</a:t>
            </a:r>
            <a:r>
              <a:rPr lang="en-US" dirty="0">
                <a:solidFill>
                  <a:schemeClr val="tx1"/>
                </a:solidFill>
              </a:rPr>
              <a:t> files in the root directory. Your index.html or main application file should typically stay in your root directory. </a:t>
            </a:r>
          </a:p>
          <a:p>
            <a:pPr marL="0" indent="0">
              <a:buNone/>
            </a:pPr>
            <a:endParaRPr lang="en-US" dirty="0"/>
          </a:p>
        </p:txBody>
      </p:sp>
      <p:pic>
        <p:nvPicPr>
          <p:cNvPr id="7" name="Picture 6"/>
          <p:cNvPicPr/>
          <p:nvPr/>
        </p:nvPicPr>
        <p:blipFill>
          <a:blip r:embed="rId2"/>
          <a:stretch>
            <a:fillRect/>
          </a:stretch>
        </p:blipFill>
        <p:spPr>
          <a:xfrm>
            <a:off x="3849198" y="1666678"/>
            <a:ext cx="1381125" cy="1094105"/>
          </a:xfrm>
          <a:prstGeom prst="rect">
            <a:avLst/>
          </a:prstGeom>
        </p:spPr>
      </p:pic>
      <p:pic>
        <p:nvPicPr>
          <p:cNvPr id="8" name="Picture 7"/>
          <p:cNvPicPr>
            <a:picLocks noChangeAspect="1"/>
          </p:cNvPicPr>
          <p:nvPr/>
        </p:nvPicPr>
        <p:blipFill>
          <a:blip r:embed="rId3"/>
          <a:stretch>
            <a:fillRect/>
          </a:stretch>
        </p:blipFill>
        <p:spPr>
          <a:xfrm>
            <a:off x="3715849" y="4506181"/>
            <a:ext cx="1647825" cy="1019175"/>
          </a:xfrm>
          <a:prstGeom prst="rect">
            <a:avLst/>
          </a:prstGeom>
        </p:spPr>
      </p:pic>
    </p:spTree>
    <p:extLst>
      <p:ext uri="{BB962C8B-B14F-4D97-AF65-F5344CB8AC3E}">
        <p14:creationId xmlns:p14="http://schemas.microsoft.com/office/powerpoint/2010/main" val="267220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420" y="175847"/>
            <a:ext cx="8534400" cy="6312876"/>
          </a:xfrm>
        </p:spPr>
        <p:txBody>
          <a:bodyPr>
            <a:normAutofit/>
          </a:bodyPr>
          <a:lstStyle/>
          <a:p>
            <a:r>
              <a:rPr lang="en-US" dirty="0"/>
              <a:t>More advanced or resource heavy applications require a more organized structure. </a:t>
            </a:r>
          </a:p>
          <a:p>
            <a:endParaRPr lang="en-US" dirty="0"/>
          </a:p>
          <a:p>
            <a:endParaRPr lang="en-US" dirty="0"/>
          </a:p>
          <a:p>
            <a:endParaRPr lang="en-US" dirty="0"/>
          </a:p>
          <a:p>
            <a:endParaRPr lang="en-US" dirty="0"/>
          </a:p>
          <a:p>
            <a:r>
              <a:rPr lang="en-US" dirty="0"/>
              <a:t>Generally, any files needed to display directly to the user (HTML, JS, CSS, PDFS, JPGS, LESS) are kept in their appropriate directories in a root directory of “public”. This helps clarify what files are “user facing” and accessible by the application. </a:t>
            </a:r>
          </a:p>
          <a:p>
            <a:r>
              <a:rPr lang="en-US" dirty="0">
                <a:solidFill>
                  <a:schemeClr val="tx1"/>
                </a:solidFill>
              </a:rPr>
              <a:t>Inside of public, best practice is to separate your vendor files (BOWER, NPM) from the project’s files. Web application files and directories should be kept in an “app” directory. These are the files you used to build your web application. Vendor files shouldn’t be mixed in here, to prevent any overwriting of vendor code. </a:t>
            </a:r>
          </a:p>
        </p:txBody>
      </p:sp>
      <p:pic>
        <p:nvPicPr>
          <p:cNvPr id="4" name="Picture 3"/>
          <p:cNvPicPr/>
          <p:nvPr/>
        </p:nvPicPr>
        <p:blipFill>
          <a:blip r:embed="rId2"/>
          <a:stretch>
            <a:fillRect/>
          </a:stretch>
        </p:blipFill>
        <p:spPr>
          <a:xfrm>
            <a:off x="3943533" y="925634"/>
            <a:ext cx="1457325" cy="2022475"/>
          </a:xfrm>
          <a:prstGeom prst="rect">
            <a:avLst/>
          </a:prstGeom>
        </p:spPr>
      </p:pic>
      <p:pic>
        <p:nvPicPr>
          <p:cNvPr id="5" name="Picture 4"/>
          <p:cNvPicPr/>
          <p:nvPr/>
        </p:nvPicPr>
        <p:blipFill>
          <a:blip r:embed="rId3"/>
          <a:stretch>
            <a:fillRect/>
          </a:stretch>
        </p:blipFill>
        <p:spPr>
          <a:xfrm>
            <a:off x="1943783" y="1570158"/>
            <a:ext cx="1210945" cy="733425"/>
          </a:xfrm>
          <a:prstGeom prst="rect">
            <a:avLst/>
          </a:prstGeom>
        </p:spPr>
      </p:pic>
    </p:spTree>
    <p:extLst>
      <p:ext uri="{BB962C8B-B14F-4D97-AF65-F5344CB8AC3E}">
        <p14:creationId xmlns:p14="http://schemas.microsoft.com/office/powerpoint/2010/main" val="290268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511460"/>
            <a:ext cx="8534400" cy="1507067"/>
          </a:xfrm>
        </p:spPr>
        <p:txBody>
          <a:bodyPr/>
          <a:lstStyle/>
          <a:p>
            <a:r>
              <a:rPr lang="en-US" dirty="0"/>
              <a:t>LESS (or sass)</a:t>
            </a:r>
          </a:p>
        </p:txBody>
      </p:sp>
      <p:sp>
        <p:nvSpPr>
          <p:cNvPr id="3" name="Content Placeholder 2"/>
          <p:cNvSpPr>
            <a:spLocks noGrp="1"/>
          </p:cNvSpPr>
          <p:nvPr>
            <p:ph idx="1"/>
          </p:nvPr>
        </p:nvSpPr>
        <p:spPr>
          <a:xfrm>
            <a:off x="684212" y="146304"/>
            <a:ext cx="8534400" cy="5989320"/>
          </a:xfrm>
        </p:spPr>
        <p:txBody>
          <a:bodyPr>
            <a:normAutofit/>
          </a:bodyPr>
          <a:lstStyle/>
          <a:p>
            <a:pPr marL="0" indent="0">
              <a:buNone/>
            </a:pPr>
            <a:r>
              <a:rPr lang="en-US" dirty="0"/>
              <a:t>Once of the best parts about front end, in my opinion, are </a:t>
            </a:r>
            <a:r>
              <a:rPr lang="en-US" dirty="0" err="1"/>
              <a:t>precompilers</a:t>
            </a:r>
            <a:r>
              <a:rPr lang="en-US" dirty="0"/>
              <a:t> for CSS. At </a:t>
            </a:r>
            <a:r>
              <a:rPr lang="en-US" dirty="0" err="1"/>
              <a:t>Hondros</a:t>
            </a:r>
            <a:r>
              <a:rPr lang="en-US" dirty="0"/>
              <a:t>, we use LESS as our precompiling language. LESS is still CSS, but LESS is more flexible which makes writing CSS faster! And LESS is easier to maintain than CSS. I’ll go over a few things: variables, </a:t>
            </a:r>
            <a:r>
              <a:rPr lang="en-US" dirty="0" err="1"/>
              <a:t>mixins</a:t>
            </a:r>
            <a:r>
              <a:rPr lang="en-US" dirty="0"/>
              <a:t>, and nesting. </a:t>
            </a:r>
          </a:p>
          <a:p>
            <a:pPr marL="0" indent="0">
              <a:buNone/>
            </a:pPr>
            <a:r>
              <a:rPr lang="en-US" b="1" dirty="0"/>
              <a:t>Variables</a:t>
            </a:r>
            <a:endParaRPr lang="en-US" dirty="0"/>
          </a:p>
          <a:p>
            <a:pPr marL="0" indent="0">
              <a:buNone/>
            </a:pPr>
            <a:r>
              <a:rPr lang="en-US" dirty="0"/>
              <a:t>In a project, it’s common to have a couple main colors. These colors are used across your site, and are in your CSS A LOT. LESS allows you to set that color to a variable. Then, you can use that variable in your LESS instead of a hardcoded color code.</a:t>
            </a:r>
          </a:p>
          <a:p>
            <a:endParaRPr lang="en-US" dirty="0"/>
          </a:p>
          <a:p>
            <a:endParaRPr lang="en-US" dirty="0"/>
          </a:p>
          <a:p>
            <a:pPr marL="0" indent="0">
              <a:buNone/>
            </a:pPr>
            <a:r>
              <a:rPr lang="en-US" dirty="0">
                <a:solidFill>
                  <a:schemeClr val="tx1"/>
                </a:solidFill>
              </a:rPr>
              <a:t>Why is this helpful? If you ever need to change that color, you only change it in one place, and when your LESS is compiled into CSS, ever instance of that color will be changed. </a:t>
            </a:r>
          </a:p>
          <a:p>
            <a:endParaRPr lang="en-US" dirty="0"/>
          </a:p>
        </p:txBody>
      </p:sp>
      <p:pic>
        <p:nvPicPr>
          <p:cNvPr id="6" name="Picture 5"/>
          <p:cNvPicPr/>
          <p:nvPr/>
        </p:nvPicPr>
        <p:blipFill>
          <a:blip r:embed="rId2"/>
          <a:stretch>
            <a:fillRect/>
          </a:stretch>
        </p:blipFill>
        <p:spPr>
          <a:xfrm>
            <a:off x="4450813" y="3729526"/>
            <a:ext cx="2724150" cy="609600"/>
          </a:xfrm>
          <a:prstGeom prst="rect">
            <a:avLst/>
          </a:prstGeom>
        </p:spPr>
      </p:pic>
      <p:pic>
        <p:nvPicPr>
          <p:cNvPr id="7" name="Picture 6"/>
          <p:cNvPicPr/>
          <p:nvPr/>
        </p:nvPicPr>
        <p:blipFill>
          <a:blip r:embed="rId3"/>
          <a:stretch>
            <a:fillRect/>
          </a:stretch>
        </p:blipFill>
        <p:spPr>
          <a:xfrm>
            <a:off x="1712756" y="3739051"/>
            <a:ext cx="2238375" cy="600075"/>
          </a:xfrm>
          <a:prstGeom prst="rect">
            <a:avLst/>
          </a:prstGeom>
        </p:spPr>
      </p:pic>
    </p:spTree>
    <p:extLst>
      <p:ext uri="{BB962C8B-B14F-4D97-AF65-F5344CB8AC3E}">
        <p14:creationId xmlns:p14="http://schemas.microsoft.com/office/powerpoint/2010/main" val="325456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911" y="101878"/>
            <a:ext cx="8534400" cy="3615267"/>
          </a:xfrm>
        </p:spPr>
        <p:txBody>
          <a:bodyPr>
            <a:normAutofit fontScale="92500"/>
          </a:bodyPr>
          <a:lstStyle/>
          <a:p>
            <a:pPr marL="0" indent="0">
              <a:buNone/>
            </a:pPr>
            <a:r>
              <a:rPr lang="en-US" b="1" dirty="0" err="1"/>
              <a:t>Mixins</a:t>
            </a:r>
            <a:endParaRPr lang="en-US" dirty="0"/>
          </a:p>
          <a:p>
            <a:pPr marL="0" indent="0">
              <a:buNone/>
            </a:pPr>
            <a:r>
              <a:rPr lang="en-US" dirty="0" err="1"/>
              <a:t>Mixins</a:t>
            </a:r>
            <a:r>
              <a:rPr lang="en-US" dirty="0"/>
              <a:t> are almost like methods that allow you to create styles over and over using a prebuilt skeleton. You can pass variables to a </a:t>
            </a:r>
            <a:r>
              <a:rPr lang="en-US" dirty="0" err="1"/>
              <a:t>mixin</a:t>
            </a:r>
            <a:r>
              <a:rPr lang="en-US" dirty="0"/>
              <a:t>, and it will create a style that you can add to an element. They look a lot like classes in traditional CSS, only they have a set of parenthesis after the name. </a:t>
            </a:r>
          </a:p>
          <a:p>
            <a:pPr marL="0" indent="0">
              <a:buNone/>
            </a:pPr>
            <a:r>
              <a:rPr lang="en-US" dirty="0"/>
              <a:t>In the example below, the </a:t>
            </a:r>
            <a:r>
              <a:rPr lang="en-US" dirty="0" err="1"/>
              <a:t>mixin</a:t>
            </a:r>
            <a:r>
              <a:rPr lang="en-US" dirty="0"/>
              <a:t> “.button-variant” takes three variables: color, background, border. It then creates a style with a color that is equal to color, background-color that is equal to background, and border-color that is equal to border. From this context, we can assume “.button-variant” is expecting three color inputs.  </a:t>
            </a:r>
          </a:p>
        </p:txBody>
      </p:sp>
      <p:pic>
        <p:nvPicPr>
          <p:cNvPr id="4" name="Picture 3"/>
          <p:cNvPicPr/>
          <p:nvPr/>
        </p:nvPicPr>
        <p:blipFill>
          <a:blip r:embed="rId2"/>
          <a:stretch>
            <a:fillRect/>
          </a:stretch>
        </p:blipFill>
        <p:spPr>
          <a:xfrm>
            <a:off x="721457" y="3717145"/>
            <a:ext cx="3362325" cy="895350"/>
          </a:xfrm>
          <a:prstGeom prst="rect">
            <a:avLst/>
          </a:prstGeom>
        </p:spPr>
      </p:pic>
      <p:sp>
        <p:nvSpPr>
          <p:cNvPr id="5" name="Rectangle 4"/>
          <p:cNvSpPr/>
          <p:nvPr/>
        </p:nvSpPr>
        <p:spPr>
          <a:xfrm>
            <a:off x="598364" y="4677672"/>
            <a:ext cx="4826490" cy="1343701"/>
          </a:xfrm>
          <a:prstGeom prst="rect">
            <a:avLst/>
          </a:prstGeom>
        </p:spPr>
        <p:txBody>
          <a:bodyPr wrap="square">
            <a:spAutoFit/>
          </a:bodyPr>
          <a:lstStyle/>
          <a:p>
            <a:pPr>
              <a:lnSpc>
                <a:spcPct val="107000"/>
              </a:lnSpc>
              <a:spcAft>
                <a:spcPts val="800"/>
              </a:spcAft>
            </a:pPr>
            <a:r>
              <a:rPr lang="en-US" sz="1900" dirty="0"/>
              <a:t>Now we can use “.button-variant” in our LESS. Below, we’re creating three button classes, and use the </a:t>
            </a:r>
            <a:r>
              <a:rPr lang="en-US" sz="1900" dirty="0" err="1"/>
              <a:t>mixin</a:t>
            </a:r>
            <a:r>
              <a:rPr lang="en-US" sz="1900" dirty="0"/>
              <a:t> for all three! </a:t>
            </a:r>
          </a:p>
        </p:txBody>
      </p:sp>
      <p:pic>
        <p:nvPicPr>
          <p:cNvPr id="6" name="Picture 5"/>
          <p:cNvPicPr/>
          <p:nvPr/>
        </p:nvPicPr>
        <p:blipFill>
          <a:blip r:embed="rId3"/>
          <a:stretch>
            <a:fillRect/>
          </a:stretch>
        </p:blipFill>
        <p:spPr>
          <a:xfrm>
            <a:off x="5530361" y="4677672"/>
            <a:ext cx="4924425" cy="1885950"/>
          </a:xfrm>
          <a:prstGeom prst="rect">
            <a:avLst/>
          </a:prstGeom>
        </p:spPr>
      </p:pic>
    </p:spTree>
    <p:extLst>
      <p:ext uri="{BB962C8B-B14F-4D97-AF65-F5344CB8AC3E}">
        <p14:creationId xmlns:p14="http://schemas.microsoft.com/office/powerpoint/2010/main" val="105954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342901"/>
            <a:ext cx="8534400" cy="729762"/>
          </a:xfrm>
        </p:spPr>
        <p:txBody>
          <a:bodyPr>
            <a:normAutofit fontScale="85000" lnSpcReduction="20000"/>
          </a:bodyPr>
          <a:lstStyle/>
          <a:p>
            <a:pPr marL="0" indent="0">
              <a:buNone/>
            </a:pPr>
            <a:r>
              <a:rPr lang="en-US" b="1" dirty="0"/>
              <a:t>Nested Styles</a:t>
            </a:r>
            <a:endParaRPr lang="en-US" dirty="0"/>
          </a:p>
          <a:p>
            <a:pPr marL="0" indent="0">
              <a:buNone/>
            </a:pPr>
            <a:r>
              <a:rPr lang="en-US" dirty="0"/>
              <a:t>In CSS, style declarations can get very long. And they can be very redundant. </a:t>
            </a:r>
          </a:p>
          <a:p>
            <a:endParaRPr lang="en-US" dirty="0"/>
          </a:p>
        </p:txBody>
      </p:sp>
      <p:pic>
        <p:nvPicPr>
          <p:cNvPr id="4" name="Picture 3"/>
          <p:cNvPicPr/>
          <p:nvPr/>
        </p:nvPicPr>
        <p:blipFill>
          <a:blip r:embed="rId2"/>
          <a:stretch>
            <a:fillRect/>
          </a:stretch>
        </p:blipFill>
        <p:spPr>
          <a:xfrm>
            <a:off x="684212" y="1134688"/>
            <a:ext cx="3667125" cy="3762375"/>
          </a:xfrm>
          <a:prstGeom prst="rect">
            <a:avLst/>
          </a:prstGeom>
        </p:spPr>
      </p:pic>
      <p:pic>
        <p:nvPicPr>
          <p:cNvPr id="5" name="Picture 4"/>
          <p:cNvPicPr/>
          <p:nvPr/>
        </p:nvPicPr>
        <p:blipFill>
          <a:blip r:embed="rId3"/>
          <a:stretch>
            <a:fillRect/>
          </a:stretch>
        </p:blipFill>
        <p:spPr>
          <a:xfrm>
            <a:off x="5052646" y="1593487"/>
            <a:ext cx="3848100" cy="4381500"/>
          </a:xfrm>
          <a:prstGeom prst="rect">
            <a:avLst/>
          </a:prstGeom>
        </p:spPr>
      </p:pic>
      <p:sp>
        <p:nvSpPr>
          <p:cNvPr id="6" name="Rectangle 5"/>
          <p:cNvSpPr/>
          <p:nvPr/>
        </p:nvSpPr>
        <p:spPr>
          <a:xfrm>
            <a:off x="5052646" y="941257"/>
            <a:ext cx="6720254" cy="652230"/>
          </a:xfrm>
          <a:prstGeom prst="rect">
            <a:avLst/>
          </a:prstGeom>
        </p:spPr>
        <p:txBody>
          <a:bodyPr wrap="square">
            <a:spAutoFit/>
          </a:bodyPr>
          <a:lstStyle/>
          <a:p>
            <a:pPr>
              <a:lnSpc>
                <a:spcPct val="107000"/>
              </a:lnSpc>
              <a:spcAft>
                <a:spcPts val="800"/>
              </a:spcAft>
            </a:pPr>
            <a:r>
              <a:rPr lang="en-US" sz="1700" dirty="0">
                <a:solidFill>
                  <a:schemeClr val="bg2">
                    <a:lumMod val="75000"/>
                  </a:schemeClr>
                </a:solidFill>
              </a:rPr>
              <a:t>In LESS, we can nest styles to make styling more readable and maintainable. </a:t>
            </a:r>
          </a:p>
        </p:txBody>
      </p:sp>
    </p:spTree>
    <p:extLst>
      <p:ext uri="{BB962C8B-B14F-4D97-AF65-F5344CB8AC3E}">
        <p14:creationId xmlns:p14="http://schemas.microsoft.com/office/powerpoint/2010/main" val="1802980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659924"/>
            <a:ext cx="8064134" cy="1507067"/>
          </a:xfrm>
        </p:spPr>
        <p:txBody>
          <a:bodyPr>
            <a:noAutofit/>
          </a:bodyPr>
          <a:lstStyle/>
          <a:p>
            <a:pPr marL="0" indent="0"/>
            <a:r>
              <a:rPr lang="en-US" sz="2400" u="sng" cap="none" dirty="0"/>
              <a:t>http://verekia.com/less-css/dont-read-less-css-tutorial-highly-addictive/</a:t>
            </a:r>
            <a:r>
              <a:rPr lang="en-US" sz="2400" cap="none" dirty="0"/>
              <a:t> </a:t>
            </a:r>
            <a:br>
              <a:rPr lang="en-US" sz="2400" cap="none" dirty="0"/>
            </a:br>
            <a:br>
              <a:rPr lang="en-US" sz="2400" cap="none" dirty="0"/>
            </a:br>
            <a:r>
              <a:rPr lang="en-US" sz="2400" u="sng" cap="none" dirty="0"/>
              <a:t>https://www.youtube.com/watch?v=flw2vvl0yvo</a:t>
            </a:r>
            <a:r>
              <a:rPr lang="en-US" sz="2400" cap="none" dirty="0"/>
              <a:t> </a:t>
            </a:r>
            <a:br>
              <a:rPr lang="en-US" sz="2400" cap="none" dirty="0"/>
            </a:br>
            <a:endParaRPr lang="en-US" sz="2400" cap="none" dirty="0"/>
          </a:p>
        </p:txBody>
      </p:sp>
      <p:sp>
        <p:nvSpPr>
          <p:cNvPr id="3" name="Content Placeholder 2"/>
          <p:cNvSpPr>
            <a:spLocks noGrp="1"/>
          </p:cNvSpPr>
          <p:nvPr>
            <p:ph idx="1"/>
          </p:nvPr>
        </p:nvSpPr>
        <p:spPr>
          <a:xfrm>
            <a:off x="684212" y="685800"/>
            <a:ext cx="8534400" cy="4044462"/>
          </a:xfrm>
        </p:spPr>
        <p:txBody>
          <a:bodyPr>
            <a:normAutofit lnSpcReduction="10000"/>
          </a:bodyPr>
          <a:lstStyle/>
          <a:p>
            <a:pPr marL="0" indent="0">
              <a:buNone/>
            </a:pPr>
            <a:r>
              <a:rPr lang="en-US" dirty="0"/>
              <a:t>The rules for nesting are straightforward. &amp; signs are used to chain classes or pseudo classes in LESS. In the LESS above, the &amp; in front of .active means that the parent element (li) is styled when it is chained with the .active class. In the CSS example, you can see that, once compiled, the LESS is written out to say </a:t>
            </a:r>
            <a:r>
              <a:rPr lang="en-US" dirty="0" err="1"/>
              <a:t>li.active</a:t>
            </a:r>
            <a:r>
              <a:rPr lang="en-US" dirty="0"/>
              <a:t> in place of the &amp; in the LESS. </a:t>
            </a:r>
          </a:p>
          <a:p>
            <a:pPr marL="0" indent="0">
              <a:buNone/>
            </a:pPr>
            <a:r>
              <a:rPr lang="en-US" dirty="0"/>
              <a:t>Nesting is VERY powerful, and can save you a lot of time and frustration when dealing with a complicated or densely styled element, like a </a:t>
            </a:r>
            <a:r>
              <a:rPr lang="en-US" dirty="0" err="1"/>
              <a:t>nav</a:t>
            </a:r>
            <a:r>
              <a:rPr lang="en-US" dirty="0"/>
              <a:t>! </a:t>
            </a:r>
          </a:p>
          <a:p>
            <a:pPr marL="0" indent="0">
              <a:buNone/>
            </a:pPr>
            <a:r>
              <a:rPr lang="en-US" dirty="0"/>
              <a:t>For a great start on learning more about LESS, and how to compile your LESS, I recommend this article and video by Jonathan </a:t>
            </a:r>
            <a:r>
              <a:rPr lang="en-US" dirty="0" err="1"/>
              <a:t>Verrecchia</a:t>
            </a:r>
            <a:r>
              <a:rPr lang="en-US" dirty="0"/>
              <a:t>: </a:t>
            </a:r>
          </a:p>
          <a:p>
            <a:pPr marL="0" indent="0">
              <a:buNone/>
            </a:pPr>
            <a:endParaRPr lang="en-US" dirty="0"/>
          </a:p>
        </p:txBody>
      </p:sp>
    </p:spTree>
    <p:extLst>
      <p:ext uri="{BB962C8B-B14F-4D97-AF65-F5344CB8AC3E}">
        <p14:creationId xmlns:p14="http://schemas.microsoft.com/office/powerpoint/2010/main" val="196893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419315"/>
            <a:ext cx="8534400" cy="1507067"/>
          </a:xfrm>
        </p:spPr>
        <p:txBody>
          <a:bodyPr/>
          <a:lstStyle/>
          <a:p>
            <a:r>
              <a:rPr lang="en-US" u="sng" dirty="0"/>
              <a:t>Vendors (BOWER, NPM)</a:t>
            </a:r>
            <a:br>
              <a:rPr lang="en-US" dirty="0"/>
            </a:br>
            <a:endParaRPr lang="en-US" dirty="0"/>
          </a:p>
        </p:txBody>
      </p:sp>
      <p:sp>
        <p:nvSpPr>
          <p:cNvPr id="3" name="Content Placeholder 2"/>
          <p:cNvSpPr>
            <a:spLocks noGrp="1"/>
          </p:cNvSpPr>
          <p:nvPr>
            <p:ph idx="1"/>
          </p:nvPr>
        </p:nvSpPr>
        <p:spPr>
          <a:xfrm>
            <a:off x="684212" y="685800"/>
            <a:ext cx="8534400" cy="4765431"/>
          </a:xfrm>
        </p:spPr>
        <p:txBody>
          <a:bodyPr>
            <a:normAutofit/>
          </a:bodyPr>
          <a:lstStyle/>
          <a:p>
            <a:r>
              <a:rPr lang="en-US" dirty="0"/>
              <a:t>Bower and NPM are package managers. Package manages are used to download plugins and frameworks that have been created and maintained by another party, directly into your project. It can help when you need to put something together quickly. Or if you don’t want to reinvent the wheel! There’s a lot out there, chances are someone has written (and tested!) a package that you can use.</a:t>
            </a:r>
          </a:p>
          <a:p>
            <a:r>
              <a:rPr lang="en-US" dirty="0">
                <a:solidFill>
                  <a:schemeClr val="tx1"/>
                </a:solidFill>
              </a:rPr>
              <a:t>A good example, font awesome! Font awesome maintains a free library of icons, utilized through </a:t>
            </a:r>
            <a:r>
              <a:rPr lang="en-US" dirty="0" err="1">
                <a:solidFill>
                  <a:schemeClr val="tx1"/>
                </a:solidFill>
              </a:rPr>
              <a:t>css</a:t>
            </a:r>
            <a:r>
              <a:rPr lang="en-US" dirty="0">
                <a:solidFill>
                  <a:schemeClr val="tx1"/>
                </a:solidFill>
              </a:rPr>
              <a:t>. Using bower, you can download the </a:t>
            </a:r>
            <a:r>
              <a:rPr lang="en-US" dirty="0" err="1">
                <a:solidFill>
                  <a:schemeClr val="tx1"/>
                </a:solidFill>
              </a:rPr>
              <a:t>css</a:t>
            </a:r>
            <a:r>
              <a:rPr lang="en-US" dirty="0">
                <a:solidFill>
                  <a:schemeClr val="tx1"/>
                </a:solidFill>
              </a:rPr>
              <a:t> files and assets from font awesome, and add them to your project. These files, however, will be overwritten if Font Awesome pushes an update. No changes should be made to these files, because they won’t stay! Therefore, vendor files should be kept separately from your application files. </a:t>
            </a:r>
          </a:p>
          <a:p>
            <a:endParaRPr lang="en-US" dirty="0"/>
          </a:p>
        </p:txBody>
      </p:sp>
    </p:spTree>
    <p:extLst>
      <p:ext uri="{BB962C8B-B14F-4D97-AF65-F5344CB8AC3E}">
        <p14:creationId xmlns:p14="http://schemas.microsoft.com/office/powerpoint/2010/main" val="242117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339080"/>
            <a:ext cx="8534400" cy="1245510"/>
          </a:xfrm>
        </p:spPr>
        <p:txBody>
          <a:bodyPr/>
          <a:lstStyle/>
          <a:p>
            <a:r>
              <a:rPr lang="en-US" dirty="0"/>
              <a:t>Types of lists</a:t>
            </a:r>
          </a:p>
        </p:txBody>
      </p:sp>
      <p:sp>
        <p:nvSpPr>
          <p:cNvPr id="3" name="Content Placeholder 2"/>
          <p:cNvSpPr>
            <a:spLocks noGrp="1"/>
          </p:cNvSpPr>
          <p:nvPr>
            <p:ph idx="1"/>
          </p:nvPr>
        </p:nvSpPr>
        <p:spPr>
          <a:xfrm>
            <a:off x="684212" y="685800"/>
            <a:ext cx="8534400" cy="4308231"/>
          </a:xfrm>
        </p:spPr>
        <p:txBody>
          <a:bodyPr>
            <a:normAutofit/>
          </a:bodyPr>
          <a:lstStyle/>
          <a:p>
            <a:r>
              <a:rPr lang="en-US" dirty="0"/>
              <a:t>Unordered Lists(Bullets) vs. Ordered Lists (Numbers): Bullets and numbering options can customized in your CSS. Ex: square bullets instead of circles. Letters instead of numbers.</a:t>
            </a:r>
            <a:br>
              <a:rPr lang="en-US" dirty="0"/>
            </a:br>
            <a:r>
              <a:rPr lang="en-US" dirty="0"/>
              <a:t>&lt;</a:t>
            </a:r>
            <a:r>
              <a:rPr lang="en-US" dirty="0" err="1"/>
              <a:t>ul</a:t>
            </a:r>
            <a:r>
              <a:rPr lang="en-US" dirty="0"/>
              <a:t>&gt;						&lt;</a:t>
            </a:r>
            <a:r>
              <a:rPr lang="en-US" dirty="0" err="1"/>
              <a:t>ol</a:t>
            </a:r>
            <a:r>
              <a:rPr lang="en-US" dirty="0"/>
              <a:t>&gt;</a:t>
            </a:r>
            <a:br>
              <a:rPr lang="en-US" dirty="0"/>
            </a:br>
            <a:r>
              <a:rPr lang="en-US" dirty="0"/>
              <a:t>&lt;li&gt;Cheese&lt;/li&gt;			&lt;li&gt;Open Door&lt;/li&gt;</a:t>
            </a:r>
            <a:br>
              <a:rPr lang="en-US" dirty="0"/>
            </a:br>
            <a:r>
              <a:rPr lang="en-US" dirty="0"/>
              <a:t>&lt;li&gt;Bread&lt;/li&gt;			&lt;li&gt;Walk in Door&lt;/li&gt;</a:t>
            </a:r>
            <a:br>
              <a:rPr lang="en-US" dirty="0"/>
            </a:br>
            <a:r>
              <a:rPr lang="en-US" dirty="0"/>
              <a:t>&lt;/</a:t>
            </a:r>
            <a:r>
              <a:rPr lang="en-US" dirty="0" err="1"/>
              <a:t>ul</a:t>
            </a:r>
            <a:r>
              <a:rPr lang="en-US" dirty="0"/>
              <a:t>&gt;						&lt;/</a:t>
            </a:r>
            <a:r>
              <a:rPr lang="en-US" dirty="0" err="1"/>
              <a:t>ol</a:t>
            </a:r>
            <a:r>
              <a:rPr lang="en-US" dirty="0"/>
              <a:t>&gt;</a:t>
            </a:r>
          </a:p>
          <a:p>
            <a:r>
              <a:rPr lang="en-US" dirty="0">
                <a:solidFill>
                  <a:schemeClr val="tx1"/>
                </a:solidFill>
              </a:rPr>
              <a:t>Description Lists: A more intuitive way to list terms and descriptions. </a:t>
            </a:r>
            <a:br>
              <a:rPr lang="en-US" dirty="0">
                <a:solidFill>
                  <a:schemeClr val="tx1"/>
                </a:solidFill>
              </a:rPr>
            </a:br>
            <a:r>
              <a:rPr lang="en-US" dirty="0">
                <a:solidFill>
                  <a:schemeClr val="tx1"/>
                </a:solidFill>
              </a:rPr>
              <a:t>&lt;dl&gt;</a:t>
            </a:r>
            <a:br>
              <a:rPr lang="en-US" dirty="0">
                <a:solidFill>
                  <a:schemeClr val="tx1"/>
                </a:solidFill>
              </a:rPr>
            </a:br>
            <a:r>
              <a:rPr lang="en-US" dirty="0">
                <a:solidFill>
                  <a:schemeClr val="tx1"/>
                </a:solidFill>
              </a:rPr>
              <a:t>&lt;</a:t>
            </a:r>
            <a:r>
              <a:rPr lang="en-US" dirty="0" err="1">
                <a:solidFill>
                  <a:schemeClr val="tx1"/>
                </a:solidFill>
              </a:rPr>
              <a:t>dt</a:t>
            </a:r>
            <a:r>
              <a:rPr lang="en-US" dirty="0">
                <a:solidFill>
                  <a:schemeClr val="tx1"/>
                </a:solidFill>
              </a:rPr>
              <a:t>&gt;</a:t>
            </a:r>
            <a:r>
              <a:rPr lang="en-US" b="1" dirty="0">
                <a:solidFill>
                  <a:schemeClr val="tx1"/>
                </a:solidFill>
              </a:rPr>
              <a:t>holus-bolus</a:t>
            </a:r>
            <a:r>
              <a:rPr lang="en-US" dirty="0">
                <a:solidFill>
                  <a:schemeClr val="tx1"/>
                </a:solidFill>
              </a:rPr>
              <a:t>&lt;/</a:t>
            </a:r>
            <a:r>
              <a:rPr lang="en-US" dirty="0" err="1">
                <a:solidFill>
                  <a:schemeClr val="tx1"/>
                </a:solidFill>
              </a:rPr>
              <a:t>dt</a:t>
            </a:r>
            <a:r>
              <a:rPr lang="en-US" dirty="0">
                <a:solidFill>
                  <a:schemeClr val="tx1"/>
                </a:solidFill>
              </a:rPr>
              <a:t>&gt;</a:t>
            </a:r>
            <a:br>
              <a:rPr lang="en-US" dirty="0">
                <a:solidFill>
                  <a:schemeClr val="tx1"/>
                </a:solidFill>
              </a:rPr>
            </a:br>
            <a:r>
              <a:rPr lang="en-US" dirty="0">
                <a:solidFill>
                  <a:schemeClr val="tx1"/>
                </a:solidFill>
              </a:rPr>
              <a:t>&lt;</a:t>
            </a:r>
            <a:r>
              <a:rPr lang="en-US" dirty="0" err="1">
                <a:solidFill>
                  <a:schemeClr val="tx1"/>
                </a:solidFill>
              </a:rPr>
              <a:t>dd</a:t>
            </a:r>
            <a:r>
              <a:rPr lang="en-US" dirty="0">
                <a:solidFill>
                  <a:schemeClr val="tx1"/>
                </a:solidFill>
              </a:rPr>
              <a:t>&gt;all at once; altogether.&lt;/</a:t>
            </a:r>
            <a:r>
              <a:rPr lang="en-US" dirty="0" err="1">
                <a:solidFill>
                  <a:schemeClr val="tx1"/>
                </a:solidFill>
              </a:rPr>
              <a:t>dd</a:t>
            </a:r>
            <a:r>
              <a:rPr lang="en-US" dirty="0">
                <a:solidFill>
                  <a:schemeClr val="tx1"/>
                </a:solidFill>
              </a:rPr>
              <a:t>&gt;</a:t>
            </a:r>
            <a:br>
              <a:rPr lang="en-US" dirty="0">
                <a:solidFill>
                  <a:schemeClr val="tx1"/>
                </a:solidFill>
              </a:rPr>
            </a:br>
            <a:r>
              <a:rPr lang="en-US" dirty="0">
                <a:solidFill>
                  <a:schemeClr val="tx1"/>
                </a:solidFill>
              </a:rPr>
              <a:t>&lt;/dl&gt;</a:t>
            </a:r>
          </a:p>
        </p:txBody>
      </p:sp>
      <p:pic>
        <p:nvPicPr>
          <p:cNvPr id="4" name="Picture 3"/>
          <p:cNvPicPr>
            <a:picLocks noChangeAspect="1"/>
          </p:cNvPicPr>
          <p:nvPr/>
        </p:nvPicPr>
        <p:blipFill>
          <a:blip r:embed="rId2"/>
          <a:stretch>
            <a:fillRect/>
          </a:stretch>
        </p:blipFill>
        <p:spPr>
          <a:xfrm>
            <a:off x="7324724" y="1801690"/>
            <a:ext cx="1704975" cy="1191297"/>
          </a:xfrm>
          <a:prstGeom prst="rect">
            <a:avLst/>
          </a:prstGeom>
        </p:spPr>
      </p:pic>
      <p:pic>
        <p:nvPicPr>
          <p:cNvPr id="6" name="Picture 5"/>
          <p:cNvPicPr>
            <a:picLocks noChangeAspect="1"/>
          </p:cNvPicPr>
          <p:nvPr/>
        </p:nvPicPr>
        <p:blipFill>
          <a:blip r:embed="rId3"/>
          <a:stretch>
            <a:fillRect/>
          </a:stretch>
        </p:blipFill>
        <p:spPr>
          <a:xfrm>
            <a:off x="7181848" y="4108877"/>
            <a:ext cx="1990725" cy="561975"/>
          </a:xfrm>
          <a:prstGeom prst="rect">
            <a:avLst/>
          </a:prstGeom>
        </p:spPr>
      </p:pic>
    </p:spTree>
    <p:extLst>
      <p:ext uri="{BB962C8B-B14F-4D97-AF65-F5344CB8AC3E}">
        <p14:creationId xmlns:p14="http://schemas.microsoft.com/office/powerpoint/2010/main" val="252307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445694"/>
            <a:ext cx="8534400" cy="928730"/>
          </a:xfrm>
        </p:spPr>
        <p:txBody>
          <a:bodyPr/>
          <a:lstStyle/>
          <a:p>
            <a:r>
              <a:rPr lang="en-US" dirty="0"/>
              <a:t>Types of links</a:t>
            </a:r>
          </a:p>
        </p:txBody>
      </p:sp>
      <p:sp>
        <p:nvSpPr>
          <p:cNvPr id="3" name="Content Placeholder 2"/>
          <p:cNvSpPr>
            <a:spLocks noGrp="1"/>
          </p:cNvSpPr>
          <p:nvPr>
            <p:ph idx="1"/>
          </p:nvPr>
        </p:nvSpPr>
        <p:spPr>
          <a:xfrm>
            <a:off x="684212" y="685800"/>
            <a:ext cx="9822596" cy="4255477"/>
          </a:xfrm>
        </p:spPr>
        <p:txBody>
          <a:bodyPr>
            <a:normAutofit/>
          </a:bodyPr>
          <a:lstStyle/>
          <a:p>
            <a:r>
              <a:rPr lang="en-US" dirty="0"/>
              <a:t>Use anchor tags &lt;a&gt;&lt;/a&gt; to create links.</a:t>
            </a:r>
          </a:p>
          <a:p>
            <a:r>
              <a:rPr lang="en-US" dirty="0"/>
              <a:t>You can link to elements on a page using their ids. </a:t>
            </a:r>
            <a:br>
              <a:rPr lang="en-US" dirty="0"/>
            </a:br>
            <a:r>
              <a:rPr lang="en-US" dirty="0"/>
              <a:t>Ex: &lt;a href=“#goToTop”&gt;Go to Top&lt;/a&gt; will send you to the element with the matching id like &lt;div id=“goToTop”&gt;&lt;/div&gt;</a:t>
            </a:r>
          </a:p>
          <a:p>
            <a:r>
              <a:rPr lang="en-US" dirty="0"/>
              <a:t>Absolute links vs. Relative links</a:t>
            </a:r>
            <a:br>
              <a:rPr lang="en-US" dirty="0"/>
            </a:br>
            <a:r>
              <a:rPr lang="en-US" dirty="0"/>
              <a:t>You can link to a specific page anywhere on the internet by using an absolute link. &lt;a href= </a:t>
            </a:r>
            <a:r>
              <a:rPr lang="en-US" dirty="0">
                <a:hlinkClick r:id="rId2"/>
              </a:rPr>
              <a:t>http://www.google.com</a:t>
            </a:r>
            <a:r>
              <a:rPr lang="en-US" dirty="0"/>
              <a:t>&gt;Google&lt;/a&gt;</a:t>
            </a:r>
            <a:br>
              <a:rPr lang="en-US" dirty="0"/>
            </a:br>
            <a:r>
              <a:rPr lang="en-US" dirty="0"/>
              <a:t>To link to a relative page within your project, you can specify the file itself. &lt;a href=“login.html”&gt;Link&lt;/a&gt;</a:t>
            </a:r>
          </a:p>
          <a:p>
            <a:r>
              <a:rPr lang="en-US" dirty="0">
                <a:solidFill>
                  <a:schemeClr val="tx1"/>
                </a:solidFill>
              </a:rPr>
              <a:t>To open a link in a new tab or window, you can add the attribute target=“_blank” to your anchor. </a:t>
            </a:r>
            <a:br>
              <a:rPr lang="en-US" dirty="0">
                <a:solidFill>
                  <a:schemeClr val="tx1"/>
                </a:solidFill>
              </a:rPr>
            </a:br>
            <a:r>
              <a:rPr lang="en-US" dirty="0">
                <a:solidFill>
                  <a:schemeClr val="tx1"/>
                </a:solidFill>
              </a:rPr>
              <a:t>&lt;a href=“login.html” target=“_blank”&gt;Link&lt;/a&gt;</a:t>
            </a:r>
          </a:p>
          <a:p>
            <a:endParaRPr lang="en-US" dirty="0"/>
          </a:p>
        </p:txBody>
      </p:sp>
    </p:spTree>
    <p:extLst>
      <p:ext uri="{BB962C8B-B14F-4D97-AF65-F5344CB8AC3E}">
        <p14:creationId xmlns:p14="http://schemas.microsoft.com/office/powerpoint/2010/main" val="320402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10112742" cy="1507067"/>
          </a:xfrm>
        </p:spPr>
        <p:txBody>
          <a:bodyPr/>
          <a:lstStyle/>
          <a:p>
            <a:r>
              <a:rPr lang="en-US" dirty="0"/>
              <a:t>Making navs out of lists and links</a:t>
            </a:r>
          </a:p>
        </p:txBody>
      </p:sp>
      <p:sp>
        <p:nvSpPr>
          <p:cNvPr id="3" name="Content Placeholder 2"/>
          <p:cNvSpPr>
            <a:spLocks noGrp="1"/>
          </p:cNvSpPr>
          <p:nvPr>
            <p:ph idx="1"/>
          </p:nvPr>
        </p:nvSpPr>
        <p:spPr/>
        <p:txBody>
          <a:bodyPr/>
          <a:lstStyle/>
          <a:p>
            <a:r>
              <a:rPr lang="en-US" dirty="0"/>
              <a:t>Navigation is commonly composed of an unordered list that contains a series of anchors. </a:t>
            </a:r>
          </a:p>
          <a:p>
            <a:r>
              <a:rPr lang="en-US" dirty="0"/>
              <a:t>CSS is used to make this look a lot better! </a:t>
            </a:r>
          </a:p>
          <a:p>
            <a:r>
              <a:rPr lang="en-US" dirty="0"/>
              <a:t>Nested lists can make complex, nested navigation menus!</a:t>
            </a:r>
          </a:p>
        </p:txBody>
      </p:sp>
    </p:spTree>
    <p:extLst>
      <p:ext uri="{BB962C8B-B14F-4D97-AF65-F5344CB8AC3E}">
        <p14:creationId xmlns:p14="http://schemas.microsoft.com/office/powerpoint/2010/main" val="35880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50848"/>
            <a:ext cx="11431588" cy="2005906"/>
          </a:xfrm>
        </p:spPr>
        <p:txBody>
          <a:bodyPr/>
          <a:lstStyle/>
          <a:p>
            <a:r>
              <a:rPr lang="en-US" cap="none" dirty="0"/>
              <a:t>https://github.com/rconner614/examples</a:t>
            </a:r>
          </a:p>
        </p:txBody>
      </p:sp>
    </p:spTree>
    <p:extLst>
      <p:ext uri="{BB962C8B-B14F-4D97-AF65-F5344CB8AC3E}">
        <p14:creationId xmlns:p14="http://schemas.microsoft.com/office/powerpoint/2010/main" val="270211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459" y="211017"/>
            <a:ext cx="8534400" cy="6471138"/>
          </a:xfrm>
        </p:spPr>
        <p:txBody>
          <a:bodyPr>
            <a:noAutofit/>
          </a:bodyPr>
          <a:lstStyle/>
          <a:p>
            <a:pPr marL="0" indent="0">
              <a:buNone/>
            </a:pPr>
            <a:r>
              <a:rPr lang="en-US" sz="1600" dirty="0"/>
              <a:t>Inside of the admin project, go to the pages folder and open the index.html</a:t>
            </a:r>
          </a:p>
          <a:p>
            <a:pPr marL="0" indent="0">
              <a:buNone/>
            </a:pPr>
            <a:r>
              <a:rPr lang="en-US" sz="1600" dirty="0"/>
              <a:t>Inside the navigation menu, add the following links [nested like they're shown] to the navigation for this website. </a:t>
            </a:r>
          </a:p>
          <a:p>
            <a:pPr marL="0" indent="0">
              <a:buNone/>
            </a:pPr>
            <a:r>
              <a:rPr lang="en-US" sz="1600" dirty="0"/>
              <a:t>(references pages 270 - 273)</a:t>
            </a:r>
          </a:p>
          <a:p>
            <a:endParaRPr lang="en-US" sz="1050" dirty="0">
              <a:solidFill>
                <a:schemeClr val="tx1"/>
              </a:solidFill>
            </a:endParaRPr>
          </a:p>
          <a:p>
            <a:r>
              <a:rPr lang="en-US" dirty="0">
                <a:solidFill>
                  <a:schemeClr val="tx1"/>
                </a:solidFill>
              </a:rPr>
              <a:t>Reporting</a:t>
            </a:r>
          </a:p>
          <a:p>
            <a:pPr lvl="1">
              <a:buFont typeface="Wingdings" panose="05000000000000000000" pitchFamily="2" charset="2"/>
              <a:buChar char="§"/>
            </a:pPr>
            <a:r>
              <a:rPr lang="en-US" sz="1400" dirty="0">
                <a:solidFill>
                  <a:schemeClr val="tx1"/>
                </a:solidFill>
              </a:rPr>
              <a:t>Financial</a:t>
            </a:r>
          </a:p>
          <a:p>
            <a:pPr lvl="2">
              <a:buFont typeface="Courier New" panose="02070309020205020404" pitchFamily="49" charset="0"/>
              <a:buChar char="o"/>
            </a:pPr>
            <a:r>
              <a:rPr lang="en-US" sz="1200" dirty="0">
                <a:solidFill>
                  <a:schemeClr val="tx1"/>
                </a:solidFill>
              </a:rPr>
              <a:t>Discounts</a:t>
            </a:r>
          </a:p>
          <a:p>
            <a:pPr lvl="2">
              <a:buFont typeface="Courier New" panose="02070309020205020404" pitchFamily="49" charset="0"/>
              <a:buChar char="o"/>
            </a:pPr>
            <a:r>
              <a:rPr lang="en-US" sz="1200" dirty="0">
                <a:solidFill>
                  <a:schemeClr val="tx1"/>
                </a:solidFill>
              </a:rPr>
              <a:t>Refunds</a:t>
            </a:r>
          </a:p>
          <a:p>
            <a:pPr lvl="2">
              <a:buFont typeface="Courier New" panose="02070309020205020404" pitchFamily="49" charset="0"/>
              <a:buChar char="o"/>
            </a:pPr>
            <a:r>
              <a:rPr lang="en-US" sz="1200" dirty="0">
                <a:solidFill>
                  <a:schemeClr val="tx1"/>
                </a:solidFill>
              </a:rPr>
              <a:t>Revenue</a:t>
            </a:r>
          </a:p>
          <a:p>
            <a:pPr lvl="1">
              <a:buFont typeface="Wingdings" panose="05000000000000000000" pitchFamily="2" charset="2"/>
              <a:buChar char="§"/>
            </a:pPr>
            <a:r>
              <a:rPr lang="en-US" sz="1400" dirty="0">
                <a:solidFill>
                  <a:schemeClr val="tx1"/>
                </a:solidFill>
              </a:rPr>
              <a:t>General</a:t>
            </a:r>
          </a:p>
          <a:p>
            <a:pPr lvl="2">
              <a:buFont typeface="Courier New" panose="02070309020205020404" pitchFamily="49" charset="0"/>
              <a:buChar char="o"/>
            </a:pPr>
            <a:r>
              <a:rPr lang="en-US" sz="1200" dirty="0">
                <a:solidFill>
                  <a:schemeClr val="tx1"/>
                </a:solidFill>
              </a:rPr>
              <a:t>Type 1</a:t>
            </a:r>
          </a:p>
          <a:p>
            <a:pPr lvl="2">
              <a:buFont typeface="Courier New" panose="02070309020205020404" pitchFamily="49" charset="0"/>
              <a:buChar char="o"/>
            </a:pPr>
            <a:r>
              <a:rPr lang="en-US" sz="1200" dirty="0">
                <a:solidFill>
                  <a:schemeClr val="tx1"/>
                </a:solidFill>
              </a:rPr>
              <a:t>Type 2</a:t>
            </a:r>
          </a:p>
          <a:p>
            <a:pPr lvl="1">
              <a:buFont typeface="Wingdings" panose="05000000000000000000" pitchFamily="2" charset="2"/>
              <a:buChar char="§"/>
            </a:pPr>
            <a:r>
              <a:rPr lang="en-US" sz="1400" dirty="0">
                <a:solidFill>
                  <a:schemeClr val="tx1"/>
                </a:solidFill>
              </a:rPr>
              <a:t>Shipping</a:t>
            </a:r>
          </a:p>
          <a:p>
            <a:pPr lvl="1">
              <a:buFont typeface="Wingdings" panose="05000000000000000000" pitchFamily="2" charset="2"/>
              <a:buChar char="§"/>
            </a:pPr>
            <a:r>
              <a:rPr lang="en-US" sz="1400" dirty="0">
                <a:solidFill>
                  <a:schemeClr val="tx1"/>
                </a:solidFill>
              </a:rPr>
              <a:t>New Users</a:t>
            </a:r>
          </a:p>
          <a:p>
            <a:pPr lvl="1">
              <a:buFont typeface="Wingdings" panose="05000000000000000000" pitchFamily="2" charset="2"/>
              <a:buChar char="§"/>
            </a:pPr>
            <a:endParaRPr lang="en-US" sz="1600" dirty="0">
              <a:solidFill>
                <a:schemeClr val="tx1"/>
              </a:solidFill>
            </a:endParaRPr>
          </a:p>
          <a:p>
            <a:pPr marL="0" indent="0">
              <a:buNone/>
            </a:pPr>
            <a:r>
              <a:rPr lang="en-US" sz="1400" dirty="0">
                <a:solidFill>
                  <a:schemeClr val="tx1"/>
                </a:solidFill>
              </a:rPr>
              <a:t>Now, make the Type 1 link send you to an element on the page with the id of "timeline-jump". (page 261) </a:t>
            </a:r>
            <a:br>
              <a:rPr lang="en-US" sz="1400" dirty="0">
                <a:solidFill>
                  <a:schemeClr val="tx1"/>
                </a:solidFill>
              </a:rPr>
            </a:br>
            <a:br>
              <a:rPr lang="en-US" sz="1400" dirty="0">
                <a:solidFill>
                  <a:schemeClr val="tx1"/>
                </a:solidFill>
              </a:rPr>
            </a:br>
            <a:r>
              <a:rPr lang="en-US" sz="1400" dirty="0">
                <a:solidFill>
                  <a:schemeClr val="tx1"/>
                </a:solidFill>
              </a:rPr>
              <a:t>Make the Type 2 link send you to google.com, and make this link open in a new tab on the browser. (page 259)</a:t>
            </a:r>
          </a:p>
        </p:txBody>
      </p:sp>
    </p:spTree>
    <p:extLst>
      <p:ext uri="{BB962C8B-B14F-4D97-AF65-F5344CB8AC3E}">
        <p14:creationId xmlns:p14="http://schemas.microsoft.com/office/powerpoint/2010/main" val="43376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881554"/>
            <a:ext cx="8534400" cy="3615267"/>
          </a:xfrm>
        </p:spPr>
        <p:txBody>
          <a:bodyPr/>
          <a:lstStyle/>
          <a:p>
            <a:pPr marL="0" indent="0">
              <a:buNone/>
            </a:pPr>
            <a:r>
              <a:rPr lang="en-US" dirty="0"/>
              <a:t>Make the Shipping link send you to login.html, and make this happen in the current tab.</a:t>
            </a:r>
          </a:p>
          <a:p>
            <a:pPr marL="0" indent="0">
              <a:buNone/>
            </a:pPr>
            <a:r>
              <a:rPr lang="en-US" dirty="0"/>
              <a:t>(page 254-255)</a:t>
            </a:r>
          </a:p>
          <a:p>
            <a:pPr marL="0" indent="0">
              <a:buNone/>
            </a:pPr>
            <a:endParaRPr lang="en-US" dirty="0">
              <a:solidFill>
                <a:schemeClr val="tx1"/>
              </a:solidFill>
            </a:endParaRPr>
          </a:p>
          <a:p>
            <a:pPr marL="0" indent="0">
              <a:buNone/>
            </a:pPr>
            <a:r>
              <a:rPr lang="en-US" dirty="0">
                <a:solidFill>
                  <a:schemeClr val="tx1"/>
                </a:solidFill>
              </a:rPr>
              <a:t>A little challenge, make the Discounts link send you to the forms.html page, specifically to the element with the id of "radio-button-jump".</a:t>
            </a:r>
          </a:p>
          <a:p>
            <a:pPr marL="0" indent="0">
              <a:buNone/>
            </a:pPr>
            <a:r>
              <a:rPr lang="en-US" dirty="0">
                <a:solidFill>
                  <a:schemeClr val="tx1"/>
                </a:solidFill>
              </a:rPr>
              <a:t>(page 261)</a:t>
            </a:r>
          </a:p>
          <a:p>
            <a:pPr marL="0" indent="0">
              <a:buNone/>
            </a:pPr>
            <a:endParaRPr lang="en-US" dirty="0">
              <a:solidFill>
                <a:schemeClr val="tx1"/>
              </a:solidFill>
            </a:endParaRPr>
          </a:p>
        </p:txBody>
      </p:sp>
    </p:spTree>
    <p:extLst>
      <p:ext uri="{BB962C8B-B14F-4D97-AF65-F5344CB8AC3E}">
        <p14:creationId xmlns:p14="http://schemas.microsoft.com/office/powerpoint/2010/main" val="34555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ct val="20000"/>
              </a:spcBef>
              <a:spcAft>
                <a:spcPts val="600"/>
              </a:spcAft>
              <a:buClr>
                <a:prstClr val="white"/>
              </a:buClr>
              <a:buSzPct val="80000"/>
            </a:pPr>
            <a:r>
              <a:rPr lang="en-US" dirty="0"/>
              <a:t>Responsive web design</a:t>
            </a:r>
            <a:br>
              <a:rPr lang="en-US" dirty="0"/>
            </a:br>
            <a:r>
              <a:rPr lang="en-US" sz="2000" cap="none" dirty="0">
                <a:ln>
                  <a:noFill/>
                </a:ln>
                <a:solidFill>
                  <a:srgbClr val="146194">
                    <a:lumMod val="75000"/>
                  </a:srgbClr>
                </a:solidFill>
                <a:ea typeface="+mn-ea"/>
                <a:cs typeface="+mn-cs"/>
              </a:rPr>
              <a:t>Chapter 8</a:t>
            </a:r>
            <a:br>
              <a:rPr lang="en-US" sz="2000" cap="none" dirty="0">
                <a:ln>
                  <a:noFill/>
                </a:ln>
                <a:solidFill>
                  <a:srgbClr val="146194">
                    <a:lumMod val="75000"/>
                  </a:srgbClr>
                </a:solidFill>
                <a:ea typeface="+mn-ea"/>
                <a:cs typeface="+mn-cs"/>
              </a:rPr>
            </a:br>
            <a:endParaRPr lang="en-US" dirty="0"/>
          </a:p>
        </p:txBody>
      </p:sp>
      <p:sp>
        <p:nvSpPr>
          <p:cNvPr id="3" name="Content Placeholder 2"/>
          <p:cNvSpPr>
            <a:spLocks noGrp="1"/>
          </p:cNvSpPr>
          <p:nvPr>
            <p:ph idx="1"/>
          </p:nvPr>
        </p:nvSpPr>
        <p:spPr/>
        <p:txBody>
          <a:bodyPr/>
          <a:lstStyle/>
          <a:p>
            <a:pPr marL="0" indent="0">
              <a:buNone/>
            </a:pPr>
            <a:r>
              <a:rPr lang="en-US" dirty="0"/>
              <a:t>Media queries and responsive CSS are important to understand and know how to use. </a:t>
            </a:r>
            <a:br>
              <a:rPr lang="en-US" dirty="0"/>
            </a:br>
            <a:br>
              <a:rPr lang="en-US" dirty="0"/>
            </a:br>
            <a:r>
              <a:rPr lang="en-US" dirty="0"/>
              <a:t>However, when approaching a project, you should not be writing all of the media queries for your site by hand. This has already been done! Don't start from scratch! </a:t>
            </a:r>
          </a:p>
        </p:txBody>
      </p:sp>
    </p:spTree>
    <p:extLst>
      <p:ext uri="{BB962C8B-B14F-4D97-AF65-F5344CB8AC3E}">
        <p14:creationId xmlns:p14="http://schemas.microsoft.com/office/powerpoint/2010/main" val="372277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queries</a:t>
            </a:r>
          </a:p>
        </p:txBody>
      </p:sp>
      <p:sp>
        <p:nvSpPr>
          <p:cNvPr id="3" name="Content Placeholder 2"/>
          <p:cNvSpPr>
            <a:spLocks noGrp="1"/>
          </p:cNvSpPr>
          <p:nvPr>
            <p:ph idx="1"/>
          </p:nvPr>
        </p:nvSpPr>
        <p:spPr>
          <a:xfrm>
            <a:off x="684212" y="685800"/>
            <a:ext cx="8534400" cy="4062046"/>
          </a:xfrm>
        </p:spPr>
        <p:txBody>
          <a:bodyPr>
            <a:normAutofit fontScale="92500" lnSpcReduction="20000"/>
          </a:bodyPr>
          <a:lstStyle/>
          <a:p>
            <a:pPr marL="0" indent="0">
              <a:buNone/>
            </a:pPr>
            <a:r>
              <a:rPr lang="en-US" dirty="0"/>
              <a:t>@media(min-width: 768px){</a:t>
            </a:r>
          </a:p>
          <a:p>
            <a:pPr marL="457200" lvl="1" indent="0">
              <a:buNone/>
            </a:pPr>
            <a:r>
              <a:rPr lang="en-US" dirty="0"/>
              <a:t>.container {</a:t>
            </a:r>
          </a:p>
          <a:p>
            <a:pPr marL="914400" lvl="2" indent="0">
              <a:buNone/>
            </a:pPr>
            <a:r>
              <a:rPr lang="en-US" dirty="0"/>
              <a:t>width: 100%;</a:t>
            </a:r>
          </a:p>
          <a:p>
            <a:pPr marL="457200" lvl="1" indent="0">
              <a:buNone/>
            </a:pPr>
            <a:r>
              <a:rPr lang="en-US" dirty="0"/>
              <a:t>}</a:t>
            </a:r>
          </a:p>
          <a:p>
            <a:pPr marL="0" indent="0">
              <a:buNone/>
            </a:pPr>
            <a:r>
              <a:rPr lang="en-US" dirty="0"/>
              <a:t>}</a:t>
            </a:r>
          </a:p>
          <a:p>
            <a:pPr marL="0" indent="0">
              <a:buNone/>
            </a:pPr>
            <a:endParaRPr lang="en-US" dirty="0"/>
          </a:p>
          <a:p>
            <a:pPr marL="0" indent="0">
              <a:buNone/>
            </a:pPr>
            <a:r>
              <a:rPr lang="en-US" dirty="0"/>
              <a:t>@media(min-width: 1200px){</a:t>
            </a:r>
          </a:p>
          <a:p>
            <a:pPr marL="457200" lvl="1" indent="0">
              <a:buNone/>
            </a:pPr>
            <a:r>
              <a:rPr lang="en-US" dirty="0"/>
              <a:t>.container {</a:t>
            </a:r>
          </a:p>
          <a:p>
            <a:pPr marL="914400" lvl="2" indent="0">
              <a:buNone/>
            </a:pPr>
            <a:r>
              <a:rPr lang="en-US" dirty="0"/>
              <a:t>width: 80%;</a:t>
            </a:r>
          </a:p>
          <a:p>
            <a:pPr marL="914400" lvl="2" indent="0">
              <a:buNone/>
            </a:pPr>
            <a:r>
              <a:rPr lang="en-US" dirty="0"/>
              <a:t>margin: 10px 6px;</a:t>
            </a:r>
          </a:p>
          <a:p>
            <a:pPr marL="457200" lvl="1" indent="0">
              <a:buNone/>
            </a:pPr>
            <a:r>
              <a:rPr lang="en-US" dirty="0"/>
              <a:t>}</a:t>
            </a:r>
          </a:p>
          <a:p>
            <a:pPr marL="0" indent="0">
              <a:buNone/>
            </a:pPr>
            <a:r>
              <a:rPr lang="en-US" dirty="0"/>
              <a:t>}</a:t>
            </a:r>
          </a:p>
        </p:txBody>
      </p:sp>
    </p:spTree>
    <p:extLst>
      <p:ext uri="{BB962C8B-B14F-4D97-AF65-F5344CB8AC3E}">
        <p14:creationId xmlns:p14="http://schemas.microsoft.com/office/powerpoint/2010/main" val="30376028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90</TotalTime>
  <Words>1327</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Courier New</vt:lpstr>
      <vt:lpstr>Wingdings</vt:lpstr>
      <vt:lpstr>Wingdings 3</vt:lpstr>
      <vt:lpstr>Slice</vt:lpstr>
      <vt:lpstr>Front end (HTML &amp; css)</vt:lpstr>
      <vt:lpstr>Types of lists</vt:lpstr>
      <vt:lpstr>Types of links</vt:lpstr>
      <vt:lpstr>Making navs out of lists and links</vt:lpstr>
      <vt:lpstr>https://github.com/rconner614/examples</vt:lpstr>
      <vt:lpstr>PowerPoint Presentation</vt:lpstr>
      <vt:lpstr>PowerPoint Presentation</vt:lpstr>
      <vt:lpstr>Responsive web design Chapter 8 </vt:lpstr>
      <vt:lpstr>Media queries</vt:lpstr>
      <vt:lpstr>http://getbootstrap.com/css/#grid</vt:lpstr>
      <vt:lpstr>Project structure &amp; best practice</vt:lpstr>
      <vt:lpstr>PowerPoint Presentation</vt:lpstr>
      <vt:lpstr>LESS (or sass)</vt:lpstr>
      <vt:lpstr>PowerPoint Presentation</vt:lpstr>
      <vt:lpstr>PowerPoint Presentation</vt:lpstr>
      <vt:lpstr>http://verekia.com/less-css/dont-read-less-css-tutorial-highly-addictive/   https://www.youtube.com/watch?v=flw2vvl0yvo  </vt:lpstr>
      <vt:lpstr>Vendors (BOWER, NPM)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(HTML &amp; css)</dc:title>
  <dc:creator>Conner, Rachel</dc:creator>
  <cp:lastModifiedBy>Conner, Rachel</cp:lastModifiedBy>
  <cp:revision>18</cp:revision>
  <dcterms:created xsi:type="dcterms:W3CDTF">2017-05-09T17:32:12Z</dcterms:created>
  <dcterms:modified xsi:type="dcterms:W3CDTF">2017-05-09T19:02:59Z</dcterms:modified>
</cp:coreProperties>
</file>