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9"/>
  </p:notesMasterIdLst>
  <p:sldIdLst>
    <p:sldId id="256" r:id="rId2"/>
    <p:sldId id="257" r:id="rId3"/>
    <p:sldId id="260" r:id="rId4"/>
    <p:sldId id="259" r:id="rId5"/>
    <p:sldId id="261" r:id="rId6"/>
    <p:sldId id="258"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D3AC2-BB2E-4A88-A6D1-27EBA17E511A}">
  <a:tblStyle styleId="{020D3AC2-BB2E-4A88-A6D1-27EBA17E5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720C13B-4CD1-4BAD-B3A2-3237BE61D3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99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53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19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39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6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Singly-Linked</a:t>
            </a:r>
            <a:br>
              <a:rPr lang="en-US" dirty="0"/>
            </a:br>
            <a:r>
              <a:rPr lang="en-US" dirty="0"/>
              <a:t>List</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dk2"/>
                </a:solidFill>
              </a:rPr>
              <a:t>Topic 2 Discussion 1</a:t>
            </a:r>
          </a:p>
          <a:p>
            <a:pPr marL="0" lvl="0" indent="0" algn="l" rtl="0">
              <a:spcBef>
                <a:spcPts val="0"/>
              </a:spcBef>
              <a:spcAft>
                <a:spcPts val="0"/>
              </a:spcAft>
              <a:buNone/>
            </a:pPr>
            <a:r>
              <a:rPr lang="en" sz="2100" dirty="0">
                <a:solidFill>
                  <a:schemeClr val="dk2"/>
                </a:solidFill>
              </a:rPr>
              <a:t>Ryan Coon</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Singly-Linked List</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A linear data structure in which each element of the list contains a pointer that points to the next element in the list.</a:t>
            </a:r>
          </a:p>
          <a:p>
            <a:pPr marL="0" lvl="0" indent="0" algn="l" rtl="0">
              <a:spcBef>
                <a:spcPts val="0"/>
              </a:spcBef>
              <a:spcAft>
                <a:spcPts val="0"/>
              </a:spcAft>
              <a:buNone/>
            </a:pPr>
            <a:endParaRPr sz="1300" dirty="0"/>
          </a:p>
          <a:p>
            <a:pPr marL="0" lvl="0" indent="0" algn="l" rtl="0">
              <a:spcBef>
                <a:spcPts val="0"/>
              </a:spcBef>
              <a:spcAft>
                <a:spcPts val="0"/>
              </a:spcAft>
              <a:buNone/>
            </a:pPr>
            <a:r>
              <a:rPr lang="en-US" dirty="0"/>
              <a:t>Each element in the list is called a node.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node has two components: data and a pointer which points to the next node in the list.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node is called the head and the last node is called the tail.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last node of the list contains a pointer to the null.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node in the list can be accessed linearly by traversing through the list from head to tail.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Singly-Linked List</a:t>
            </a:r>
            <a:endParaRPr dirty="0"/>
          </a:p>
        </p:txBody>
      </p:sp>
      <p:sp>
        <p:nvSpPr>
          <p:cNvPr id="341" name="Google Shape;341;p28"/>
          <p:cNvSpPr txBox="1">
            <a:spLocks noGrp="1"/>
          </p:cNvSpPr>
          <p:nvPr>
            <p:ph type="subTitle" idx="1"/>
          </p:nvPr>
        </p:nvSpPr>
        <p:spPr>
          <a:xfrm flipH="1">
            <a:off x="720000" y="3160059"/>
            <a:ext cx="7704000" cy="1266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D11514B6-213E-4D5C-97F3-54CE7465E32D}"/>
              </a:ext>
            </a:extLst>
          </p:cNvPr>
          <p:cNvSpPr txBox="1"/>
          <p:nvPr/>
        </p:nvSpPr>
        <p:spPr>
          <a:xfrm>
            <a:off x="720000" y="3409591"/>
            <a:ext cx="7611035" cy="738664"/>
          </a:xfrm>
          <a:prstGeom prst="rect">
            <a:avLst/>
          </a:prstGeom>
          <a:noFill/>
        </p:spPr>
        <p:txBody>
          <a:bodyPr wrap="square" rtlCol="0">
            <a:spAutoFit/>
          </a:bodyPr>
          <a:lstStyle/>
          <a:p>
            <a:r>
              <a:rPr lang="en-US" b="0" i="0" dirty="0">
                <a:solidFill>
                  <a:schemeClr val="bg1"/>
                </a:solidFill>
                <a:effectLst/>
                <a:latin typeface="inter-regular"/>
              </a:rPr>
              <a:t>Consider the above example; node 1 is the head of the list and node 3 is the tail of the list. Each node is connected in such a way that node 1 is pointing to node 2. Node 2 is again pointing to node 3. Node 3 is pointing to null as it is the last node of the list.</a:t>
            </a:r>
            <a:endParaRPr lang="en-US" dirty="0">
              <a:solidFill>
                <a:schemeClr val="bg1"/>
              </a:solidFill>
            </a:endParaRPr>
          </a:p>
        </p:txBody>
      </p:sp>
      <p:pic>
        <p:nvPicPr>
          <p:cNvPr id="3" name="Picture 2" descr="Singly linked list Examples in Java">
            <a:extLst>
              <a:ext uri="{FF2B5EF4-FFF2-40B4-BE49-F238E27FC236}">
                <a16:creationId xmlns:a16="http://schemas.microsoft.com/office/drawing/2014/main" id="{58FE9E4C-4E39-4063-9B0B-30FFF8206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826" y="1339843"/>
            <a:ext cx="69723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7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Basics</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b="0" i="0" dirty="0">
                <a:solidFill>
                  <a:schemeClr val="bg1"/>
                </a:solidFill>
                <a:effectLst/>
              </a:rPr>
              <a:t>Create a class Node which has two attributes: data and next. Next is a pointer to the next node.</a:t>
            </a:r>
          </a:p>
          <a:p>
            <a:pPr algn="just">
              <a:buFont typeface="Arial" panose="020B0604020202020204" pitchFamily="34" charset="0"/>
              <a:buChar char="•"/>
            </a:pPr>
            <a:r>
              <a:rPr lang="en-US" b="0" i="0" dirty="0">
                <a:solidFill>
                  <a:schemeClr val="bg1"/>
                </a:solidFill>
                <a:effectLst/>
              </a:rPr>
              <a:t>Create another class which has two attributes: head and tail.</a:t>
            </a:r>
          </a:p>
          <a:p>
            <a:pPr algn="just">
              <a:buFont typeface="Arial" panose="020B0604020202020204" pitchFamily="34" charset="0"/>
              <a:buChar char="•"/>
            </a:pPr>
            <a:r>
              <a:rPr lang="en-US" b="0" i="0" dirty="0">
                <a:solidFill>
                  <a:schemeClr val="bg1"/>
                </a:solidFill>
                <a:effectLst/>
              </a:rPr>
              <a:t>addNode() will add a new node to the list:</a:t>
            </a:r>
          </a:p>
          <a:p>
            <a:pPr marL="742950" lvl="1" indent="-285750" algn="just">
              <a:buFont typeface="Arial" panose="020B0604020202020204" pitchFamily="34" charset="0"/>
              <a:buChar char="•"/>
            </a:pPr>
            <a:r>
              <a:rPr lang="en-US" b="0" i="0" dirty="0">
                <a:solidFill>
                  <a:schemeClr val="bg1"/>
                </a:solidFill>
                <a:effectLst/>
              </a:rPr>
              <a:t>Create a new node.</a:t>
            </a:r>
          </a:p>
          <a:p>
            <a:pPr marL="742950" lvl="1" indent="-285750" algn="just">
              <a:buFont typeface="Arial" panose="020B0604020202020204" pitchFamily="34" charset="0"/>
              <a:buChar char="•"/>
            </a:pPr>
            <a:r>
              <a:rPr lang="en-US" b="0" i="0" dirty="0">
                <a:solidFill>
                  <a:schemeClr val="bg1"/>
                </a:solidFill>
                <a:effectLst/>
              </a:rPr>
              <a:t>It first checks, whether the head is equal to null which means the list is empty.</a:t>
            </a:r>
          </a:p>
          <a:p>
            <a:pPr marL="742950" lvl="1" indent="-285750" algn="just">
              <a:buFont typeface="Arial" panose="020B0604020202020204" pitchFamily="34" charset="0"/>
              <a:buChar char="•"/>
            </a:pPr>
            <a:r>
              <a:rPr lang="en-US" b="0" i="0" dirty="0">
                <a:solidFill>
                  <a:schemeClr val="bg1"/>
                </a:solidFill>
                <a:effectLst/>
              </a:rPr>
              <a:t>If the list is empty, both head and tail will point to the newly added node.</a:t>
            </a:r>
          </a:p>
          <a:p>
            <a:pPr marL="742950" lvl="1" indent="-285750" algn="just">
              <a:buFont typeface="Arial" panose="020B0604020202020204" pitchFamily="34" charset="0"/>
              <a:buChar char="•"/>
            </a:pPr>
            <a:r>
              <a:rPr lang="en-US" b="0" i="0" dirty="0">
                <a:solidFill>
                  <a:schemeClr val="bg1"/>
                </a:solidFill>
                <a:effectLst/>
              </a:rPr>
              <a:t>If the list is not empty, the new node will be added to end of the list such that tail's next will point to the newly added node. This new node will become the new tail of the list.</a:t>
            </a:r>
          </a:p>
          <a:p>
            <a:pPr algn="just"/>
            <a:r>
              <a:rPr lang="en-US" b="0" i="0" dirty="0">
                <a:solidFill>
                  <a:schemeClr val="bg1"/>
                </a:solidFill>
                <a:effectLst/>
              </a:rPr>
              <a:t>a. display() will display the nodes present in the list:</a:t>
            </a:r>
          </a:p>
          <a:p>
            <a:pPr algn="just">
              <a:buFont typeface="Arial" panose="020B0604020202020204" pitchFamily="34" charset="0"/>
              <a:buChar char="•"/>
            </a:pPr>
            <a:r>
              <a:rPr lang="en-US" b="0" i="0" dirty="0">
                <a:solidFill>
                  <a:schemeClr val="bg1"/>
                </a:solidFill>
                <a:effectLst/>
              </a:rPr>
              <a:t>Define a node current which initially points to the head of the list.</a:t>
            </a:r>
          </a:p>
          <a:p>
            <a:pPr algn="just">
              <a:buFont typeface="Arial" panose="020B0604020202020204" pitchFamily="34" charset="0"/>
              <a:buChar char="•"/>
            </a:pPr>
            <a:r>
              <a:rPr lang="en-US" b="0" i="0" dirty="0">
                <a:solidFill>
                  <a:schemeClr val="bg1"/>
                </a:solidFill>
                <a:effectLst/>
              </a:rPr>
              <a:t>Traverse through the list till current points to null.</a:t>
            </a:r>
          </a:p>
          <a:p>
            <a:pPr algn="just">
              <a:buFont typeface="Arial" panose="020B0604020202020204" pitchFamily="34" charset="0"/>
              <a:buChar char="•"/>
            </a:pPr>
            <a:r>
              <a:rPr lang="en-US" b="0" i="0" dirty="0">
                <a:solidFill>
                  <a:schemeClr val="bg1"/>
                </a:solidFill>
                <a:effectLst/>
              </a:rPr>
              <a:t>Display each node by making current to point to node next to it in each iteration.</a:t>
            </a:r>
          </a:p>
          <a:p>
            <a:pPr marL="0" lvl="0" indent="0" algn="l" rtl="0">
              <a:spcBef>
                <a:spcPts val="0"/>
              </a:spcBef>
              <a:spcAft>
                <a:spcPts val="0"/>
              </a:spcAft>
              <a:buNone/>
            </a:pPr>
            <a:endParaRPr sz="1300" dirty="0">
              <a:solidFill>
                <a:schemeClr val="bg1"/>
              </a:solidFill>
            </a:endParaRPr>
          </a:p>
          <a:p>
            <a:pPr marL="0" lvl="0" indent="0" algn="l" rtl="0">
              <a:spcBef>
                <a:spcPts val="0"/>
              </a:spcBef>
              <a:spcAft>
                <a:spcPts val="0"/>
              </a:spcAft>
              <a:buNone/>
            </a:pPr>
            <a:endParaRPr dirty="0">
              <a:solidFill>
                <a:schemeClr val="bg1"/>
              </a:solidFill>
            </a:endParaRPr>
          </a:p>
        </p:txBody>
      </p:sp>
    </p:spTree>
    <p:extLst>
      <p:ext uri="{BB962C8B-B14F-4D97-AF65-F5344CB8AC3E}">
        <p14:creationId xmlns:p14="http://schemas.microsoft.com/office/powerpoint/2010/main" val="5615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Iteration</a:t>
            </a:r>
            <a:endParaRPr dirty="0"/>
          </a:p>
        </p:txBody>
      </p:sp>
      <p:sp>
        <p:nvSpPr>
          <p:cNvPr id="341" name="Google Shape;341;p28"/>
          <p:cNvSpPr txBox="1">
            <a:spLocks noGrp="1"/>
          </p:cNvSpPr>
          <p:nvPr>
            <p:ph type="subTitle" idx="1"/>
          </p:nvPr>
        </p:nvSpPr>
        <p:spPr>
          <a:xfrm flipH="1">
            <a:off x="720000" y="1132375"/>
            <a:ext cx="2735894" cy="2995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BB55FB6F-39A4-40BC-8E8F-9B6BEBF46BDE}"/>
              </a:ext>
            </a:extLst>
          </p:cNvPr>
          <p:cNvSpPr txBox="1"/>
          <p:nvPr/>
        </p:nvSpPr>
        <p:spPr>
          <a:xfrm>
            <a:off x="840441" y="1351429"/>
            <a:ext cx="2615453"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Anaheim"/>
              </a:rPr>
              <a:t>For loop</a:t>
            </a:r>
          </a:p>
          <a:p>
            <a:pPr marL="285750" indent="-285750">
              <a:buFont typeface="Arial" panose="020B0604020202020204" pitchFamily="34" charset="0"/>
              <a:buChar char="•"/>
            </a:pPr>
            <a:r>
              <a:rPr lang="en-US" dirty="0">
                <a:solidFill>
                  <a:schemeClr val="bg1"/>
                </a:solidFill>
                <a:latin typeface="Anaheim"/>
              </a:rPr>
              <a:t>While loop</a:t>
            </a:r>
          </a:p>
          <a:p>
            <a:pPr marL="285750" indent="-285750">
              <a:buFont typeface="Arial" panose="020B0604020202020204" pitchFamily="34" charset="0"/>
              <a:buChar char="•"/>
            </a:pPr>
            <a:r>
              <a:rPr lang="en-US" dirty="0">
                <a:solidFill>
                  <a:schemeClr val="bg1"/>
                </a:solidFill>
                <a:latin typeface="Anaheim"/>
              </a:rPr>
              <a:t>Enhanced for loop</a:t>
            </a:r>
          </a:p>
          <a:p>
            <a:pPr marL="285750" indent="-285750">
              <a:buFont typeface="Arial" panose="020B0604020202020204" pitchFamily="34" charset="0"/>
              <a:buChar char="•"/>
            </a:pPr>
            <a:r>
              <a:rPr lang="en-US" dirty="0">
                <a:solidFill>
                  <a:schemeClr val="bg1"/>
                </a:solidFill>
                <a:latin typeface="Anaheim"/>
              </a:rPr>
              <a:t>Iterator</a:t>
            </a:r>
          </a:p>
          <a:p>
            <a:pPr marL="285750" indent="-285750">
              <a:buFont typeface="Arial" panose="020B0604020202020204" pitchFamily="34" charset="0"/>
              <a:buChar char="•"/>
            </a:pPr>
            <a:r>
              <a:rPr lang="en-US" dirty="0" err="1">
                <a:solidFill>
                  <a:schemeClr val="bg1"/>
                </a:solidFill>
                <a:latin typeface="Anaheim"/>
              </a:rPr>
              <a:t>forEach</a:t>
            </a:r>
            <a:r>
              <a:rPr lang="en-US" dirty="0">
                <a:solidFill>
                  <a:schemeClr val="bg1"/>
                </a:solidFill>
                <a:latin typeface="Anaheim"/>
              </a:rPr>
              <a:t>()</a:t>
            </a:r>
          </a:p>
        </p:txBody>
      </p:sp>
    </p:spTree>
    <p:extLst>
      <p:ext uri="{BB962C8B-B14F-4D97-AF65-F5344CB8AC3E}">
        <p14:creationId xmlns:p14="http://schemas.microsoft.com/office/powerpoint/2010/main" val="250359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Iterator Example</a:t>
            </a:r>
            <a:endParaRPr dirty="0"/>
          </a:p>
        </p:txBody>
      </p:sp>
      <p:sp>
        <p:nvSpPr>
          <p:cNvPr id="341" name="Google Shape;341;p28"/>
          <p:cNvSpPr txBox="1">
            <a:spLocks noGrp="1"/>
          </p:cNvSpPr>
          <p:nvPr>
            <p:ph type="subTitle" idx="1"/>
          </p:nvPr>
        </p:nvSpPr>
        <p:spPr>
          <a:xfrm flipH="1">
            <a:off x="3331800" y="1337982"/>
            <a:ext cx="2735894" cy="2995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A73825AE-EF22-4564-BDC9-68A911A07A68}"/>
              </a:ext>
            </a:extLst>
          </p:cNvPr>
          <p:cNvSpPr txBox="1"/>
          <p:nvPr/>
        </p:nvSpPr>
        <p:spPr>
          <a:xfrm>
            <a:off x="4699747" y="1405218"/>
            <a:ext cx="3859306" cy="261610"/>
          </a:xfrm>
          <a:prstGeom prst="rect">
            <a:avLst/>
          </a:prstGeom>
          <a:noFill/>
        </p:spPr>
        <p:txBody>
          <a:bodyPr wrap="square" rtlCol="0">
            <a:spAutoFit/>
          </a:bodyPr>
          <a:lstStyle/>
          <a:p>
            <a:pPr algn="just"/>
            <a:r>
              <a:rPr lang="en-US" sz="1100" b="0" i="0" dirty="0">
                <a:solidFill>
                  <a:schemeClr val="bg1"/>
                </a:solidFill>
                <a:effectLst/>
                <a:latin typeface="Anaheim"/>
              </a:rPr>
              <a:t> </a:t>
            </a:r>
            <a:endParaRPr lang="en-US" sz="1100" dirty="0">
              <a:solidFill>
                <a:schemeClr val="bg1"/>
              </a:solidFill>
              <a:latin typeface="Anaheim"/>
            </a:endParaRPr>
          </a:p>
        </p:txBody>
      </p:sp>
      <p:sp>
        <p:nvSpPr>
          <p:cNvPr id="4" name="TextBox 3">
            <a:extLst>
              <a:ext uri="{FF2B5EF4-FFF2-40B4-BE49-F238E27FC236}">
                <a16:creationId xmlns:a16="http://schemas.microsoft.com/office/drawing/2014/main" id="{9BCD966D-B50B-40D7-9DBC-4FE34A0085A1}"/>
              </a:ext>
            </a:extLst>
          </p:cNvPr>
          <p:cNvSpPr txBox="1"/>
          <p:nvPr/>
        </p:nvSpPr>
        <p:spPr>
          <a:xfrm>
            <a:off x="4699747" y="1081592"/>
            <a:ext cx="3234018" cy="1754326"/>
          </a:xfrm>
          <a:prstGeom prst="rect">
            <a:avLst/>
          </a:prstGeom>
          <a:noFill/>
        </p:spPr>
        <p:txBody>
          <a:bodyPr wrap="square" rtlCol="0">
            <a:spAutoFit/>
          </a:bodyPr>
          <a:lstStyle/>
          <a:p>
            <a:pPr marL="171450" indent="-171450" algn="l" fontAlgn="base">
              <a:buFont typeface="Arial" panose="020B0604020202020204" pitchFamily="34" charset="0"/>
              <a:buChar char="•"/>
            </a:pPr>
            <a:r>
              <a:rPr lang="en-US" sz="1200" b="0" i="0" dirty="0">
                <a:solidFill>
                  <a:srgbClr val="FFFFFF"/>
                </a:solidFill>
                <a:effectLst/>
                <a:latin typeface="Anaheim"/>
              </a:rPr>
              <a:t>To iterate the LinkedList using the iterator we first create an iterator to the current list and keep on printing the next element using the </a:t>
            </a:r>
            <a:r>
              <a:rPr lang="en-US" sz="1200" b="1" i="0" dirty="0">
                <a:solidFill>
                  <a:srgbClr val="FFFFFF"/>
                </a:solidFill>
                <a:effectLst/>
                <a:latin typeface="Anaheim"/>
              </a:rPr>
              <a:t>next() </a:t>
            </a:r>
            <a:r>
              <a:rPr lang="en-US" sz="1200" b="0" i="0" dirty="0">
                <a:solidFill>
                  <a:srgbClr val="FFFFFF"/>
                </a:solidFill>
                <a:effectLst/>
                <a:latin typeface="Anaheim"/>
              </a:rPr>
              <a:t>method until the next element exists inside the LinkedList.</a:t>
            </a:r>
          </a:p>
          <a:p>
            <a:pPr algn="l" fontAlgn="base"/>
            <a:endParaRPr lang="en-US" sz="1200" b="0" i="0" dirty="0">
              <a:solidFill>
                <a:srgbClr val="FFFFFF"/>
              </a:solidFill>
              <a:effectLst/>
              <a:latin typeface="Anaheim"/>
            </a:endParaRPr>
          </a:p>
          <a:p>
            <a:pPr marL="171450" indent="-171450" algn="l" fontAlgn="base">
              <a:buFont typeface="Arial" panose="020B0604020202020204" pitchFamily="34" charset="0"/>
              <a:buChar char="•"/>
            </a:pPr>
            <a:r>
              <a:rPr lang="en-US" sz="1200" b="0" i="0" dirty="0">
                <a:solidFill>
                  <a:srgbClr val="FFFFFF"/>
                </a:solidFill>
                <a:effectLst/>
                <a:latin typeface="Anaheim"/>
              </a:rPr>
              <a:t>We check if the LinkedList contains the next element using the</a:t>
            </a:r>
            <a:r>
              <a:rPr lang="en-US" sz="1200" b="1" i="0" dirty="0">
                <a:solidFill>
                  <a:srgbClr val="FFFFFF"/>
                </a:solidFill>
                <a:effectLst/>
                <a:latin typeface="Anaheim"/>
              </a:rPr>
              <a:t> hasNext() </a:t>
            </a:r>
            <a:r>
              <a:rPr lang="en-US" sz="1200" b="0" i="0" dirty="0">
                <a:solidFill>
                  <a:srgbClr val="FFFFFF"/>
                </a:solidFill>
                <a:effectLst/>
                <a:latin typeface="Anaheim"/>
              </a:rPr>
              <a:t>method.</a:t>
            </a:r>
          </a:p>
          <a:p>
            <a:endParaRPr lang="en-US" sz="1200" dirty="0">
              <a:latin typeface="Anaheim"/>
            </a:endParaRPr>
          </a:p>
        </p:txBody>
      </p:sp>
      <p:sp>
        <p:nvSpPr>
          <p:cNvPr id="5" name="TextBox 4">
            <a:extLst>
              <a:ext uri="{FF2B5EF4-FFF2-40B4-BE49-F238E27FC236}">
                <a16:creationId xmlns:a16="http://schemas.microsoft.com/office/drawing/2014/main" id="{C784FC10-7150-4FFC-9990-2A0FDC8DDFFF}"/>
              </a:ext>
            </a:extLst>
          </p:cNvPr>
          <p:cNvSpPr txBox="1"/>
          <p:nvPr/>
        </p:nvSpPr>
        <p:spPr>
          <a:xfrm>
            <a:off x="114781" y="29763"/>
            <a:ext cx="3495754" cy="4770537"/>
          </a:xfrm>
          <a:prstGeom prst="rect">
            <a:avLst/>
          </a:prstGeom>
          <a:noFill/>
        </p:spPr>
        <p:txBody>
          <a:bodyPr wrap="square" rtlCol="0">
            <a:spAutoFit/>
          </a:bodyPr>
          <a:lstStyle/>
          <a:p>
            <a:r>
              <a:rPr lang="en-US" sz="800" dirty="0">
                <a:solidFill>
                  <a:schemeClr val="bg1"/>
                </a:solidFill>
                <a:latin typeface="Anaheim"/>
              </a:rPr>
              <a:t>import java.util.Iterator;</a:t>
            </a:r>
          </a:p>
          <a:p>
            <a:r>
              <a:rPr lang="en-US" sz="800" dirty="0">
                <a:solidFill>
                  <a:schemeClr val="bg1"/>
                </a:solidFill>
                <a:latin typeface="Anaheim"/>
              </a:rPr>
              <a:t>import java.util.LinkedList;</a:t>
            </a:r>
          </a:p>
          <a:p>
            <a:r>
              <a:rPr lang="en-US" sz="800" dirty="0">
                <a:solidFill>
                  <a:schemeClr val="bg1"/>
                </a:solidFill>
                <a:latin typeface="Anaheim"/>
              </a:rPr>
              <a:t>  </a:t>
            </a:r>
          </a:p>
          <a:p>
            <a:r>
              <a:rPr lang="en-US" sz="800" dirty="0">
                <a:solidFill>
                  <a:schemeClr val="bg1"/>
                </a:solidFill>
                <a:latin typeface="Anaheim"/>
              </a:rPr>
              <a:t>public class LinkedList {</a:t>
            </a:r>
          </a:p>
          <a:p>
            <a:r>
              <a:rPr lang="en-US" sz="800" dirty="0">
                <a:solidFill>
                  <a:schemeClr val="bg1"/>
                </a:solidFill>
                <a:latin typeface="Anaheim"/>
              </a:rPr>
              <a:t>    public static void main(String[] args) {</a:t>
            </a:r>
          </a:p>
          <a:p>
            <a:r>
              <a:rPr lang="en-US" sz="800" dirty="0">
                <a:solidFill>
                  <a:schemeClr val="bg1"/>
                </a:solidFill>
                <a:latin typeface="Anaheim"/>
              </a:rPr>
              <a:t>          </a:t>
            </a:r>
            <a:r>
              <a:rPr lang="en-US" sz="800" dirty="0">
                <a:solidFill>
                  <a:schemeClr val="bg2">
                    <a:lumMod val="50000"/>
                  </a:schemeClr>
                </a:solidFill>
                <a:latin typeface="Anaheim"/>
              </a:rPr>
              <a:t>// Creating a LinkedList of Integer Type</a:t>
            </a:r>
          </a:p>
          <a:p>
            <a:r>
              <a:rPr lang="en-US" sz="800" dirty="0">
                <a:solidFill>
                  <a:schemeClr val="bg1"/>
                </a:solidFill>
                <a:latin typeface="Anaheim"/>
              </a:rPr>
              <a:t>        LinkedList&lt;Integer&gt; linkedList = new LinkedList&lt;&gt;();</a:t>
            </a:r>
          </a:p>
          <a:p>
            <a:r>
              <a:rPr lang="en-US" sz="800" dirty="0">
                <a:solidFill>
                  <a:schemeClr val="bg1"/>
                </a:solidFill>
                <a:latin typeface="Anaheim"/>
              </a:rPr>
              <a:t>          </a:t>
            </a:r>
            <a:r>
              <a:rPr lang="en-US" sz="800" dirty="0">
                <a:solidFill>
                  <a:schemeClr val="bg2">
                    <a:lumMod val="50000"/>
                  </a:schemeClr>
                </a:solidFill>
                <a:latin typeface="Anaheim"/>
              </a:rPr>
              <a:t>// Inserting some Integer values to our LinkedList</a:t>
            </a:r>
          </a:p>
          <a:p>
            <a:r>
              <a:rPr lang="en-US" sz="800" dirty="0">
                <a:solidFill>
                  <a:schemeClr val="bg1"/>
                </a:solidFill>
                <a:latin typeface="Anaheim"/>
              </a:rPr>
              <a:t>        linkedList.add(5);</a:t>
            </a:r>
          </a:p>
          <a:p>
            <a:r>
              <a:rPr lang="en-US" sz="800" dirty="0">
                <a:solidFill>
                  <a:schemeClr val="bg1"/>
                </a:solidFill>
                <a:latin typeface="Anaheim"/>
              </a:rPr>
              <a:t>        linkedList.add(100);</a:t>
            </a:r>
          </a:p>
          <a:p>
            <a:r>
              <a:rPr lang="en-US" sz="800" dirty="0">
                <a:solidFill>
                  <a:schemeClr val="bg1"/>
                </a:solidFill>
                <a:latin typeface="Anaheim"/>
              </a:rPr>
              <a:t>        linkedList.add(41);</a:t>
            </a:r>
          </a:p>
          <a:p>
            <a:r>
              <a:rPr lang="en-US" sz="800" dirty="0">
                <a:solidFill>
                  <a:schemeClr val="bg1"/>
                </a:solidFill>
                <a:latin typeface="Anaheim"/>
              </a:rPr>
              <a:t>        linkedList.add(40);</a:t>
            </a:r>
          </a:p>
          <a:p>
            <a:r>
              <a:rPr lang="en-US" sz="800" dirty="0">
                <a:solidFill>
                  <a:schemeClr val="bg1"/>
                </a:solidFill>
                <a:latin typeface="Anaheim"/>
              </a:rPr>
              <a:t>        linkedList.add(7);</a:t>
            </a:r>
          </a:p>
          <a:p>
            <a:r>
              <a:rPr lang="en-US" sz="800" dirty="0">
                <a:solidFill>
                  <a:schemeClr val="bg1"/>
                </a:solidFill>
                <a:latin typeface="Anaheim"/>
              </a:rPr>
              <a:t>          </a:t>
            </a:r>
            <a:r>
              <a:rPr lang="en-US" sz="800" dirty="0">
                <a:solidFill>
                  <a:schemeClr val="bg2">
                    <a:lumMod val="50000"/>
                  </a:schemeClr>
                </a:solidFill>
                <a:latin typeface="Anaheim"/>
              </a:rPr>
              <a:t>// LinkedList after insertions : [5, 100, 41, 40, 7]</a:t>
            </a:r>
          </a:p>
          <a:p>
            <a:r>
              <a:rPr lang="en-US" sz="800" dirty="0">
                <a:solidFill>
                  <a:schemeClr val="bg2">
                    <a:lumMod val="50000"/>
                  </a:schemeClr>
                </a:solidFill>
                <a:latin typeface="Anaheim"/>
              </a:rPr>
              <a:t>          // Calling the function to iterate our LinkedList</a:t>
            </a:r>
          </a:p>
          <a:p>
            <a:r>
              <a:rPr lang="en-US" sz="800" dirty="0">
                <a:solidFill>
                  <a:schemeClr val="bg1"/>
                </a:solidFill>
                <a:latin typeface="Anaheim"/>
              </a:rPr>
              <a:t>        iterateUsingIterator(linkedList);</a:t>
            </a:r>
          </a:p>
          <a:p>
            <a:r>
              <a:rPr lang="en-US" sz="800" dirty="0">
                <a:solidFill>
                  <a:schemeClr val="bg1"/>
                </a:solidFill>
                <a:latin typeface="Anaheim"/>
              </a:rPr>
              <a:t>    }</a:t>
            </a:r>
          </a:p>
          <a:p>
            <a:r>
              <a:rPr lang="en-US" sz="800" dirty="0">
                <a:solidFill>
                  <a:schemeClr val="bg1"/>
                </a:solidFill>
                <a:latin typeface="Anaheim"/>
              </a:rPr>
              <a:t>     </a:t>
            </a:r>
            <a:r>
              <a:rPr lang="en-US" sz="800" dirty="0">
                <a:solidFill>
                  <a:schemeClr val="bg2">
                    <a:lumMod val="50000"/>
                  </a:schemeClr>
                </a:solidFill>
                <a:latin typeface="Anaheim"/>
              </a:rPr>
              <a:t>// Function to iterate the Linked List using Iterator</a:t>
            </a:r>
          </a:p>
          <a:p>
            <a:r>
              <a:rPr lang="en-US" sz="800" dirty="0">
                <a:solidFill>
                  <a:schemeClr val="bg1"/>
                </a:solidFill>
                <a:latin typeface="Anaheim"/>
              </a:rPr>
              <a:t>    public static void iterateUsingIterator(LinkedList&lt;Integer&gt; linkedList){</a:t>
            </a:r>
          </a:p>
          <a:p>
            <a:r>
              <a:rPr lang="en-US" sz="800" dirty="0">
                <a:solidFill>
                  <a:schemeClr val="bg1"/>
                </a:solidFill>
                <a:latin typeface="Anaheim"/>
              </a:rPr>
              <a:t>  </a:t>
            </a:r>
          </a:p>
          <a:p>
            <a:r>
              <a:rPr lang="en-US" sz="800" dirty="0">
                <a:solidFill>
                  <a:schemeClr val="bg1"/>
                </a:solidFill>
                <a:latin typeface="Anaheim"/>
              </a:rPr>
              <a:t>        System.out.print("Iterating the LinkedList using Iterator : ");</a:t>
            </a:r>
          </a:p>
          <a:p>
            <a:r>
              <a:rPr lang="en-US" sz="800" dirty="0">
                <a:solidFill>
                  <a:schemeClr val="bg1"/>
                </a:solidFill>
                <a:latin typeface="Anaheim"/>
              </a:rPr>
              <a:t>          </a:t>
            </a:r>
            <a:r>
              <a:rPr lang="en-US" sz="800" dirty="0">
                <a:solidFill>
                  <a:schemeClr val="bg2">
                    <a:lumMod val="50000"/>
                  </a:schemeClr>
                </a:solidFill>
                <a:latin typeface="Anaheim"/>
              </a:rPr>
              <a:t>// Creating an Iterator to our current LinkedList</a:t>
            </a:r>
          </a:p>
          <a:p>
            <a:r>
              <a:rPr lang="en-US" sz="800" dirty="0">
                <a:solidFill>
                  <a:schemeClr val="bg1"/>
                </a:solidFill>
                <a:latin typeface="Anaheim"/>
              </a:rPr>
              <a:t>        Iterator it = linkedList.iterator();</a:t>
            </a:r>
          </a:p>
          <a:p>
            <a:r>
              <a:rPr lang="en-US" sz="800" dirty="0">
                <a:solidFill>
                  <a:schemeClr val="bg2">
                    <a:lumMod val="50000"/>
                  </a:schemeClr>
                </a:solidFill>
                <a:latin typeface="Anaheim"/>
              </a:rPr>
              <a:t>          // Inside the while loop we check if the next element</a:t>
            </a:r>
          </a:p>
          <a:p>
            <a:r>
              <a:rPr lang="en-US" sz="800" dirty="0">
                <a:solidFill>
                  <a:schemeClr val="bg2">
                    <a:lumMod val="50000"/>
                  </a:schemeClr>
                </a:solidFill>
                <a:latin typeface="Anaheim"/>
              </a:rPr>
              <a:t>        // exists or not if the next element exists then we print</a:t>
            </a:r>
          </a:p>
          <a:p>
            <a:r>
              <a:rPr lang="en-US" sz="800" dirty="0">
                <a:solidFill>
                  <a:schemeClr val="bg2">
                    <a:lumMod val="50000"/>
                  </a:schemeClr>
                </a:solidFill>
                <a:latin typeface="Anaheim"/>
              </a:rPr>
              <a:t>        // the next element and move to it otherwise we come out</a:t>
            </a:r>
          </a:p>
          <a:p>
            <a:r>
              <a:rPr lang="en-US" sz="800" dirty="0">
                <a:solidFill>
                  <a:schemeClr val="bg2">
                    <a:lumMod val="50000"/>
                  </a:schemeClr>
                </a:solidFill>
                <a:latin typeface="Anaheim"/>
              </a:rPr>
              <a:t>        // of the loop</a:t>
            </a:r>
          </a:p>
          <a:p>
            <a:r>
              <a:rPr lang="en-US" sz="800" dirty="0">
                <a:solidFill>
                  <a:schemeClr val="bg2">
                    <a:lumMod val="50000"/>
                  </a:schemeClr>
                </a:solidFill>
                <a:latin typeface="Anaheim"/>
              </a:rPr>
              <a:t>            // hasNext() method return boolean value</a:t>
            </a:r>
          </a:p>
          <a:p>
            <a:r>
              <a:rPr lang="en-US" sz="800" dirty="0">
                <a:solidFill>
                  <a:schemeClr val="bg2">
                    <a:lumMod val="50000"/>
                  </a:schemeClr>
                </a:solidFill>
                <a:latin typeface="Anaheim"/>
              </a:rPr>
              <a:t>          // It returns true when the next element</a:t>
            </a:r>
          </a:p>
          <a:p>
            <a:r>
              <a:rPr lang="en-US" sz="800" dirty="0">
                <a:solidFill>
                  <a:schemeClr val="bg2">
                    <a:lumMod val="50000"/>
                  </a:schemeClr>
                </a:solidFill>
                <a:latin typeface="Anaheim"/>
              </a:rPr>
              <a:t>          // exists otherwise returns false</a:t>
            </a:r>
          </a:p>
          <a:p>
            <a:r>
              <a:rPr lang="en-US" sz="800" dirty="0">
                <a:solidFill>
                  <a:schemeClr val="bg1"/>
                </a:solidFill>
                <a:latin typeface="Anaheim"/>
              </a:rPr>
              <a:t>        while(it.hasNext()){</a:t>
            </a:r>
          </a:p>
          <a:p>
            <a:r>
              <a:rPr lang="en-US" sz="800" dirty="0">
                <a:solidFill>
                  <a:schemeClr val="bg1"/>
                </a:solidFill>
                <a:latin typeface="Anaheim"/>
              </a:rPr>
              <a:t>  </a:t>
            </a:r>
          </a:p>
          <a:p>
            <a:r>
              <a:rPr lang="en-US" sz="800" dirty="0">
                <a:solidFill>
                  <a:schemeClr val="bg1"/>
                </a:solidFill>
                <a:latin typeface="Anaheim"/>
              </a:rPr>
              <a:t>            </a:t>
            </a:r>
            <a:r>
              <a:rPr lang="en-US" sz="800" dirty="0">
                <a:solidFill>
                  <a:schemeClr val="bg2">
                    <a:lumMod val="50000"/>
                  </a:schemeClr>
                </a:solidFill>
                <a:latin typeface="Anaheim"/>
              </a:rPr>
              <a:t>// next() return the next element in the iteration</a:t>
            </a:r>
          </a:p>
          <a:p>
            <a:r>
              <a:rPr lang="en-US" sz="800" dirty="0">
                <a:solidFill>
                  <a:schemeClr val="bg1"/>
                </a:solidFill>
                <a:latin typeface="Anaheim"/>
              </a:rPr>
              <a:t>            System.out.print(it.next() + " ");</a:t>
            </a:r>
          </a:p>
          <a:p>
            <a:r>
              <a:rPr lang="en-US" sz="800" dirty="0">
                <a:solidFill>
                  <a:schemeClr val="bg1"/>
                </a:solidFill>
                <a:latin typeface="Anaheim"/>
              </a:rPr>
              <a:t>        }</a:t>
            </a:r>
          </a:p>
          <a:p>
            <a:r>
              <a:rPr lang="en-US" sz="800" dirty="0">
                <a:solidFill>
                  <a:schemeClr val="bg1"/>
                </a:solidFill>
                <a:latin typeface="Anaheim"/>
              </a:rPr>
              <a:t>  </a:t>
            </a:r>
          </a:p>
          <a:p>
            <a:r>
              <a:rPr lang="en-US" sz="800" dirty="0">
                <a:solidFill>
                  <a:schemeClr val="bg1"/>
                </a:solidFill>
                <a:latin typeface="Anaheim"/>
              </a:rPr>
              <a:t>    }</a:t>
            </a:r>
          </a:p>
          <a:p>
            <a:r>
              <a:rPr lang="en-US" sz="800" dirty="0">
                <a:solidFill>
                  <a:schemeClr val="bg1"/>
                </a:solidFill>
                <a:latin typeface="Anaheim"/>
              </a:rPr>
              <a:t>}</a:t>
            </a:r>
          </a:p>
        </p:txBody>
      </p:sp>
      <p:sp>
        <p:nvSpPr>
          <p:cNvPr id="8" name="TextBox 7">
            <a:extLst>
              <a:ext uri="{FF2B5EF4-FFF2-40B4-BE49-F238E27FC236}">
                <a16:creationId xmlns:a16="http://schemas.microsoft.com/office/drawing/2014/main" id="{486044D2-939D-424C-8E8E-F85E76CE40CA}"/>
              </a:ext>
            </a:extLst>
          </p:cNvPr>
          <p:cNvSpPr txBox="1"/>
          <p:nvPr/>
        </p:nvSpPr>
        <p:spPr>
          <a:xfrm>
            <a:off x="4625788" y="3718112"/>
            <a:ext cx="3517310" cy="461665"/>
          </a:xfrm>
          <a:prstGeom prst="rect">
            <a:avLst/>
          </a:prstGeom>
          <a:noFill/>
        </p:spPr>
        <p:txBody>
          <a:bodyPr wrap="none" rtlCol="0">
            <a:spAutoFit/>
          </a:bodyPr>
          <a:lstStyle/>
          <a:p>
            <a:r>
              <a:rPr lang="en-US" sz="1200" dirty="0">
                <a:solidFill>
                  <a:schemeClr val="bg1"/>
                </a:solidFill>
                <a:latin typeface="Anaheim"/>
              </a:rPr>
              <a:t>The output of the iterator example will be:</a:t>
            </a:r>
          </a:p>
          <a:p>
            <a:r>
              <a:rPr lang="en-US" sz="1200" dirty="0">
                <a:solidFill>
                  <a:schemeClr val="bg1"/>
                </a:solidFill>
                <a:latin typeface="Anaheim"/>
              </a:rPr>
              <a:t>“Iterating the LinkedList using Iterator : 5 100 41 40 7</a:t>
            </a:r>
          </a:p>
        </p:txBody>
      </p:sp>
    </p:spTree>
    <p:extLst>
      <p:ext uri="{BB962C8B-B14F-4D97-AF65-F5344CB8AC3E}">
        <p14:creationId xmlns:p14="http://schemas.microsoft.com/office/powerpoint/2010/main" val="114809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Big-O Analysis</a:t>
            </a:r>
            <a:endParaRPr dirty="0"/>
          </a:p>
        </p:txBody>
      </p:sp>
      <p:sp>
        <p:nvSpPr>
          <p:cNvPr id="341" name="Google Shape;341;p28"/>
          <p:cNvSpPr txBox="1">
            <a:spLocks noGrp="1"/>
          </p:cNvSpPr>
          <p:nvPr>
            <p:ph type="subTitle" idx="1"/>
          </p:nvPr>
        </p:nvSpPr>
        <p:spPr>
          <a:xfrm flipH="1">
            <a:off x="720000" y="1132375"/>
            <a:ext cx="2735894" cy="2995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21923D51-52A3-423E-8DFE-CD97A3095D38}"/>
              </a:ext>
            </a:extLst>
          </p:cNvPr>
          <p:cNvSpPr txBox="1"/>
          <p:nvPr/>
        </p:nvSpPr>
        <p:spPr>
          <a:xfrm>
            <a:off x="1185684" y="1132375"/>
            <a:ext cx="6680366" cy="1600438"/>
          </a:xfrm>
          <a:prstGeom prst="rect">
            <a:avLst/>
          </a:prstGeom>
          <a:noFill/>
        </p:spPr>
        <p:txBody>
          <a:bodyPr wrap="square" rtlCol="0">
            <a:spAutoFit/>
          </a:bodyPr>
          <a:lstStyle/>
          <a:p>
            <a:r>
              <a:rPr lang="en-US" b="0" i="0" dirty="0">
                <a:solidFill>
                  <a:schemeClr val="bg1"/>
                </a:solidFill>
                <a:effectLst/>
                <a:latin typeface="Anaheim"/>
              </a:rPr>
              <a:t>When accessing elements of a linked list, speed is proportional to size of the list with Big O(n). Since we must traverse the entire list in order to get to the desired element, it is more costly compared to accessing elements of an array.</a:t>
            </a:r>
          </a:p>
          <a:p>
            <a:endParaRPr lang="en-US" dirty="0">
              <a:solidFill>
                <a:schemeClr val="bg1"/>
              </a:solidFill>
              <a:latin typeface="Anaheim"/>
            </a:endParaRPr>
          </a:p>
          <a:p>
            <a:r>
              <a:rPr lang="en-US" b="0" i="0" dirty="0">
                <a:solidFill>
                  <a:schemeClr val="bg1"/>
                </a:solidFill>
                <a:effectLst/>
                <a:latin typeface="Anaheim"/>
              </a:rPr>
              <a:t>When inserting a node into the beginning of the list, it only involves creating a new node with an address that points to the old head. The time it takes to perform this is not dependent on the size of the list. This means that it will be constant time or a Big O(1).</a:t>
            </a:r>
            <a:endParaRPr lang="en-US" dirty="0">
              <a:solidFill>
                <a:schemeClr val="bg1"/>
              </a:solidFill>
              <a:latin typeface="Anaheim"/>
            </a:endParaRPr>
          </a:p>
        </p:txBody>
      </p:sp>
      <p:pic>
        <p:nvPicPr>
          <p:cNvPr id="1026" name="Picture 2" descr="Image result for big o complexity chart">
            <a:extLst>
              <a:ext uri="{FF2B5EF4-FFF2-40B4-BE49-F238E27FC236}">
                <a16:creationId xmlns:a16="http://schemas.microsoft.com/office/drawing/2014/main" id="{404C0911-E436-426F-9E24-6AF27A75C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271" y="2852988"/>
            <a:ext cx="3151094" cy="219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24005"/>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846</Words>
  <Application>Microsoft Office PowerPoint</Application>
  <PresentationFormat>On-screen Show (16:9)</PresentationFormat>
  <Paragraphs>84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Anaheim</vt:lpstr>
      <vt:lpstr>Arial</vt:lpstr>
      <vt:lpstr>inter-regular</vt:lpstr>
      <vt:lpstr>Overpass Mono</vt:lpstr>
      <vt:lpstr>Roboto</vt:lpstr>
      <vt:lpstr>Roboto Condensed Light</vt:lpstr>
      <vt:lpstr>Programming Lesson by Slidesgo</vt:lpstr>
      <vt:lpstr>Singly-Linked List</vt:lpstr>
      <vt:lpstr>Singly-Linked List</vt:lpstr>
      <vt:lpstr>Singly-Linked List</vt:lpstr>
      <vt:lpstr>Basics</vt:lpstr>
      <vt:lpstr>Iteration</vt:lpstr>
      <vt:lpstr>Iterator Example</vt:lpstr>
      <vt:lpstr>Big-O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Singly-Linked List</dc:title>
  <dc:creator>r coon</dc:creator>
  <cp:lastModifiedBy>r coon</cp:lastModifiedBy>
  <cp:revision>3</cp:revision>
  <dcterms:modified xsi:type="dcterms:W3CDTF">2021-11-25T05:40:43Z</dcterms:modified>
</cp:coreProperties>
</file>