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9" r:id="rId3"/>
    <p:sldId id="260" r:id="rId4"/>
    <p:sldId id="296" r:id="rId5"/>
    <p:sldId id="298" r:id="rId6"/>
    <p:sldId id="297" r:id="rId7"/>
    <p:sldId id="299" r:id="rId8"/>
    <p:sldId id="301" r:id="rId9"/>
    <p:sldId id="262" r:id="rId10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2"/>
      <p:bold r:id="rId13"/>
    </p:embeddedFont>
    <p:embeddedFont>
      <p:font typeface="Merriweather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585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306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93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054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829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CLC 2</a:t>
            </a:r>
            <a:br>
              <a:rPr lang="en" dirty="0"/>
            </a:br>
            <a:r>
              <a:rPr lang="en" dirty="0"/>
              <a:t>Stacks and Queues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4A2E9A-42BB-4A50-9999-79F2745CFBED}"/>
              </a:ext>
            </a:extLst>
          </p:cNvPr>
          <p:cNvSpPr txBox="1"/>
          <p:nvPr/>
        </p:nvSpPr>
        <p:spPr>
          <a:xfrm>
            <a:off x="422564" y="4080164"/>
            <a:ext cx="1191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Ryan Coon</a:t>
            </a:r>
          </a:p>
          <a:p>
            <a:r>
              <a:rPr lang="en-US" sz="1800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Allen Atkins</a:t>
            </a:r>
          </a:p>
          <a:p>
            <a:r>
              <a:rPr lang="en-US" sz="1800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Carrie Assalone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Stacks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latin typeface="Merriweather" panose="00000500000000000000" pitchFamily="2" charset="0"/>
              </a:rPr>
              <a:t>The class is based on the basic principle of last-in-first-out. In addition to the basic push and pop operations, the class provides three more functions of empty, search, and peek.</a:t>
            </a:r>
            <a:endParaRPr dirty="0">
              <a:latin typeface="Merriweather" panose="00000500000000000000" pitchFamily="2" charset="0"/>
            </a:endParaRPr>
          </a:p>
        </p:txBody>
      </p:sp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7AD7C-03BD-41E6-AF58-7344805C8B4E}"/>
              </a:ext>
            </a:extLst>
          </p:cNvPr>
          <p:cNvSpPr txBox="1"/>
          <p:nvPr/>
        </p:nvSpPr>
        <p:spPr>
          <a:xfrm>
            <a:off x="1884218" y="965836"/>
            <a:ext cx="47867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Merriweather" panose="00000500000000000000" pitchFamily="2" charset="0"/>
              </a:rPr>
              <a:t>Stack&lt;E&gt; stack = new Stack(); - Creates a new stack</a:t>
            </a:r>
          </a:p>
          <a:p>
            <a:endParaRPr lang="en-US" dirty="0">
              <a:solidFill>
                <a:schemeClr val="accent1"/>
              </a:solidFill>
              <a:latin typeface="Merriweather" panose="00000500000000000000" pitchFamily="2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Merriweather" panose="00000500000000000000" pitchFamily="2" charset="0"/>
              </a:rPr>
              <a:t>push() – This operation places the element at the top of the stack, along with adding new elements to the stack.</a:t>
            </a:r>
          </a:p>
          <a:p>
            <a:endParaRPr lang="en-US" dirty="0">
              <a:solidFill>
                <a:schemeClr val="accent1"/>
              </a:solidFill>
              <a:latin typeface="Merriweather" panose="00000500000000000000" pitchFamily="2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Merriweather" panose="00000500000000000000" pitchFamily="2" charset="0"/>
              </a:rPr>
              <a:t>pop() – This operation “pops” the element from the top of the stack and is removes in the same manor.</a:t>
            </a:r>
          </a:p>
          <a:p>
            <a:endParaRPr lang="en-US" dirty="0">
              <a:solidFill>
                <a:schemeClr val="accent1"/>
              </a:solidFill>
              <a:latin typeface="Merriweather" panose="00000500000000000000" pitchFamily="2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Merriweather" panose="00000500000000000000" pitchFamily="2" charset="0"/>
              </a:rPr>
              <a:t>empty() – This operation returns true if nothing is on the top of the stack, else it returns false.</a:t>
            </a:r>
          </a:p>
          <a:p>
            <a:endParaRPr lang="en-US" dirty="0">
              <a:solidFill>
                <a:schemeClr val="accent1"/>
              </a:solidFill>
              <a:latin typeface="Merriweather" panose="00000500000000000000" pitchFamily="2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Merriweather" panose="00000500000000000000" pitchFamily="2" charset="0"/>
              </a:rPr>
              <a:t>peek() – This operation returns the element on the top of the stack but does not remove it.</a:t>
            </a:r>
          </a:p>
        </p:txBody>
      </p:sp>
    </p:spTree>
    <p:extLst>
      <p:ext uri="{BB962C8B-B14F-4D97-AF65-F5344CB8AC3E}">
        <p14:creationId xmlns:p14="http://schemas.microsoft.com/office/powerpoint/2010/main" val="264779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438AC-4E77-45DC-9BC8-C3A953BA6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69" y="0"/>
            <a:ext cx="4606596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48FB70-38CB-4766-9048-1979249EE389}"/>
              </a:ext>
            </a:extLst>
          </p:cNvPr>
          <p:cNvSpPr txBox="1"/>
          <p:nvPr/>
        </p:nvSpPr>
        <p:spPr>
          <a:xfrm>
            <a:off x="5299365" y="217690"/>
            <a:ext cx="3539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Merriweather" panose="00000500000000000000" pitchFamily="2" charset="0"/>
              </a:rPr>
              <a:t>Time Complexity:</a:t>
            </a:r>
          </a:p>
          <a:p>
            <a:endParaRPr lang="en-US" sz="1200" dirty="0">
              <a:solidFill>
                <a:schemeClr val="accent1"/>
              </a:solidFill>
              <a:latin typeface="Merriweather" panose="00000500000000000000" pitchFamily="2" charset="0"/>
            </a:endParaRPr>
          </a:p>
          <a:p>
            <a:r>
              <a:rPr lang="en-US" sz="1200" b="0" i="0" dirty="0">
                <a:solidFill>
                  <a:schemeClr val="accent1"/>
                </a:solidFill>
                <a:effectLst/>
                <a:latin typeface="Merriweather" panose="00000500000000000000" pitchFamily="2" charset="0"/>
              </a:rPr>
              <a:t>In stacks, The last element in a list is tracked</a:t>
            </a:r>
          </a:p>
          <a:p>
            <a:r>
              <a:rPr lang="en-US" sz="1200" b="0" i="0" dirty="0">
                <a:solidFill>
                  <a:schemeClr val="accent1"/>
                </a:solidFill>
                <a:effectLst/>
                <a:latin typeface="Merriweather" panose="00000500000000000000" pitchFamily="2" charset="0"/>
              </a:rPr>
              <a:t> with a pointer called top. Popping an element </a:t>
            </a:r>
          </a:p>
          <a:p>
            <a:r>
              <a:rPr lang="en-US" sz="1200" b="0" i="0" dirty="0">
                <a:solidFill>
                  <a:schemeClr val="accent1"/>
                </a:solidFill>
                <a:effectLst/>
                <a:latin typeface="Merriweather" panose="00000500000000000000" pitchFamily="2" charset="0"/>
              </a:rPr>
              <a:t>from a stack will take </a:t>
            </a:r>
            <a:r>
              <a:rPr lang="en-US" sz="1200" b="1" i="0" dirty="0">
                <a:solidFill>
                  <a:schemeClr val="accent1"/>
                </a:solidFill>
                <a:effectLst/>
                <a:latin typeface="Merriweather" panose="00000500000000000000" pitchFamily="2" charset="0"/>
              </a:rPr>
              <a:t>O(1)</a:t>
            </a:r>
            <a:r>
              <a:rPr lang="en-US" sz="1200" b="0" i="0" dirty="0">
                <a:solidFill>
                  <a:schemeClr val="accent1"/>
                </a:solidFill>
                <a:effectLst/>
                <a:latin typeface="Merriweather" panose="00000500000000000000" pitchFamily="2" charset="0"/>
              </a:rPr>
              <a:t> time complexity.</a:t>
            </a:r>
          </a:p>
          <a:p>
            <a:r>
              <a:rPr lang="en-US" sz="1200" b="0" i="0" dirty="0">
                <a:solidFill>
                  <a:schemeClr val="accent1"/>
                </a:solidFill>
                <a:effectLst/>
                <a:latin typeface="Merriweather" panose="00000500000000000000" pitchFamily="2" charset="0"/>
              </a:rPr>
              <a:t> Popping the last element in a stack will </a:t>
            </a:r>
          </a:p>
          <a:p>
            <a:r>
              <a:rPr lang="en-US" sz="1200" b="0" i="0" dirty="0">
                <a:solidFill>
                  <a:schemeClr val="accent1"/>
                </a:solidFill>
                <a:effectLst/>
                <a:latin typeface="Merriweather" panose="00000500000000000000" pitchFamily="2" charset="0"/>
              </a:rPr>
              <a:t>take O(n).</a:t>
            </a:r>
            <a:endParaRPr lang="en-US" sz="1200" dirty="0">
              <a:solidFill>
                <a:schemeClr val="accent1"/>
              </a:solidFill>
              <a:latin typeface="Merriweath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06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Queues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17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7AD7C-03BD-41E6-AF58-7344805C8B4E}"/>
              </a:ext>
            </a:extLst>
          </p:cNvPr>
          <p:cNvSpPr txBox="1"/>
          <p:nvPr/>
        </p:nvSpPr>
        <p:spPr>
          <a:xfrm>
            <a:off x="1884218" y="965836"/>
            <a:ext cx="4786746" cy="3855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Merriweather" panose="00000500000000000000" pitchFamily="2" charset="0"/>
              </a:rPr>
              <a:t>Elements are sorted by insertion order</a:t>
            </a:r>
          </a:p>
          <a:p>
            <a:pPr marL="342900" lvl="8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Merriweather" panose="00000500000000000000" pitchFamily="2" charset="0"/>
              </a:rPr>
              <a:t>First element in is first out (FIFO)</a:t>
            </a:r>
          </a:p>
          <a:p>
            <a:pPr marL="342900" lvl="8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Merriweather" panose="00000500000000000000" pitchFamily="2" charset="0"/>
              </a:rPr>
              <a:t>Elements </a:t>
            </a:r>
            <a:r>
              <a:rPr lang="en-US">
                <a:solidFill>
                  <a:schemeClr val="accent1"/>
                </a:solidFill>
                <a:latin typeface="Merriweather" panose="00000500000000000000" pitchFamily="2" charset="0"/>
              </a:rPr>
              <a:t>have no </a:t>
            </a:r>
            <a:r>
              <a:rPr lang="en-US" dirty="0">
                <a:solidFill>
                  <a:schemeClr val="accent1"/>
                </a:solidFill>
                <a:latin typeface="Merriweather" panose="00000500000000000000" pitchFamily="2" charset="0"/>
              </a:rPr>
              <a:t>index</a:t>
            </a:r>
          </a:p>
          <a:p>
            <a:pPr marL="342900" lvl="8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Merriweather" panose="00000500000000000000" pitchFamily="2" charset="0"/>
              </a:rPr>
              <a:t>Can only add to back and remove from front</a:t>
            </a:r>
          </a:p>
          <a:p>
            <a:pPr lvl="8">
              <a:lnSpc>
                <a:spcPct val="300000"/>
              </a:lnSpc>
            </a:pPr>
            <a:endParaRPr lang="en-US" dirty="0">
              <a:solidFill>
                <a:schemeClr val="accent1"/>
              </a:solidFill>
              <a:latin typeface="Merriweather" panose="00000500000000000000" pitchFamily="2" charset="0"/>
            </a:endParaRPr>
          </a:p>
          <a:p>
            <a:pPr marL="342900" lvl="8" indent="-342900">
              <a:lnSpc>
                <a:spcPct val="300000"/>
              </a:lnSpc>
              <a:buFont typeface="+mj-lt"/>
              <a:buAutoNum type="arabicPeriod"/>
            </a:pPr>
            <a:endParaRPr lang="en-US" dirty="0">
              <a:solidFill>
                <a:schemeClr val="accent1"/>
              </a:solidFill>
              <a:latin typeface="Merriweath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36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4655CE2-986C-4317-89CA-3282DED46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502" y="0"/>
            <a:ext cx="5093171" cy="51434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90D70E-6AFA-4439-AE88-381C91D8E59B}"/>
              </a:ext>
            </a:extLst>
          </p:cNvPr>
          <p:cNvSpPr txBox="1"/>
          <p:nvPr/>
        </p:nvSpPr>
        <p:spPr>
          <a:xfrm>
            <a:off x="5039669" y="0"/>
            <a:ext cx="41043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Time complexity </a:t>
            </a:r>
          </a:p>
          <a:p>
            <a:endParaRPr lang="en-US" dirty="0"/>
          </a:p>
          <a:p>
            <a:pPr algn="ctr"/>
            <a:r>
              <a:rPr lang="en-US" sz="2800" dirty="0" err="1">
                <a:solidFill>
                  <a:schemeClr val="accent1"/>
                </a:solidFill>
              </a:rPr>
              <a:t>Enque</a:t>
            </a:r>
            <a:r>
              <a:rPr lang="en-US" sz="2800" dirty="0">
                <a:solidFill>
                  <a:schemeClr val="accent1"/>
                </a:solidFill>
              </a:rPr>
              <a:t> O(1)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Deque O(1)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Front   O(1)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Rear    O(1)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1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19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D461D-4AF5-4325-AA33-F47175602097}"/>
              </a:ext>
            </a:extLst>
          </p:cNvPr>
          <p:cNvSpPr txBox="1"/>
          <p:nvPr/>
        </p:nvSpPr>
        <p:spPr>
          <a:xfrm>
            <a:off x="394855" y="443345"/>
            <a:ext cx="84443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References:</a:t>
            </a:r>
          </a:p>
          <a:p>
            <a:endParaRPr lang="en-US" dirty="0"/>
          </a:p>
          <a:p>
            <a:r>
              <a:rPr lang="en-US" i="1" dirty="0">
                <a:effectLst/>
              </a:rPr>
              <a:t>Stack class in Java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GeeksforGeeks</a:t>
            </a:r>
            <a:r>
              <a:rPr lang="en-US" dirty="0">
                <a:effectLst/>
              </a:rPr>
              <a:t>. (2021, August 3). Retrieved December 4, 2021, from https://www.geeksforgeeks.org/stack-class-in-java/.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293</Words>
  <Application>Microsoft Office PowerPoint</Application>
  <PresentationFormat>On-screen Show (16:9)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Merriweather</vt:lpstr>
      <vt:lpstr>Amatic SC</vt:lpstr>
      <vt:lpstr>Nathaniel template</vt:lpstr>
      <vt:lpstr>CLC 2 Stacks and Queues</vt:lpstr>
      <vt:lpstr>Stacks</vt:lpstr>
      <vt:lpstr>PowerPoint Presentation</vt:lpstr>
      <vt:lpstr>PowerPoint Presentation</vt:lpstr>
      <vt:lpstr>PowerPoint Presentation</vt:lpstr>
      <vt:lpstr>Queues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CLC 2 Stacks and Queues</dc:title>
  <dc:creator>r coon</dc:creator>
  <cp:lastModifiedBy>r coon</cp:lastModifiedBy>
  <cp:revision>4</cp:revision>
  <dcterms:modified xsi:type="dcterms:W3CDTF">2021-12-05T20:14:48Z</dcterms:modified>
</cp:coreProperties>
</file>