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5"/>
  </p:notesMasterIdLst>
  <p:handoutMasterIdLst>
    <p:handoutMasterId r:id="rId16"/>
  </p:handoutMasterIdLst>
  <p:sldIdLst>
    <p:sldId id="256" r:id="rId3"/>
    <p:sldId id="257" r:id="rId4"/>
    <p:sldId id="260" r:id="rId5"/>
    <p:sldId id="269" r:id="rId6"/>
    <p:sldId id="261" r:id="rId7"/>
    <p:sldId id="266" r:id="rId8"/>
    <p:sldId id="265" r:id="rId9"/>
    <p:sldId id="263" r:id="rId10"/>
    <p:sldId id="264" r:id="rId11"/>
    <p:sldId id="267" r:id="rId12"/>
    <p:sldId id="268" r:id="rId13"/>
    <p:sldId id="270" r:id="rId14"/>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panose="020B0600000101010101" pitchFamily="34" charset="-127"/>
        <a:cs typeface="+mn-cs"/>
      </a:defRPr>
    </a:lvl5pPr>
    <a:lvl6pPr marL="22860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6pPr>
    <a:lvl7pPr marL="27432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7pPr>
    <a:lvl8pPr marL="32004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8pPr>
    <a:lvl9pPr marL="3657600" algn="l" defTabSz="914400" rtl="0" eaLnBrk="1" latinLnBrk="0" hangingPunct="1">
      <a:defRPr sz="2000" kern="1200">
        <a:solidFill>
          <a:schemeClr val="bg1"/>
        </a:solidFill>
        <a:latin typeface="Futura LT Book" pitchFamily="2"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65482B"/>
    <a:srgbClr val="C75806"/>
    <a:srgbClr val="000000"/>
    <a:srgbClr val="00499F"/>
    <a:srgbClr val="0CC1E0"/>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447" autoAdjust="0"/>
  </p:normalViewPr>
  <p:slideViewPr>
    <p:cSldViewPr>
      <p:cViewPr varScale="1">
        <p:scale>
          <a:sx n="59" d="100"/>
          <a:sy n="59" d="100"/>
        </p:scale>
        <p:origin x="1484" y="5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5330FD7-7902-43F1-96F2-77D5E8C1D75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a:extLst>
              <a:ext uri="{FF2B5EF4-FFF2-40B4-BE49-F238E27FC236}">
                <a16:creationId xmlns:a16="http://schemas.microsoft.com/office/drawing/2014/main" id="{53F046AD-EBB8-4D5C-B7A2-F3BBD365309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a:extLst>
              <a:ext uri="{FF2B5EF4-FFF2-40B4-BE49-F238E27FC236}">
                <a16:creationId xmlns:a16="http://schemas.microsoft.com/office/drawing/2014/main" id="{C47A75D4-23B9-4A76-BA23-2F27B3A06ED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C277A0B3-D010-4987-B8C5-0FF3DE70580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4ED4C29D-0BAA-464A-AEAF-53777F98A42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a:extLst>
              <a:ext uri="{FF2B5EF4-FFF2-40B4-BE49-F238E27FC236}">
                <a16:creationId xmlns:a16="http://schemas.microsoft.com/office/drawing/2014/main" id="{4DD92701-8FBC-410F-8806-68A1782CDDE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7B182D2C-9BD5-4201-AF85-D5DC62121652}"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err="1">
                <a:solidFill>
                  <a:srgbClr val="333333"/>
                </a:solidFill>
                <a:effectLst/>
                <a:latin typeface="Poppins" panose="00000500000000000000" pitchFamily="2" charset="0"/>
              </a:rPr>
              <a:t>heapSort</a:t>
            </a:r>
            <a:r>
              <a:rPr lang="en-US" b="0" i="0" dirty="0">
                <a:solidFill>
                  <a:srgbClr val="333333"/>
                </a:solidFill>
                <a:effectLst/>
                <a:latin typeface="Poppins" panose="00000500000000000000" pitchFamily="2" charset="0"/>
              </a:rPr>
              <a:t>() – This function helps construct the max heap initially for use. Once done, every root element is extracted and sent to the end of the array. Once done, the max heap is reconstructed from the root. The root is again extracted and sent to the end of the array, and hence the process continues.</a:t>
            </a:r>
          </a:p>
          <a:p>
            <a:pPr algn="l">
              <a:buFont typeface="Arial" panose="020B0604020202020204" pitchFamily="34" charset="0"/>
              <a:buChar char="•"/>
            </a:pPr>
            <a:r>
              <a:rPr lang="en-US" b="0" i="0" dirty="0" err="1">
                <a:solidFill>
                  <a:srgbClr val="333333"/>
                </a:solidFill>
                <a:effectLst/>
                <a:latin typeface="Poppins" panose="00000500000000000000" pitchFamily="2" charset="0"/>
              </a:rPr>
              <a:t>heapify</a:t>
            </a:r>
            <a:r>
              <a:rPr lang="en-US" b="0" i="0" dirty="0">
                <a:solidFill>
                  <a:srgbClr val="333333"/>
                </a:solidFill>
                <a:effectLst/>
                <a:latin typeface="Poppins" panose="00000500000000000000" pitchFamily="2" charset="0"/>
              </a:rPr>
              <a:t>() – This function is the building block of the heap sort algorithm. This function determines the maximum from the element being examined as the root and its two children. If the maximum is among the children of the root, the root and its child are swapped. This process is then repeated for the new root. When the maximum element in the array is found (such that its children are smaller than it) the function stops. For the node at index </a:t>
            </a:r>
            <a:r>
              <a:rPr lang="en-US" b="0" i="0" dirty="0" err="1">
                <a:solidFill>
                  <a:srgbClr val="333333"/>
                </a:solidFill>
                <a:effectLst/>
                <a:latin typeface="Poppins" panose="00000500000000000000" pitchFamily="2" charset="0"/>
              </a:rPr>
              <a:t>i</a:t>
            </a:r>
            <a:r>
              <a:rPr lang="en-US" b="0" i="0" dirty="0">
                <a:solidFill>
                  <a:srgbClr val="333333"/>
                </a:solidFill>
                <a:effectLst/>
                <a:latin typeface="Poppins" panose="00000500000000000000" pitchFamily="2" charset="0"/>
              </a:rPr>
              <a:t>, the left child is at index 2 * </a:t>
            </a:r>
            <a:r>
              <a:rPr lang="en-US" b="0" i="0" dirty="0" err="1">
                <a:solidFill>
                  <a:srgbClr val="333333"/>
                </a:solidFill>
                <a:effectLst/>
                <a:latin typeface="Poppins" panose="00000500000000000000" pitchFamily="2" charset="0"/>
              </a:rPr>
              <a:t>i</a:t>
            </a:r>
            <a:r>
              <a:rPr lang="en-US" b="0" i="0" dirty="0">
                <a:solidFill>
                  <a:srgbClr val="333333"/>
                </a:solidFill>
                <a:effectLst/>
                <a:latin typeface="Poppins" panose="00000500000000000000" pitchFamily="2" charset="0"/>
              </a:rPr>
              <a:t> + 1, and the right child is at index 2 * </a:t>
            </a:r>
            <a:r>
              <a:rPr lang="en-US" b="0" i="0" dirty="0" err="1">
                <a:solidFill>
                  <a:srgbClr val="333333"/>
                </a:solidFill>
                <a:effectLst/>
                <a:latin typeface="Poppins" panose="00000500000000000000" pitchFamily="2" charset="0"/>
              </a:rPr>
              <a:t>i</a:t>
            </a:r>
            <a:r>
              <a:rPr lang="en-US" b="0" i="0" dirty="0">
                <a:solidFill>
                  <a:srgbClr val="333333"/>
                </a:solidFill>
                <a:effectLst/>
                <a:latin typeface="Poppins" panose="00000500000000000000" pitchFamily="2" charset="0"/>
              </a:rPr>
              <a:t> + 1. (indexing in an array starts from 0, so the root is at 0).</a:t>
            </a:r>
          </a:p>
          <a:p>
            <a:endParaRPr lang="en-US" dirty="0"/>
          </a:p>
        </p:txBody>
      </p:sp>
      <p:sp>
        <p:nvSpPr>
          <p:cNvPr id="4" name="Slide Number Placeholder 3"/>
          <p:cNvSpPr>
            <a:spLocks noGrp="1"/>
          </p:cNvSpPr>
          <p:nvPr>
            <p:ph type="sldNum" sz="quarter" idx="5"/>
          </p:nvPr>
        </p:nvSpPr>
        <p:spPr/>
        <p:txBody>
          <a:bodyPr/>
          <a:lstStyle/>
          <a:p>
            <a:fld id="{7B182D2C-9BD5-4201-AF85-D5DC62121652}" type="slidenum">
              <a:rPr lang="ru-RU" altLang="en-US" smtClean="0"/>
              <a:pPr/>
              <a:t>11</a:t>
            </a:fld>
            <a:endParaRPr lang="ru-RU" altLang="en-US"/>
          </a:p>
        </p:txBody>
      </p:sp>
    </p:spTree>
    <p:extLst>
      <p:ext uri="{BB962C8B-B14F-4D97-AF65-F5344CB8AC3E}">
        <p14:creationId xmlns:p14="http://schemas.microsoft.com/office/powerpoint/2010/main" val="259071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82D2C-9BD5-4201-AF85-D5DC62121652}" type="slidenum">
              <a:rPr lang="ru-RU" altLang="en-US" smtClean="0"/>
              <a:pPr/>
              <a:t>12</a:t>
            </a:fld>
            <a:endParaRPr lang="ru-RU" altLang="en-US"/>
          </a:p>
        </p:txBody>
      </p:sp>
    </p:spTree>
    <p:extLst>
      <p:ext uri="{BB962C8B-B14F-4D97-AF65-F5344CB8AC3E}">
        <p14:creationId xmlns:p14="http://schemas.microsoft.com/office/powerpoint/2010/main" val="1563286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027BE8-BEB0-4C98-B490-CB98BDD6AB2D}"/>
              </a:ext>
            </a:extLst>
          </p:cNvPr>
          <p:cNvSpPr>
            <a:spLocks noGrp="1" noChangeArrowheads="1"/>
          </p:cNvSpPr>
          <p:nvPr>
            <p:ph type="ctrTitle"/>
          </p:nvPr>
        </p:nvSpPr>
        <p:spPr>
          <a:xfrm>
            <a:off x="684213" y="2276475"/>
            <a:ext cx="7750175" cy="1081088"/>
          </a:xfrm>
          <a:effectLst>
            <a:outerShdw dist="17961" dir="2700000" algn="ctr" rotWithShape="0">
              <a:schemeClr val="bg2"/>
            </a:outerShdw>
          </a:effectLst>
        </p:spPr>
        <p:txBody>
          <a:bodyPr/>
          <a:lstStyle>
            <a:lvl1pPr algn="ct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8594EE4-732C-457E-937D-ABA9A251B360}"/>
              </a:ext>
            </a:extLst>
          </p:cNvPr>
          <p:cNvSpPr>
            <a:spLocks noGrp="1" noChangeArrowheads="1"/>
          </p:cNvSpPr>
          <p:nvPr>
            <p:ph type="subTitle" idx="1"/>
          </p:nvPr>
        </p:nvSpPr>
        <p:spPr>
          <a:xfrm>
            <a:off x="715963" y="3357563"/>
            <a:ext cx="7743825" cy="574675"/>
          </a:xfrm>
          <a:effectLst>
            <a:outerShdw dist="17961" dir="2700000" algn="ctr" rotWithShape="0">
              <a:schemeClr val="bg2"/>
            </a:outerShdw>
          </a:effectLst>
        </p:spPr>
        <p:txBody>
          <a:bodyPr/>
          <a:lstStyle>
            <a:lvl1pPr marL="0" indent="0" algn="ctr">
              <a:buFontTx/>
              <a:buNone/>
              <a:defRPr>
                <a:latin typeface="Futura LT Book" pitchFamily="2" charset="0"/>
                <a:ea typeface="굴림" panose="020B0600000101010101" pitchFamily="34" charset="-127"/>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5D2D-9146-4EDA-A995-5A3AB171B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7F4B4-91CE-42A3-BF40-4BA7033EE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188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4C93D-E835-446D-8901-8E3348586BE6}"/>
              </a:ext>
            </a:extLst>
          </p:cNvPr>
          <p:cNvSpPr>
            <a:spLocks noGrp="1"/>
          </p:cNvSpPr>
          <p:nvPr>
            <p:ph type="title" orient="vert"/>
          </p:nvPr>
        </p:nvSpPr>
        <p:spPr>
          <a:xfrm>
            <a:off x="6553200" y="1125538"/>
            <a:ext cx="1979613" cy="53990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59695-54A0-4F49-84E2-80F4D90025CE}"/>
              </a:ext>
            </a:extLst>
          </p:cNvPr>
          <p:cNvSpPr>
            <a:spLocks noGrp="1"/>
          </p:cNvSpPr>
          <p:nvPr>
            <p:ph type="body" orient="vert" idx="1"/>
          </p:nvPr>
        </p:nvSpPr>
        <p:spPr>
          <a:xfrm>
            <a:off x="611188" y="1125538"/>
            <a:ext cx="5789612"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154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4536-B61A-49BD-8F46-26E953002C7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D28F6-96CE-4FD3-B8DC-F2B429ED912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40EA14-24D8-4986-806A-A8B5F7BE40CA}"/>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C48F232E-936A-481A-845A-265924DD798E}"/>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B9C6883-02A7-46E2-9F10-1DB2262D6CBD}"/>
              </a:ext>
            </a:extLst>
          </p:cNvPr>
          <p:cNvSpPr>
            <a:spLocks noGrp="1"/>
          </p:cNvSpPr>
          <p:nvPr>
            <p:ph type="sldNum" sz="quarter" idx="12"/>
          </p:nvPr>
        </p:nvSpPr>
        <p:spPr/>
        <p:txBody>
          <a:bodyPr/>
          <a:lstStyle>
            <a:lvl1pPr>
              <a:defRPr/>
            </a:lvl1pPr>
          </a:lstStyle>
          <a:p>
            <a:fld id="{A3F0D58C-CF74-4009-B840-90E1F147D636}" type="slidenum">
              <a:rPr lang="ru-RU" altLang="en-US"/>
              <a:pPr/>
              <a:t>‹#›</a:t>
            </a:fld>
            <a:endParaRPr lang="ru-RU" altLang="en-US"/>
          </a:p>
        </p:txBody>
      </p:sp>
    </p:spTree>
    <p:extLst>
      <p:ext uri="{BB962C8B-B14F-4D97-AF65-F5344CB8AC3E}">
        <p14:creationId xmlns:p14="http://schemas.microsoft.com/office/powerpoint/2010/main" val="127507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D5B1-69E3-4318-84BE-3BECD729A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CDF0C-021E-4E1B-A1BD-03CBCC3EA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00691-6E5A-4DFC-94C3-A619C68026B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8AE13B8D-855E-40AD-9D46-5859AFC058C1}"/>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2F9F66B-958F-4F08-96AB-06D5BF116E97}"/>
              </a:ext>
            </a:extLst>
          </p:cNvPr>
          <p:cNvSpPr>
            <a:spLocks noGrp="1"/>
          </p:cNvSpPr>
          <p:nvPr>
            <p:ph type="sldNum" sz="quarter" idx="12"/>
          </p:nvPr>
        </p:nvSpPr>
        <p:spPr/>
        <p:txBody>
          <a:bodyPr/>
          <a:lstStyle>
            <a:lvl1pPr>
              <a:defRPr/>
            </a:lvl1pPr>
          </a:lstStyle>
          <a:p>
            <a:fld id="{18CCD6BC-CDA1-4BD8-9401-D7155D1C7354}" type="slidenum">
              <a:rPr lang="ru-RU" altLang="en-US"/>
              <a:pPr/>
              <a:t>‹#›</a:t>
            </a:fld>
            <a:endParaRPr lang="ru-RU" altLang="en-US"/>
          </a:p>
        </p:txBody>
      </p:sp>
    </p:spTree>
    <p:extLst>
      <p:ext uri="{BB962C8B-B14F-4D97-AF65-F5344CB8AC3E}">
        <p14:creationId xmlns:p14="http://schemas.microsoft.com/office/powerpoint/2010/main" val="3019877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ABA4-9819-488A-8180-E00BC26C95E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2AB18-B241-4C32-986B-5F0D199E259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D330A20-4B24-45EE-9A4D-1123B6471027}"/>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90B50D84-C781-4201-841C-52750FD1942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5401D131-BD1E-4C78-B2E1-BC9570144CB2}"/>
              </a:ext>
            </a:extLst>
          </p:cNvPr>
          <p:cNvSpPr>
            <a:spLocks noGrp="1"/>
          </p:cNvSpPr>
          <p:nvPr>
            <p:ph type="sldNum" sz="quarter" idx="12"/>
          </p:nvPr>
        </p:nvSpPr>
        <p:spPr/>
        <p:txBody>
          <a:bodyPr/>
          <a:lstStyle>
            <a:lvl1pPr>
              <a:defRPr/>
            </a:lvl1pPr>
          </a:lstStyle>
          <a:p>
            <a:fld id="{7DB5D32A-77FE-415D-B5A8-152FFF15D272}" type="slidenum">
              <a:rPr lang="ru-RU" altLang="en-US"/>
              <a:pPr/>
              <a:t>‹#›</a:t>
            </a:fld>
            <a:endParaRPr lang="ru-RU" altLang="en-US"/>
          </a:p>
        </p:txBody>
      </p:sp>
    </p:spTree>
    <p:extLst>
      <p:ext uri="{BB962C8B-B14F-4D97-AF65-F5344CB8AC3E}">
        <p14:creationId xmlns:p14="http://schemas.microsoft.com/office/powerpoint/2010/main" val="3515652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A2F1-94D2-4CE5-ACB0-EE38EC469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5A7D3-39D0-4448-8035-CEF88781D532}"/>
              </a:ext>
            </a:extLst>
          </p:cNvPr>
          <p:cNvSpPr>
            <a:spLocks noGrp="1"/>
          </p:cNvSpPr>
          <p:nvPr>
            <p:ph sz="half" idx="1"/>
          </p:nvPr>
        </p:nvSpPr>
        <p:spPr>
          <a:xfrm>
            <a:off x="1908175" y="1600200"/>
            <a:ext cx="331311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BCA87-BDAF-42F5-AE2D-0B1BFB4CA3D6}"/>
              </a:ext>
            </a:extLst>
          </p:cNvPr>
          <p:cNvSpPr>
            <a:spLocks noGrp="1"/>
          </p:cNvSpPr>
          <p:nvPr>
            <p:ph sz="half" idx="2"/>
          </p:nvPr>
        </p:nvSpPr>
        <p:spPr>
          <a:xfrm>
            <a:off x="5373688" y="1600200"/>
            <a:ext cx="331311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BD7830-B66B-4212-BCA9-3348BE64C020}"/>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D2A34C32-976D-45E5-8715-763633C8A198}"/>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4AF96E1A-8BC3-413F-AE35-DFEEEA553792}"/>
              </a:ext>
            </a:extLst>
          </p:cNvPr>
          <p:cNvSpPr>
            <a:spLocks noGrp="1"/>
          </p:cNvSpPr>
          <p:nvPr>
            <p:ph type="sldNum" sz="quarter" idx="12"/>
          </p:nvPr>
        </p:nvSpPr>
        <p:spPr/>
        <p:txBody>
          <a:bodyPr/>
          <a:lstStyle>
            <a:lvl1pPr>
              <a:defRPr/>
            </a:lvl1pPr>
          </a:lstStyle>
          <a:p>
            <a:fld id="{2126DA11-282A-4FA4-8C18-EB1BFE793494}" type="slidenum">
              <a:rPr lang="ru-RU" altLang="en-US"/>
              <a:pPr/>
              <a:t>‹#›</a:t>
            </a:fld>
            <a:endParaRPr lang="ru-RU" altLang="en-US"/>
          </a:p>
        </p:txBody>
      </p:sp>
    </p:spTree>
    <p:extLst>
      <p:ext uri="{BB962C8B-B14F-4D97-AF65-F5344CB8AC3E}">
        <p14:creationId xmlns:p14="http://schemas.microsoft.com/office/powerpoint/2010/main" val="37203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A08C-6476-4EC6-AE7E-F7EE27ED274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57BCF3-CB23-4211-A88F-9F8C466C608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8403-E79E-419A-8366-D98E41822DB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7F33D-8B7C-46B8-AB4B-13701026B60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A7188-3506-4429-81D6-03567B26480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F5ACF1-DE02-4B75-AF6E-A452ADA4A353}"/>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B81B2C4C-07DB-4509-B74B-44B6B773B457}"/>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5272FDF2-F6C9-4ED8-B3C3-CFF169976A59}"/>
              </a:ext>
            </a:extLst>
          </p:cNvPr>
          <p:cNvSpPr>
            <a:spLocks noGrp="1"/>
          </p:cNvSpPr>
          <p:nvPr>
            <p:ph type="sldNum" sz="quarter" idx="12"/>
          </p:nvPr>
        </p:nvSpPr>
        <p:spPr/>
        <p:txBody>
          <a:bodyPr/>
          <a:lstStyle>
            <a:lvl1pPr>
              <a:defRPr/>
            </a:lvl1pPr>
          </a:lstStyle>
          <a:p>
            <a:fld id="{F4596334-1EFA-4821-A382-6C39466C03EC}" type="slidenum">
              <a:rPr lang="ru-RU" altLang="en-US"/>
              <a:pPr/>
              <a:t>‹#›</a:t>
            </a:fld>
            <a:endParaRPr lang="ru-RU" altLang="en-US"/>
          </a:p>
        </p:txBody>
      </p:sp>
    </p:spTree>
    <p:extLst>
      <p:ext uri="{BB962C8B-B14F-4D97-AF65-F5344CB8AC3E}">
        <p14:creationId xmlns:p14="http://schemas.microsoft.com/office/powerpoint/2010/main" val="58991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4C8A-451C-4F2C-A9D5-3AA6983BD2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8E7C4-BB09-44A6-8398-19B4D34FC49A}"/>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515F3611-BDB6-45A0-9EE0-5F2E48E6A615}"/>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F5E4ACC9-A6DE-4945-A757-B10D10187FD4}"/>
              </a:ext>
            </a:extLst>
          </p:cNvPr>
          <p:cNvSpPr>
            <a:spLocks noGrp="1"/>
          </p:cNvSpPr>
          <p:nvPr>
            <p:ph type="sldNum" sz="quarter" idx="12"/>
          </p:nvPr>
        </p:nvSpPr>
        <p:spPr/>
        <p:txBody>
          <a:bodyPr/>
          <a:lstStyle>
            <a:lvl1pPr>
              <a:defRPr/>
            </a:lvl1pPr>
          </a:lstStyle>
          <a:p>
            <a:fld id="{A5887EF7-46B3-4DF9-A11F-53D63E02EC2F}" type="slidenum">
              <a:rPr lang="ru-RU" altLang="en-US"/>
              <a:pPr/>
              <a:t>‹#›</a:t>
            </a:fld>
            <a:endParaRPr lang="ru-RU" altLang="en-US"/>
          </a:p>
        </p:txBody>
      </p:sp>
    </p:spTree>
    <p:extLst>
      <p:ext uri="{BB962C8B-B14F-4D97-AF65-F5344CB8AC3E}">
        <p14:creationId xmlns:p14="http://schemas.microsoft.com/office/powerpoint/2010/main" val="2754571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82BF5-776E-48F1-A1AA-2B8E30D0D68B}"/>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FD9ACF14-607E-4275-B9D7-6AD1BEC59CBE}"/>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6EBC9A98-AED0-4316-9FCF-48CD535E7AE2}"/>
              </a:ext>
            </a:extLst>
          </p:cNvPr>
          <p:cNvSpPr>
            <a:spLocks noGrp="1"/>
          </p:cNvSpPr>
          <p:nvPr>
            <p:ph type="sldNum" sz="quarter" idx="12"/>
          </p:nvPr>
        </p:nvSpPr>
        <p:spPr/>
        <p:txBody>
          <a:bodyPr/>
          <a:lstStyle>
            <a:lvl1pPr>
              <a:defRPr/>
            </a:lvl1pPr>
          </a:lstStyle>
          <a:p>
            <a:fld id="{13280CDB-CDD8-4131-9172-F9BE82561C72}" type="slidenum">
              <a:rPr lang="ru-RU" altLang="en-US"/>
              <a:pPr/>
              <a:t>‹#›</a:t>
            </a:fld>
            <a:endParaRPr lang="ru-RU" altLang="en-US"/>
          </a:p>
        </p:txBody>
      </p:sp>
    </p:spTree>
    <p:extLst>
      <p:ext uri="{BB962C8B-B14F-4D97-AF65-F5344CB8AC3E}">
        <p14:creationId xmlns:p14="http://schemas.microsoft.com/office/powerpoint/2010/main" val="990873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6FE4-6996-454B-A48D-E29F1083966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4F0E5-3E2C-403E-AE82-9F2D202ACEE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AD9E7D-CC59-471E-9C4D-B14C12CD14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26262-9E35-4853-97CC-8CD604F6FA36}"/>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830D08BA-5170-4E41-B9CD-8625E0158DB0}"/>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28FEDBBF-6473-49BB-8B1E-B974139C48ED}"/>
              </a:ext>
            </a:extLst>
          </p:cNvPr>
          <p:cNvSpPr>
            <a:spLocks noGrp="1"/>
          </p:cNvSpPr>
          <p:nvPr>
            <p:ph type="sldNum" sz="quarter" idx="12"/>
          </p:nvPr>
        </p:nvSpPr>
        <p:spPr/>
        <p:txBody>
          <a:bodyPr/>
          <a:lstStyle>
            <a:lvl1pPr>
              <a:defRPr/>
            </a:lvl1pPr>
          </a:lstStyle>
          <a:p>
            <a:fld id="{95557F94-9BAD-471C-8E5F-767C5840F443}" type="slidenum">
              <a:rPr lang="ru-RU" altLang="en-US"/>
              <a:pPr/>
              <a:t>‹#›</a:t>
            </a:fld>
            <a:endParaRPr lang="ru-RU" altLang="en-US"/>
          </a:p>
        </p:txBody>
      </p:sp>
    </p:spTree>
    <p:extLst>
      <p:ext uri="{BB962C8B-B14F-4D97-AF65-F5344CB8AC3E}">
        <p14:creationId xmlns:p14="http://schemas.microsoft.com/office/powerpoint/2010/main" val="86295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44BB-AB64-487D-BFA8-80B109DA59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62910-6D61-4DF7-AA2A-40D4A7091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0632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F229-D581-4487-9B6A-155B319B373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3600B6-2B5C-4998-8F28-BB6153C6742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49F15-B160-4F10-9517-522E77481F4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B23CE-0BC2-47ED-96B9-065D6C422F22}"/>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D882EAC0-08DF-46F8-9241-B353522C122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0AD8B7A9-877D-4716-88DE-ADD7905338CF}"/>
              </a:ext>
            </a:extLst>
          </p:cNvPr>
          <p:cNvSpPr>
            <a:spLocks noGrp="1"/>
          </p:cNvSpPr>
          <p:nvPr>
            <p:ph type="sldNum" sz="quarter" idx="12"/>
          </p:nvPr>
        </p:nvSpPr>
        <p:spPr/>
        <p:txBody>
          <a:bodyPr/>
          <a:lstStyle>
            <a:lvl1pPr>
              <a:defRPr/>
            </a:lvl1pPr>
          </a:lstStyle>
          <a:p>
            <a:fld id="{84F071B1-F2B5-43CA-A40C-11C73B5FA247}" type="slidenum">
              <a:rPr lang="ru-RU" altLang="en-US"/>
              <a:pPr/>
              <a:t>‹#›</a:t>
            </a:fld>
            <a:endParaRPr lang="ru-RU" altLang="en-US"/>
          </a:p>
        </p:txBody>
      </p:sp>
    </p:spTree>
    <p:extLst>
      <p:ext uri="{BB962C8B-B14F-4D97-AF65-F5344CB8AC3E}">
        <p14:creationId xmlns:p14="http://schemas.microsoft.com/office/powerpoint/2010/main" val="3776029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0A20-353E-47A8-8069-4C8665D304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9523D-4A02-4031-822E-864FAA11C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598A0-F4FB-461B-BA7E-937743CDD817}"/>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A3EDCCA7-963D-49E8-A479-EE0E543484D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469A77E3-1287-4C94-A2FB-6D4ADBBD00D4}"/>
              </a:ext>
            </a:extLst>
          </p:cNvPr>
          <p:cNvSpPr>
            <a:spLocks noGrp="1"/>
          </p:cNvSpPr>
          <p:nvPr>
            <p:ph type="sldNum" sz="quarter" idx="12"/>
          </p:nvPr>
        </p:nvSpPr>
        <p:spPr/>
        <p:txBody>
          <a:bodyPr/>
          <a:lstStyle>
            <a:lvl1pPr>
              <a:defRPr/>
            </a:lvl1pPr>
          </a:lstStyle>
          <a:p>
            <a:fld id="{41AA5BFA-8301-4523-8AD1-9159985C1449}" type="slidenum">
              <a:rPr lang="ru-RU" altLang="en-US"/>
              <a:pPr/>
              <a:t>‹#›</a:t>
            </a:fld>
            <a:endParaRPr lang="ru-RU" altLang="en-US"/>
          </a:p>
        </p:txBody>
      </p:sp>
    </p:spTree>
    <p:extLst>
      <p:ext uri="{BB962C8B-B14F-4D97-AF65-F5344CB8AC3E}">
        <p14:creationId xmlns:p14="http://schemas.microsoft.com/office/powerpoint/2010/main" val="2735531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F83B1-472C-42C7-AF63-51DB77D6AC0A}"/>
              </a:ext>
            </a:extLst>
          </p:cNvPr>
          <p:cNvSpPr>
            <a:spLocks noGrp="1"/>
          </p:cNvSpPr>
          <p:nvPr>
            <p:ph type="title" orient="vert"/>
          </p:nvPr>
        </p:nvSpPr>
        <p:spPr>
          <a:xfrm>
            <a:off x="6992938" y="274638"/>
            <a:ext cx="1693862"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06037-47CF-4891-AA69-2F0E041004F4}"/>
              </a:ext>
            </a:extLst>
          </p:cNvPr>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1B6C-B1E5-4870-BB45-5D4979B7F5ED}"/>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F727B61F-F17D-4773-A07B-DCE19FD6425B}"/>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7712DDD7-D0A7-453D-86EE-7F2048260D1D}"/>
              </a:ext>
            </a:extLst>
          </p:cNvPr>
          <p:cNvSpPr>
            <a:spLocks noGrp="1"/>
          </p:cNvSpPr>
          <p:nvPr>
            <p:ph type="sldNum" sz="quarter" idx="12"/>
          </p:nvPr>
        </p:nvSpPr>
        <p:spPr/>
        <p:txBody>
          <a:bodyPr/>
          <a:lstStyle>
            <a:lvl1pPr>
              <a:defRPr/>
            </a:lvl1pPr>
          </a:lstStyle>
          <a:p>
            <a:fld id="{1AC25CF2-3745-4CFF-9EE4-2C399A2B6EB4}" type="slidenum">
              <a:rPr lang="ru-RU" altLang="en-US"/>
              <a:pPr/>
              <a:t>‹#›</a:t>
            </a:fld>
            <a:endParaRPr lang="ru-RU" altLang="en-US"/>
          </a:p>
        </p:txBody>
      </p:sp>
    </p:spTree>
    <p:extLst>
      <p:ext uri="{BB962C8B-B14F-4D97-AF65-F5344CB8AC3E}">
        <p14:creationId xmlns:p14="http://schemas.microsoft.com/office/powerpoint/2010/main" val="232414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DDD2-8734-40A3-96D8-AA8A5218789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C53CB8-1EE2-44F7-ACE5-7D0734614A0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8354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FFA0-E31D-4669-AFB7-72E88F58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0211C-CFD1-4629-B7FF-D06C83D20589}"/>
              </a:ext>
            </a:extLst>
          </p:cNvPr>
          <p:cNvSpPr>
            <a:spLocks noGrp="1"/>
          </p:cNvSpPr>
          <p:nvPr>
            <p:ph sz="half" idx="1"/>
          </p:nvPr>
        </p:nvSpPr>
        <p:spPr>
          <a:xfrm>
            <a:off x="611188" y="2133600"/>
            <a:ext cx="3884612" cy="439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C565A1-EF08-40DD-AAFA-0991A97D2BDB}"/>
              </a:ext>
            </a:extLst>
          </p:cNvPr>
          <p:cNvSpPr>
            <a:spLocks noGrp="1"/>
          </p:cNvSpPr>
          <p:nvPr>
            <p:ph sz="half" idx="2"/>
          </p:nvPr>
        </p:nvSpPr>
        <p:spPr>
          <a:xfrm>
            <a:off x="4648200" y="2133600"/>
            <a:ext cx="3884613" cy="4391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82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CBE-9DE1-4829-ACAB-DA06853ED02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E4CE9-EFF4-4961-86EE-D4ED277F8E7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47ECA-0751-46EA-8FE9-6B6899CCAC7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0B4151-9A5C-4877-BE3B-F6B2A1A4A03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9B738-6928-44FC-AAA7-5D49F7148A4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21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1C4A-9C91-4183-8024-768726F9B0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952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F73F-19AE-4114-9E17-8321F10EBDF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05B034-BFFB-4CC6-BFC4-C1BB3B1E7B1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BBA99-25F2-4C0A-AFAC-42501B8ABB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3499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718-03F7-4907-9DB3-39260B43D31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B3A4B-66ED-4A83-B1FD-CCF66FC7935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9502D88-D1BE-4842-95D2-3C9C50F4255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6659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A8FF2E-AE4E-415D-9A13-B0CD62794B66}"/>
              </a:ext>
            </a:extLst>
          </p:cNvPr>
          <p:cNvSpPr>
            <a:spLocks noGrp="1" noChangeArrowheads="1"/>
          </p:cNvSpPr>
          <p:nvPr>
            <p:ph type="title"/>
          </p:nvPr>
        </p:nvSpPr>
        <p:spPr bwMode="auto">
          <a:xfrm>
            <a:off x="611188" y="1125538"/>
            <a:ext cx="79216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9BFCEDBF-B77F-42E0-A2F4-ED6F7EA7E945}"/>
              </a:ext>
            </a:extLst>
          </p:cNvPr>
          <p:cNvSpPr>
            <a:spLocks noGrp="1" noChangeArrowheads="1"/>
          </p:cNvSpPr>
          <p:nvPr>
            <p:ph type="body" idx="1"/>
          </p:nvPr>
        </p:nvSpPr>
        <p:spPr bwMode="auto">
          <a:xfrm>
            <a:off x="611188" y="2133600"/>
            <a:ext cx="79216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defRPr>
      </a:lvl2pPr>
      <a:lvl3pPr algn="l" rtl="0" eaLnBrk="1" fontAlgn="base" hangingPunct="1">
        <a:spcBef>
          <a:spcPct val="0"/>
        </a:spcBef>
        <a:spcAft>
          <a:spcPct val="0"/>
        </a:spcAft>
        <a:defRPr sz="3600">
          <a:solidFill>
            <a:schemeClr val="bg1"/>
          </a:solidFill>
          <a:latin typeface="Futura LT Book" pitchFamily="2" charset="0"/>
        </a:defRPr>
      </a:lvl3pPr>
      <a:lvl4pPr algn="l" rtl="0" eaLnBrk="1" fontAlgn="base" hangingPunct="1">
        <a:spcBef>
          <a:spcPct val="0"/>
        </a:spcBef>
        <a:spcAft>
          <a:spcPct val="0"/>
        </a:spcAft>
        <a:defRPr sz="3600">
          <a:solidFill>
            <a:schemeClr val="bg1"/>
          </a:solidFill>
          <a:latin typeface="Futura LT Book" pitchFamily="2" charset="0"/>
        </a:defRPr>
      </a:lvl4pPr>
      <a:lvl5pPr algn="l" rtl="0" eaLnBrk="1" fontAlgn="base" hangingPunct="1">
        <a:spcBef>
          <a:spcPct val="0"/>
        </a:spcBef>
        <a:spcAft>
          <a:spcPct val="0"/>
        </a:spcAft>
        <a:defRPr sz="3600">
          <a:solidFill>
            <a:schemeClr val="bg1"/>
          </a:solidFill>
          <a:latin typeface="Futura LT Book" pitchFamily="2" charset="0"/>
        </a:defRPr>
      </a:lvl5pPr>
      <a:lvl6pPr marL="457200" algn="l" rtl="0" eaLnBrk="1" fontAlgn="base" hangingPunct="1">
        <a:spcBef>
          <a:spcPct val="0"/>
        </a:spcBef>
        <a:spcAft>
          <a:spcPct val="0"/>
        </a:spcAft>
        <a:defRPr sz="3600">
          <a:solidFill>
            <a:schemeClr val="bg1"/>
          </a:solidFill>
          <a:latin typeface="Futura LT Book" pitchFamily="2" charset="0"/>
        </a:defRPr>
      </a:lvl6pPr>
      <a:lvl7pPr marL="914400" algn="l" rtl="0" eaLnBrk="1" fontAlgn="base" hangingPunct="1">
        <a:spcBef>
          <a:spcPct val="0"/>
        </a:spcBef>
        <a:spcAft>
          <a:spcPct val="0"/>
        </a:spcAft>
        <a:defRPr sz="3600">
          <a:solidFill>
            <a:schemeClr val="bg1"/>
          </a:solidFill>
          <a:latin typeface="Futura LT Book" pitchFamily="2" charset="0"/>
        </a:defRPr>
      </a:lvl7pPr>
      <a:lvl8pPr marL="1371600" algn="l" rtl="0" eaLnBrk="1" fontAlgn="base" hangingPunct="1">
        <a:spcBef>
          <a:spcPct val="0"/>
        </a:spcBef>
        <a:spcAft>
          <a:spcPct val="0"/>
        </a:spcAft>
        <a:defRPr sz="3600">
          <a:solidFill>
            <a:schemeClr val="bg1"/>
          </a:solidFill>
          <a:latin typeface="Futura LT Book" pitchFamily="2" charset="0"/>
        </a:defRPr>
      </a:lvl8pPr>
      <a:lvl9pPr marL="1828800" algn="l" rtl="0" eaLnBrk="1" fontAlgn="base" hangingPunct="1">
        <a:spcBef>
          <a:spcPct val="0"/>
        </a:spcBef>
        <a:spcAft>
          <a:spcPct val="0"/>
        </a:spcAft>
        <a:defRPr sz="36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F54465F5-EBA0-4004-AB8A-668A3744CED3}"/>
              </a:ext>
            </a:extLst>
          </p:cNvPr>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a:extLst>
              <a:ext uri="{FF2B5EF4-FFF2-40B4-BE49-F238E27FC236}">
                <a16:creationId xmlns:a16="http://schemas.microsoft.com/office/drawing/2014/main" id="{72A6D784-26CC-4BF8-84D8-832413199000}"/>
              </a:ext>
            </a:extLst>
          </p:cNvPr>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a:extLst>
              <a:ext uri="{FF2B5EF4-FFF2-40B4-BE49-F238E27FC236}">
                <a16:creationId xmlns:a16="http://schemas.microsoft.com/office/drawing/2014/main" id="{E76D1429-CC9F-4FF3-98C5-FD6456DA163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a:extLst>
              <a:ext uri="{FF2B5EF4-FFF2-40B4-BE49-F238E27FC236}">
                <a16:creationId xmlns:a16="http://schemas.microsoft.com/office/drawing/2014/main" id="{F0A6957D-93C7-4CCF-B1A7-18435735B6C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a:extLst>
              <a:ext uri="{FF2B5EF4-FFF2-40B4-BE49-F238E27FC236}">
                <a16:creationId xmlns:a16="http://schemas.microsoft.com/office/drawing/2014/main" id="{E35E7E08-E9E0-4DE3-A829-0E26C0E395A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EBB81025-4F9E-4D78-8053-53C16D74AB76}"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a:extLst>
              <a:ext uri="{FF2B5EF4-FFF2-40B4-BE49-F238E27FC236}">
                <a16:creationId xmlns:a16="http://schemas.microsoft.com/office/drawing/2014/main" id="{60B014D5-D295-44E7-AD51-4539ABC08B49}"/>
              </a:ext>
            </a:extLst>
          </p:cNvPr>
          <p:cNvSpPr>
            <a:spLocks noGrp="1" noChangeArrowheads="1"/>
          </p:cNvSpPr>
          <p:nvPr>
            <p:ph type="ctrTitle"/>
          </p:nvPr>
        </p:nvSpPr>
        <p:spPr>
          <a:xfrm>
            <a:off x="611188" y="2205038"/>
            <a:ext cx="7921625" cy="1154112"/>
          </a:xfrm>
        </p:spPr>
        <p:txBody>
          <a:bodyPr/>
          <a:lstStyle/>
          <a:p>
            <a:r>
              <a:rPr lang="en-US" altLang="en-US" dirty="0"/>
              <a:t>CLC 3</a:t>
            </a:r>
          </a:p>
        </p:txBody>
      </p:sp>
      <p:sp>
        <p:nvSpPr>
          <p:cNvPr id="34832" name="Rectangle 16">
            <a:extLst>
              <a:ext uri="{FF2B5EF4-FFF2-40B4-BE49-F238E27FC236}">
                <a16:creationId xmlns:a16="http://schemas.microsoft.com/office/drawing/2014/main" id="{2D88889D-9D0A-4A87-B76F-34808AE23A7C}"/>
              </a:ext>
            </a:extLst>
          </p:cNvPr>
          <p:cNvSpPr>
            <a:spLocks noGrp="1" noChangeArrowheads="1"/>
          </p:cNvSpPr>
          <p:nvPr>
            <p:ph type="subTitle" idx="1"/>
          </p:nvPr>
        </p:nvSpPr>
        <p:spPr>
          <a:xfrm>
            <a:off x="611188" y="3357563"/>
            <a:ext cx="7921625" cy="576262"/>
          </a:xfrm>
          <a:noFill/>
          <a:ln/>
        </p:spPr>
        <p:txBody>
          <a:bodyPr/>
          <a:lstStyle/>
          <a:p>
            <a:r>
              <a:rPr lang="en-US" altLang="en-US" dirty="0"/>
              <a:t>Ryan Coon Allen Atkins Carrie Assalone</a:t>
            </a:r>
          </a:p>
          <a:p>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Sorting Algorithm</a:t>
            </a:r>
            <a:endParaRPr lang="uk-UA" altLang="en-US" dirty="0"/>
          </a:p>
        </p:txBody>
      </p:sp>
      <p:sp>
        <p:nvSpPr>
          <p:cNvPr id="2" name="TextBox 1">
            <a:extLst>
              <a:ext uri="{FF2B5EF4-FFF2-40B4-BE49-F238E27FC236}">
                <a16:creationId xmlns:a16="http://schemas.microsoft.com/office/drawing/2014/main" id="{56EEC78F-F706-40D2-923E-653D44EC1AD0}"/>
              </a:ext>
            </a:extLst>
          </p:cNvPr>
          <p:cNvSpPr txBox="1"/>
          <p:nvPr/>
        </p:nvSpPr>
        <p:spPr>
          <a:xfrm>
            <a:off x="381000" y="2286000"/>
            <a:ext cx="8610600" cy="4401205"/>
          </a:xfrm>
          <a:prstGeom prst="rect">
            <a:avLst/>
          </a:prstGeom>
          <a:noFill/>
        </p:spPr>
        <p:txBody>
          <a:bodyPr wrap="square" rtlCol="0">
            <a:spAutoFit/>
          </a:bodyPr>
          <a:lstStyle/>
          <a:p>
            <a:r>
              <a:rPr lang="en-US" dirty="0">
                <a:latin typeface="+mj-lt"/>
              </a:rPr>
              <a:t>5 Popular sorting algorithms in Java</a:t>
            </a:r>
          </a:p>
          <a:p>
            <a:endParaRPr lang="en-US" dirty="0">
              <a:latin typeface="+mj-lt"/>
            </a:endParaRPr>
          </a:p>
          <a:p>
            <a:pPr marL="342900" indent="-342900">
              <a:buFont typeface="Arial" panose="020B0604020202020204" pitchFamily="34" charset="0"/>
              <a:buChar char="•"/>
            </a:pPr>
            <a:r>
              <a:rPr lang="en-US" dirty="0">
                <a:latin typeface="+mj-lt"/>
              </a:rPr>
              <a:t>Merge Sort – </a:t>
            </a:r>
            <a:r>
              <a:rPr lang="en-US" b="0" i="0" dirty="0">
                <a:effectLst/>
                <a:latin typeface="+mj-lt"/>
              </a:rPr>
              <a:t>uses the divide and conquers strategy for sorting elements in an array.</a:t>
            </a:r>
            <a:endParaRPr lang="en-US" dirty="0">
              <a:latin typeface="+mj-lt"/>
            </a:endParaRPr>
          </a:p>
          <a:p>
            <a:pPr marL="342900" indent="-342900">
              <a:buFont typeface="Arial" panose="020B0604020202020204" pitchFamily="34" charset="0"/>
              <a:buChar char="•"/>
            </a:pPr>
            <a:r>
              <a:rPr lang="en-US" dirty="0">
                <a:latin typeface="+mj-lt"/>
              </a:rPr>
              <a:t>Heap Sort – </a:t>
            </a:r>
            <a:r>
              <a:rPr lang="en-US" b="0" i="0" dirty="0">
                <a:effectLst/>
                <a:latin typeface="+mj-lt"/>
              </a:rPr>
              <a:t> a complete binary search tree where items are stored in a special order depending on the requirement.</a:t>
            </a:r>
            <a:endParaRPr lang="en-US" dirty="0">
              <a:latin typeface="+mj-lt"/>
            </a:endParaRPr>
          </a:p>
          <a:p>
            <a:pPr marL="342900" indent="-342900">
              <a:buFont typeface="Arial" panose="020B0604020202020204" pitchFamily="34" charset="0"/>
              <a:buChar char="•"/>
            </a:pPr>
            <a:r>
              <a:rPr lang="en-US" dirty="0">
                <a:latin typeface="+mj-lt"/>
              </a:rPr>
              <a:t>Insertion Sort – </a:t>
            </a:r>
            <a:r>
              <a:rPr lang="en-US" b="0" i="0" dirty="0">
                <a:effectLst/>
                <a:latin typeface="+mj-lt"/>
              </a:rPr>
              <a:t>one picks up an element and considers it to be the key. If the key is smaller than its predecessor, it is shifted to its correct location in the array.</a:t>
            </a:r>
            <a:endParaRPr lang="en-US" dirty="0">
              <a:latin typeface="+mj-lt"/>
            </a:endParaRPr>
          </a:p>
          <a:p>
            <a:pPr marL="342900" indent="-342900">
              <a:buFont typeface="Arial" panose="020B0604020202020204" pitchFamily="34" charset="0"/>
              <a:buChar char="•"/>
            </a:pPr>
            <a:r>
              <a:rPr lang="en-US" dirty="0">
                <a:latin typeface="+mj-lt"/>
              </a:rPr>
              <a:t>Selection Sort – </a:t>
            </a:r>
            <a:r>
              <a:rPr lang="en-US" b="0" i="0" dirty="0">
                <a:effectLst/>
                <a:latin typeface="+mj-lt"/>
              </a:rPr>
              <a:t>sorts an array by repeatedly finding the minimum element (considering ascending order) from unsorted part and putting it at the beginning.</a:t>
            </a:r>
            <a:endParaRPr lang="en-US" dirty="0">
              <a:latin typeface="+mj-lt"/>
            </a:endParaRPr>
          </a:p>
          <a:p>
            <a:pPr marL="342900" indent="-342900">
              <a:buFont typeface="Arial" panose="020B0604020202020204" pitchFamily="34" charset="0"/>
              <a:buChar char="•"/>
            </a:pPr>
            <a:r>
              <a:rPr lang="en-US" dirty="0">
                <a:latin typeface="+mj-lt"/>
              </a:rPr>
              <a:t>Bubble Sort - </a:t>
            </a:r>
            <a:r>
              <a:rPr lang="en-US" b="0" i="0" dirty="0">
                <a:effectLst/>
                <a:latin typeface="+mj-lt"/>
              </a:rPr>
              <a:t>works by repeatedly swapping the adjacent elements if they are in wrong </a:t>
            </a:r>
            <a:r>
              <a:rPr lang="en-US" b="0" i="0" dirty="0" err="1">
                <a:effectLst/>
                <a:latin typeface="+mj-lt"/>
              </a:rPr>
              <a:t>orde</a:t>
            </a:r>
            <a:endParaRPr lang="en-US" dirty="0">
              <a:latin typeface="+mj-lt"/>
            </a:endParaRPr>
          </a:p>
        </p:txBody>
      </p:sp>
    </p:spTree>
    <p:extLst>
      <p:ext uri="{BB962C8B-B14F-4D97-AF65-F5344CB8AC3E}">
        <p14:creationId xmlns:p14="http://schemas.microsoft.com/office/powerpoint/2010/main" val="200206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Heap Sort Algorithm</a:t>
            </a:r>
            <a:endParaRPr lang="uk-UA" altLang="en-US" dirty="0"/>
          </a:p>
        </p:txBody>
      </p:sp>
      <p:sp>
        <p:nvSpPr>
          <p:cNvPr id="2" name="TextBox 1">
            <a:extLst>
              <a:ext uri="{FF2B5EF4-FFF2-40B4-BE49-F238E27FC236}">
                <a16:creationId xmlns:a16="http://schemas.microsoft.com/office/drawing/2014/main" id="{99D2BDC2-D177-45E4-89F2-7D555A14697A}"/>
              </a:ext>
            </a:extLst>
          </p:cNvPr>
          <p:cNvSpPr txBox="1"/>
          <p:nvPr/>
        </p:nvSpPr>
        <p:spPr>
          <a:xfrm>
            <a:off x="609600" y="2438400"/>
            <a:ext cx="8305800" cy="1631216"/>
          </a:xfrm>
          <a:prstGeom prst="rect">
            <a:avLst/>
          </a:prstGeom>
          <a:noFill/>
        </p:spPr>
        <p:txBody>
          <a:bodyPr wrap="square" rtlCol="0">
            <a:spAutoFit/>
          </a:bodyPr>
          <a:lstStyle/>
          <a:p>
            <a:r>
              <a:rPr lang="en-US" b="0" i="0" dirty="0">
                <a:effectLst/>
                <a:latin typeface="+mj-lt"/>
              </a:rPr>
              <a:t>This algorithm has two main parts:-</a:t>
            </a:r>
          </a:p>
          <a:p>
            <a:endParaRPr lang="en-US" dirty="0">
              <a:latin typeface="+mj-lt"/>
            </a:endParaRPr>
          </a:p>
          <a:p>
            <a:r>
              <a:rPr lang="en-US" dirty="0">
                <a:latin typeface="+mj-lt"/>
              </a:rPr>
              <a:t>heapsort() </a:t>
            </a:r>
          </a:p>
          <a:p>
            <a:endParaRPr lang="en-US" dirty="0">
              <a:latin typeface="+mj-lt"/>
            </a:endParaRPr>
          </a:p>
          <a:p>
            <a:r>
              <a:rPr lang="en-US" dirty="0" err="1">
                <a:latin typeface="+mj-lt"/>
              </a:rPr>
              <a:t>Heapify</a:t>
            </a:r>
            <a:r>
              <a:rPr lang="en-US" dirty="0">
                <a:latin typeface="+mj-lt"/>
              </a:rPr>
              <a:t>()</a:t>
            </a:r>
          </a:p>
        </p:txBody>
      </p:sp>
    </p:spTree>
    <p:extLst>
      <p:ext uri="{BB962C8B-B14F-4D97-AF65-F5344CB8AC3E}">
        <p14:creationId xmlns:p14="http://schemas.microsoft.com/office/powerpoint/2010/main" val="85881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Heap Sort Algorithm</a:t>
            </a:r>
            <a:endParaRPr lang="uk-UA" altLang="en-US" dirty="0"/>
          </a:p>
        </p:txBody>
      </p:sp>
      <p:pic>
        <p:nvPicPr>
          <p:cNvPr id="1026" name="Picture 2" descr="heap sort explanation java">
            <a:extLst>
              <a:ext uri="{FF2B5EF4-FFF2-40B4-BE49-F238E27FC236}">
                <a16:creationId xmlns:a16="http://schemas.microsoft.com/office/drawing/2014/main" id="{8249FDD4-7DC2-44D1-BDF6-835E60FBE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91440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8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Recursion Trees</a:t>
            </a:r>
            <a:endParaRPr lang="uk-UA" altLang="en-US" dirty="0"/>
          </a:p>
        </p:txBody>
      </p:sp>
      <p:sp>
        <p:nvSpPr>
          <p:cNvPr id="3" name="TextBox 2">
            <a:extLst>
              <a:ext uri="{FF2B5EF4-FFF2-40B4-BE49-F238E27FC236}">
                <a16:creationId xmlns:a16="http://schemas.microsoft.com/office/drawing/2014/main" id="{6E2E126C-B40B-4C51-9B1E-ECE76C486A63}"/>
              </a:ext>
            </a:extLst>
          </p:cNvPr>
          <p:cNvSpPr txBox="1"/>
          <p:nvPr/>
        </p:nvSpPr>
        <p:spPr>
          <a:xfrm>
            <a:off x="228600" y="2062162"/>
            <a:ext cx="8686800" cy="4524315"/>
          </a:xfrm>
          <a:prstGeom prst="rect">
            <a:avLst/>
          </a:prstGeom>
          <a:noFill/>
        </p:spPr>
        <p:txBody>
          <a:bodyPr wrap="square" rtlCol="0">
            <a:spAutoFit/>
          </a:bodyPr>
          <a:lstStyle/>
          <a:p>
            <a:r>
              <a:rPr lang="en-US" sz="1800" b="0" i="0" dirty="0">
                <a:effectLst/>
                <a:latin typeface="Futura LT Book"/>
              </a:rPr>
              <a:t>Recursion Tree Method is a pictorial representation of an iteration method which is in the form of a tree where at each level nodes are expanded.</a:t>
            </a:r>
          </a:p>
          <a:p>
            <a:endParaRPr lang="en-US" sz="1800" dirty="0">
              <a:latin typeface="Futura LT Book"/>
            </a:endParaRPr>
          </a:p>
          <a:p>
            <a:r>
              <a:rPr lang="en-US" sz="1800" b="0" i="0" dirty="0">
                <a:effectLst/>
                <a:latin typeface="Futura LT Book"/>
              </a:rPr>
              <a:t>In general, we consider the second term in recurrence as root.</a:t>
            </a:r>
          </a:p>
          <a:p>
            <a:endParaRPr lang="en-US" sz="1800" dirty="0">
              <a:latin typeface="Futura LT Book"/>
            </a:endParaRPr>
          </a:p>
          <a:p>
            <a:r>
              <a:rPr lang="en-US" sz="1800" b="0" i="0" dirty="0">
                <a:effectLst/>
                <a:latin typeface="Futura LT Book"/>
              </a:rPr>
              <a:t>It is useful when the divide &amp; Conquer algorithm is used.</a:t>
            </a:r>
          </a:p>
          <a:p>
            <a:endParaRPr lang="en-US" sz="1800" dirty="0">
              <a:latin typeface="Futura LT Book"/>
            </a:endParaRPr>
          </a:p>
          <a:p>
            <a:r>
              <a:rPr lang="en-US" sz="1800" b="0" i="0" dirty="0">
                <a:effectLst/>
                <a:latin typeface="Futura LT Book"/>
              </a:rPr>
              <a:t>It is sometimes difficult to produce a good guess. In Recursion tree, each root and child represents the cost of a single subproblem.</a:t>
            </a:r>
          </a:p>
          <a:p>
            <a:endParaRPr lang="en-US" sz="1800" dirty="0">
              <a:latin typeface="Futura LT Book"/>
            </a:endParaRPr>
          </a:p>
          <a:p>
            <a:r>
              <a:rPr lang="en-US" sz="1800" b="0" i="0" dirty="0">
                <a:effectLst/>
                <a:latin typeface="Futura LT Book"/>
              </a:rPr>
              <a:t>We sum the costs within each of the levels of the tree to obtain a set of pre-level costs and then sum all pre-level costs to determine the total cost of all levels of the recursion.</a:t>
            </a:r>
          </a:p>
          <a:p>
            <a:endParaRPr lang="en-US" sz="1800" dirty="0">
              <a:latin typeface="Futura LT Book"/>
            </a:endParaRPr>
          </a:p>
          <a:p>
            <a:r>
              <a:rPr lang="en-US" sz="1800" b="0" i="0" dirty="0">
                <a:effectLst/>
                <a:latin typeface="Futura LT Book"/>
              </a:rPr>
              <a:t>A Recursion Tree is best used to generate a good guess, which can be verified by the Substitution Method.</a:t>
            </a:r>
            <a:endParaRPr lang="en-US" sz="1800" dirty="0">
              <a:latin typeface="Futura LT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2">
            <a:extLst>
              <a:ext uri="{FF2B5EF4-FFF2-40B4-BE49-F238E27FC236}">
                <a16:creationId xmlns:a16="http://schemas.microsoft.com/office/drawing/2014/main" id="{C31A21DD-A767-4EB2-BFBB-C21CBFBF7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8810"/>
            <a:ext cx="7467600" cy="30403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17D065-B976-4AB9-AF7C-5322AC60BB9F}"/>
              </a:ext>
            </a:extLst>
          </p:cNvPr>
          <p:cNvSpPr txBox="1"/>
          <p:nvPr/>
        </p:nvSpPr>
        <p:spPr>
          <a:xfrm>
            <a:off x="3618854" y="5257800"/>
            <a:ext cx="1906291" cy="400110"/>
          </a:xfrm>
          <a:prstGeom prst="rect">
            <a:avLst/>
          </a:prstGeom>
          <a:noFill/>
        </p:spPr>
        <p:txBody>
          <a:bodyPr wrap="none" rtlCol="0">
            <a:spAutoFit/>
          </a:bodyPr>
          <a:lstStyle/>
          <a:p>
            <a:r>
              <a:rPr lang="en-US" dirty="0"/>
              <a:t>Parts of a tree</a:t>
            </a:r>
          </a:p>
        </p:txBody>
      </p:sp>
    </p:spTree>
    <p:extLst>
      <p:ext uri="{BB962C8B-B14F-4D97-AF65-F5344CB8AC3E}">
        <p14:creationId xmlns:p14="http://schemas.microsoft.com/office/powerpoint/2010/main" val="175139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AC458-A214-4255-BD0D-6E5F3BFC9588}"/>
              </a:ext>
            </a:extLst>
          </p:cNvPr>
          <p:cNvSpPr txBox="1"/>
          <p:nvPr/>
        </p:nvSpPr>
        <p:spPr>
          <a:xfrm>
            <a:off x="381000" y="1524000"/>
            <a:ext cx="7467600" cy="3139321"/>
          </a:xfrm>
          <a:prstGeom prst="rect">
            <a:avLst/>
          </a:prstGeom>
          <a:noFill/>
        </p:spPr>
        <p:txBody>
          <a:bodyPr wrap="square" rtlCol="0">
            <a:spAutoFit/>
          </a:bodyPr>
          <a:lstStyle/>
          <a:p>
            <a:r>
              <a:rPr lang="en-US" sz="1800" b="0" i="0" dirty="0">
                <a:effectLst/>
                <a:latin typeface="Futura LT Book"/>
              </a:rPr>
              <a:t>Three of most common ways to traverse a tree are known as in-order, pre-order, and post-order.</a:t>
            </a:r>
          </a:p>
          <a:p>
            <a:endParaRPr lang="en-US" sz="1800" dirty="0">
              <a:latin typeface="Futura LT Book"/>
            </a:endParaRPr>
          </a:p>
          <a:p>
            <a:r>
              <a:rPr lang="en-US" sz="1800" b="0" i="0" dirty="0">
                <a:effectLst/>
                <a:latin typeface="Futura LT Book"/>
              </a:rPr>
              <a:t> An in-order traversal visits each of the nodes in order</a:t>
            </a:r>
          </a:p>
          <a:p>
            <a:endParaRPr lang="en-US" sz="1800" dirty="0">
              <a:latin typeface="Futura LT Book"/>
            </a:endParaRPr>
          </a:p>
          <a:p>
            <a:r>
              <a:rPr lang="en-US" sz="1800" b="0" i="0" dirty="0">
                <a:effectLst/>
                <a:latin typeface="Futura LT Book"/>
              </a:rPr>
              <a:t> In a preorder traversal, we first print ourself, then we print all the nodes to the left of us, and then we print all the nodes to the right of ourself.</a:t>
            </a:r>
          </a:p>
          <a:p>
            <a:endParaRPr lang="en-US" sz="1800" dirty="0">
              <a:latin typeface="Futura LT Book"/>
            </a:endParaRPr>
          </a:p>
          <a:p>
            <a:r>
              <a:rPr lang="en-US" sz="1800" b="0" i="0" dirty="0">
                <a:effectLst/>
                <a:latin typeface="Futura LT Book"/>
              </a:rPr>
              <a:t>In a post-order traversal, we visit everything to the left of us, then everything to the right of us, and then finally ourself.</a:t>
            </a:r>
            <a:endParaRPr lang="en-US" sz="1800" dirty="0">
              <a:latin typeface="Futura LT Book"/>
            </a:endParaRPr>
          </a:p>
        </p:txBody>
      </p:sp>
    </p:spTree>
    <p:extLst>
      <p:ext uri="{BB962C8B-B14F-4D97-AF65-F5344CB8AC3E}">
        <p14:creationId xmlns:p14="http://schemas.microsoft.com/office/powerpoint/2010/main" val="218985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a:extLst>
              <a:ext uri="{FF2B5EF4-FFF2-40B4-BE49-F238E27FC236}">
                <a16:creationId xmlns:a16="http://schemas.microsoft.com/office/drawing/2014/main" id="{897C0521-6BD8-445A-B5F4-859994952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255" y="1219200"/>
            <a:ext cx="5447489"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2B1E13-C6FB-46EE-80AB-9BC708C3FFE0}"/>
              </a:ext>
            </a:extLst>
          </p:cNvPr>
          <p:cNvSpPr txBox="1"/>
          <p:nvPr/>
        </p:nvSpPr>
        <p:spPr>
          <a:xfrm>
            <a:off x="1143000" y="3733800"/>
            <a:ext cx="7467600" cy="2585323"/>
          </a:xfrm>
          <a:prstGeom prst="rect">
            <a:avLst/>
          </a:prstGeom>
          <a:noFill/>
        </p:spPr>
        <p:txBody>
          <a:bodyPr wrap="square" rtlCol="0">
            <a:spAutoFit/>
          </a:bodyPr>
          <a:lstStyle/>
          <a:p>
            <a:r>
              <a:rPr lang="en-US" sz="1800" b="0" i="0" dirty="0">
                <a:effectLst/>
                <a:latin typeface="Futura LT Book"/>
              </a:rPr>
              <a:t>It may seem that the in-order traversal would be difficult to implement. However, using recursion it can be done in four lines of code.</a:t>
            </a:r>
          </a:p>
          <a:p>
            <a:endParaRPr lang="en-US" sz="1800" dirty="0">
              <a:latin typeface="Futura LT Book"/>
            </a:endParaRPr>
          </a:p>
          <a:p>
            <a:r>
              <a:rPr lang="en-US" sz="1800" b="0" i="1" dirty="0">
                <a:effectLst/>
                <a:latin typeface="Futura LT Book"/>
              </a:rPr>
              <a:t>void print_inorder(tree_t *tree) { </a:t>
            </a:r>
          </a:p>
          <a:p>
            <a:r>
              <a:rPr lang="en-US" sz="1800" b="0" i="1" dirty="0">
                <a:effectLst/>
                <a:latin typeface="Futura LT Book"/>
              </a:rPr>
              <a:t>if (tree!=NULL) {</a:t>
            </a:r>
          </a:p>
          <a:p>
            <a:r>
              <a:rPr lang="en-US" sz="1800" b="0" i="1" dirty="0">
                <a:effectLst/>
                <a:latin typeface="Futura LT Book"/>
              </a:rPr>
              <a:t> print_inorder(tree-&gt;left); printf("%d\n", tree-&gt;data); print_inorder(tree-&gt;right); }</a:t>
            </a:r>
          </a:p>
          <a:p>
            <a:r>
              <a:rPr lang="en-US" sz="1800" b="0" i="1" dirty="0">
                <a:effectLst/>
                <a:latin typeface="Futura LT Book"/>
              </a:rPr>
              <a:t> }</a:t>
            </a:r>
            <a:endParaRPr lang="en-US" sz="1800" dirty="0">
              <a:latin typeface="Futura LT Book"/>
            </a:endParaRPr>
          </a:p>
        </p:txBody>
      </p:sp>
    </p:spTree>
    <p:extLst>
      <p:ext uri="{BB962C8B-B14F-4D97-AF65-F5344CB8AC3E}">
        <p14:creationId xmlns:p14="http://schemas.microsoft.com/office/powerpoint/2010/main" val="355895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EB612925-B21C-42D3-96D7-C9355C1E1BA7}"/>
              </a:ext>
            </a:extLst>
          </p:cNvPr>
          <p:cNvSpPr>
            <a:spLocks noGrp="1" noChangeArrowheads="1"/>
          </p:cNvSpPr>
          <p:nvPr>
            <p:ph type="title"/>
          </p:nvPr>
        </p:nvSpPr>
        <p:spPr>
          <a:xfrm>
            <a:off x="1908175" y="274638"/>
            <a:ext cx="6911975" cy="1138237"/>
          </a:xfrm>
        </p:spPr>
        <p:txBody>
          <a:bodyPr/>
          <a:lstStyle/>
          <a:p>
            <a:r>
              <a:rPr lang="en-US" altLang="en-US" dirty="0"/>
              <a:t>Trace Recursive Algorithms</a:t>
            </a:r>
          </a:p>
        </p:txBody>
      </p:sp>
      <p:pic>
        <p:nvPicPr>
          <p:cNvPr id="3" name="Picture 2" descr="A picture containing text, device&#10;&#10;Description automatically generated">
            <a:extLst>
              <a:ext uri="{FF2B5EF4-FFF2-40B4-BE49-F238E27FC236}">
                <a16:creationId xmlns:a16="http://schemas.microsoft.com/office/drawing/2014/main" id="{0E439859-00EF-46E8-9ADF-56FCAB3AA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175" y="1295400"/>
            <a:ext cx="6424217" cy="2065199"/>
          </a:xfrm>
          <a:prstGeom prst="rect">
            <a:avLst/>
          </a:prstGeom>
        </p:spPr>
      </p:pic>
      <p:sp>
        <p:nvSpPr>
          <p:cNvPr id="4" name="TextBox 3">
            <a:extLst>
              <a:ext uri="{FF2B5EF4-FFF2-40B4-BE49-F238E27FC236}">
                <a16:creationId xmlns:a16="http://schemas.microsoft.com/office/drawing/2014/main" id="{E7884346-326D-4049-A8C2-08DA23642CAB}"/>
              </a:ext>
            </a:extLst>
          </p:cNvPr>
          <p:cNvSpPr txBox="1"/>
          <p:nvPr/>
        </p:nvSpPr>
        <p:spPr>
          <a:xfrm>
            <a:off x="2743200" y="3505508"/>
            <a:ext cx="5817792" cy="3139321"/>
          </a:xfrm>
          <a:prstGeom prst="rect">
            <a:avLst/>
          </a:prstGeom>
          <a:noFill/>
        </p:spPr>
        <p:txBody>
          <a:bodyPr wrap="square" rtlCol="0">
            <a:spAutoFit/>
          </a:bodyPr>
          <a:lstStyle/>
          <a:p>
            <a:r>
              <a:rPr lang="en-US" dirty="0">
                <a:solidFill>
                  <a:schemeClr val="tx1"/>
                </a:solidFill>
              </a:rPr>
              <a:t>Big O-Notation</a:t>
            </a:r>
          </a:p>
          <a:p>
            <a:endParaRPr lang="en-US" dirty="0">
              <a:solidFill>
                <a:schemeClr val="tx1"/>
              </a:solidFill>
            </a:endParaRPr>
          </a:p>
          <a:p>
            <a:pPr algn="ctr"/>
            <a:r>
              <a:rPr lang="en-US" sz="1600" b="1" dirty="0">
                <a:solidFill>
                  <a:schemeClr val="tx1"/>
                </a:solidFill>
              </a:rPr>
              <a:t>Constant Time is “order 1” : 0(1)</a:t>
            </a:r>
          </a:p>
          <a:p>
            <a:pPr algn="ctr"/>
            <a:r>
              <a:rPr lang="en-US" sz="1600" b="1" dirty="0">
                <a:solidFill>
                  <a:schemeClr val="tx1"/>
                </a:solidFill>
              </a:rPr>
              <a:t>Linear Time is “order 2” : 0(N)</a:t>
            </a:r>
          </a:p>
          <a:p>
            <a:pPr algn="ctr"/>
            <a:r>
              <a:rPr lang="en-US" sz="1600" b="1" dirty="0">
                <a:solidFill>
                  <a:schemeClr val="tx1"/>
                </a:solidFill>
              </a:rPr>
              <a:t>Quadratic Time is “order N squared: 0(N^2)</a:t>
            </a:r>
          </a:p>
          <a:p>
            <a:endParaRPr lang="en-US" dirty="0">
              <a:solidFill>
                <a:schemeClr val="tx1"/>
              </a:solidFill>
            </a:endParaRPr>
          </a:p>
          <a:p>
            <a:r>
              <a:rPr lang="en-US" sz="1400" dirty="0">
                <a:solidFill>
                  <a:schemeClr val="tx1"/>
                </a:solidFill>
              </a:rPr>
              <a:t>Definition:  Let g and n be functions from the set of natural numbers to itself.</a:t>
            </a:r>
          </a:p>
          <a:p>
            <a:pPr algn="ctr"/>
            <a:r>
              <a:rPr lang="en-US" sz="1400" dirty="0">
                <a:solidFill>
                  <a:schemeClr val="tx1"/>
                </a:solidFill>
              </a:rPr>
              <a:t>            if there is a Constant: f 0(g) c &gt; 0</a:t>
            </a:r>
          </a:p>
          <a:p>
            <a:pPr algn="ctr"/>
            <a:r>
              <a:rPr lang="en-US" sz="1400" dirty="0">
                <a:solidFill>
                  <a:schemeClr val="tx1"/>
                </a:solidFill>
              </a:rPr>
              <a:t>        and a Natural Number n</a:t>
            </a:r>
            <a:r>
              <a:rPr lang="en-US" sz="1400" baseline="-25000" dirty="0">
                <a:solidFill>
                  <a:schemeClr val="tx1"/>
                </a:solidFill>
              </a:rPr>
              <a:t>0</a:t>
            </a:r>
            <a:r>
              <a:rPr lang="en-US" sz="1400" dirty="0">
                <a:solidFill>
                  <a:schemeClr val="tx1"/>
                </a:solidFill>
              </a:rPr>
              <a:t>  such that </a:t>
            </a:r>
          </a:p>
          <a:p>
            <a:pPr algn="ctr"/>
            <a:r>
              <a:rPr lang="en-US" sz="1400" dirty="0">
                <a:solidFill>
                  <a:schemeClr val="tx1"/>
                </a:solidFill>
              </a:rPr>
              <a:t>	f(n) </a:t>
            </a:r>
            <a:r>
              <a:rPr lang="pt-BR" sz="1400" dirty="0">
                <a:solidFill>
                  <a:schemeClr val="tx1"/>
                </a:solidFill>
              </a:rPr>
              <a:t>≤ cg(n) for all n &gt;= n</a:t>
            </a:r>
            <a:r>
              <a:rPr lang="pt-BR" sz="1400" baseline="-25000" dirty="0">
                <a:solidFill>
                  <a:schemeClr val="tx1"/>
                </a:solidFill>
              </a:rPr>
              <a:t>0</a:t>
            </a:r>
            <a:r>
              <a:rPr lang="pt-BR" sz="1400" dirty="0">
                <a:solidFill>
                  <a:schemeClr val="tx1"/>
                </a:solidFill>
              </a:rPr>
              <a:t> .</a:t>
            </a:r>
            <a:endParaRPr lang="en-US" sz="1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89554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EB612925-B21C-42D3-96D7-C9355C1E1BA7}"/>
              </a:ext>
            </a:extLst>
          </p:cNvPr>
          <p:cNvSpPr>
            <a:spLocks noGrp="1" noChangeArrowheads="1"/>
          </p:cNvSpPr>
          <p:nvPr>
            <p:ph type="title"/>
          </p:nvPr>
        </p:nvSpPr>
        <p:spPr>
          <a:xfrm>
            <a:off x="1908175" y="274638"/>
            <a:ext cx="6911975" cy="1138237"/>
          </a:xfrm>
        </p:spPr>
        <p:txBody>
          <a:bodyPr/>
          <a:lstStyle/>
          <a:p>
            <a:r>
              <a:rPr lang="en-US" altLang="en-US" dirty="0"/>
              <a:t>Trace Recursive Algorithms</a:t>
            </a:r>
          </a:p>
        </p:txBody>
      </p:sp>
      <p:sp>
        <p:nvSpPr>
          <p:cNvPr id="2" name="TextBox 1">
            <a:extLst>
              <a:ext uri="{FF2B5EF4-FFF2-40B4-BE49-F238E27FC236}">
                <a16:creationId xmlns:a16="http://schemas.microsoft.com/office/drawing/2014/main" id="{C3F6391B-41D0-4249-90D4-1B5A14E29356}"/>
              </a:ext>
            </a:extLst>
          </p:cNvPr>
          <p:cNvSpPr txBox="1"/>
          <p:nvPr/>
        </p:nvSpPr>
        <p:spPr>
          <a:xfrm>
            <a:off x="2362200" y="1676400"/>
            <a:ext cx="5943600" cy="400110"/>
          </a:xfrm>
          <a:prstGeom prst="rect">
            <a:avLst/>
          </a:prstGeom>
          <a:noFill/>
        </p:spPr>
        <p:txBody>
          <a:bodyPr wrap="square" rtlCol="0">
            <a:spAutoFit/>
          </a:bodyPr>
          <a:lstStyle/>
          <a:p>
            <a:r>
              <a:rPr lang="en-US" dirty="0"/>
              <a:t>T</a:t>
            </a:r>
          </a:p>
        </p:txBody>
      </p:sp>
      <p:sp>
        <p:nvSpPr>
          <p:cNvPr id="4" name="TextBox 3">
            <a:extLst>
              <a:ext uri="{FF2B5EF4-FFF2-40B4-BE49-F238E27FC236}">
                <a16:creationId xmlns:a16="http://schemas.microsoft.com/office/drawing/2014/main" id="{43A7ECFB-65E6-40E3-8C0C-577B9F11FE36}"/>
              </a:ext>
            </a:extLst>
          </p:cNvPr>
          <p:cNvSpPr txBox="1"/>
          <p:nvPr/>
        </p:nvSpPr>
        <p:spPr>
          <a:xfrm>
            <a:off x="2087562" y="1143000"/>
            <a:ext cx="6553200" cy="6678751"/>
          </a:xfrm>
          <a:prstGeom prst="rect">
            <a:avLst/>
          </a:prstGeom>
          <a:noFill/>
        </p:spPr>
        <p:txBody>
          <a:bodyPr wrap="square" rtlCol="0">
            <a:spAutoFit/>
          </a:bodyPr>
          <a:lstStyle/>
          <a:p>
            <a:r>
              <a:rPr lang="en-US" b="1" dirty="0">
                <a:solidFill>
                  <a:schemeClr val="tx1"/>
                </a:solidFill>
              </a:rPr>
              <a:t>Steps to BIG-O Notation analysis: “Find Run Time”</a:t>
            </a:r>
          </a:p>
          <a:p>
            <a:endParaRPr lang="en-US" b="1" dirty="0">
              <a:solidFill>
                <a:schemeClr val="tx1"/>
              </a:solidFill>
            </a:endParaRPr>
          </a:p>
          <a:p>
            <a:pPr>
              <a:buFont typeface="+mj-lt"/>
              <a:buAutoNum type="arabicPeriod"/>
            </a:pPr>
            <a:r>
              <a:rPr lang="en-US" dirty="0">
                <a:solidFill>
                  <a:schemeClr val="tx1"/>
                </a:solidFill>
              </a:rPr>
              <a:t>Figure out what the input is and what n represents.</a:t>
            </a:r>
          </a:p>
          <a:p>
            <a:pPr>
              <a:buFont typeface="+mj-lt"/>
              <a:buAutoNum type="arabicPeriod"/>
            </a:pPr>
            <a:r>
              <a:rPr lang="en-US" dirty="0">
                <a:solidFill>
                  <a:schemeClr val="tx1"/>
                </a:solidFill>
              </a:rPr>
              <a:t>Express the maximum number of operations, the algorithm performs in terms of n.</a:t>
            </a:r>
          </a:p>
          <a:p>
            <a:pPr>
              <a:buFont typeface="+mj-lt"/>
              <a:buAutoNum type="arabicPeriod"/>
            </a:pPr>
            <a:r>
              <a:rPr lang="en-US" dirty="0">
                <a:solidFill>
                  <a:schemeClr val="tx1"/>
                </a:solidFill>
              </a:rPr>
              <a:t>Eliminate all excluding the highest order terms.</a:t>
            </a:r>
          </a:p>
          <a:p>
            <a:pPr>
              <a:buFont typeface="+mj-lt"/>
              <a:buAutoNum type="arabicPeriod"/>
            </a:pPr>
            <a:r>
              <a:rPr lang="en-US" dirty="0">
                <a:solidFill>
                  <a:schemeClr val="tx1"/>
                </a:solidFill>
              </a:rPr>
              <a:t>Remove all the constant factors.</a:t>
            </a:r>
          </a:p>
          <a:p>
            <a:endParaRPr lang="en-US" dirty="0">
              <a:solidFill>
                <a:schemeClr val="tx1"/>
              </a:solidFill>
            </a:endParaRPr>
          </a:p>
          <a:p>
            <a:r>
              <a:rPr lang="en-US" sz="1400" dirty="0">
                <a:solidFill>
                  <a:schemeClr val="tx1"/>
                </a:solidFill>
              </a:rPr>
              <a:t>The BIG-O Analysis for any algorithm should be straightforward as long as the operations are correctly identified that are dependent on n, and the input size.</a:t>
            </a:r>
          </a:p>
          <a:p>
            <a:endParaRPr lang="en-US" dirty="0">
              <a:solidFill>
                <a:schemeClr val="tx1"/>
              </a:solidFill>
            </a:endParaRPr>
          </a:p>
          <a:p>
            <a:r>
              <a:rPr lang="en-US" dirty="0">
                <a:solidFill>
                  <a:schemeClr val="tx1"/>
                </a:solidFill>
              </a:rPr>
              <a:t>Fastest possible run time: 0(1) – </a:t>
            </a:r>
            <a:r>
              <a:rPr lang="en-US" sz="1400" dirty="0">
                <a:solidFill>
                  <a:schemeClr val="tx1"/>
                </a:solidFill>
              </a:rPr>
              <a:t>Constant Running Time</a:t>
            </a:r>
          </a:p>
          <a:p>
            <a:r>
              <a:rPr lang="en-US" sz="1400" dirty="0">
                <a:solidFill>
                  <a:schemeClr val="tx1"/>
                </a:solidFill>
              </a:rPr>
              <a:t>	Performance time depends on n, the size or input or number of operations for required for each input item.</a:t>
            </a:r>
          </a:p>
          <a:p>
            <a:endParaRPr lang="en-US" sz="1400" dirty="0">
              <a:solidFill>
                <a:schemeClr val="tx1"/>
              </a:solidFill>
            </a:endParaRPr>
          </a:p>
          <a:p>
            <a:r>
              <a:rPr lang="en-US" sz="1400" dirty="0">
                <a:solidFill>
                  <a:schemeClr val="tx1"/>
                </a:solidFill>
              </a:rPr>
              <a:t>Best Run Times		 	Worst Run Times</a:t>
            </a:r>
          </a:p>
          <a:p>
            <a:r>
              <a:rPr lang="en-US" sz="1400" dirty="0">
                <a:solidFill>
                  <a:schemeClr val="tx1"/>
                </a:solidFill>
              </a:rPr>
              <a:t>O(</a:t>
            </a:r>
            <a:r>
              <a:rPr lang="en-US" sz="1400" dirty="0" err="1">
                <a:solidFill>
                  <a:schemeClr val="tx1"/>
                </a:solidFill>
              </a:rPr>
              <a:t>logn</a:t>
            </a:r>
            <a:r>
              <a:rPr lang="en-US" sz="1400" dirty="0">
                <a:solidFill>
                  <a:schemeClr val="tx1"/>
                </a:solidFill>
              </a:rPr>
              <a:t>)				</a:t>
            </a:r>
            <a:r>
              <a:rPr lang="en-US" sz="1200" dirty="0">
                <a:solidFill>
                  <a:schemeClr val="tx1"/>
                </a:solidFill>
              </a:rPr>
              <a:t>O(</a:t>
            </a:r>
            <a:r>
              <a:rPr lang="en-US" sz="1200" dirty="0" err="1">
                <a:solidFill>
                  <a:schemeClr val="tx1"/>
                </a:solidFill>
              </a:rPr>
              <a:t>n</a:t>
            </a:r>
            <a:r>
              <a:rPr lang="en-US" sz="1200" baseline="30000" dirty="0" err="1">
                <a:solidFill>
                  <a:schemeClr val="tx1"/>
                </a:solidFill>
              </a:rPr>
              <a:t>c</a:t>
            </a:r>
            <a:r>
              <a:rPr lang="en-US" sz="1200" dirty="0">
                <a:solidFill>
                  <a:schemeClr val="tx1"/>
                </a:solidFill>
              </a:rPr>
              <a:t>) </a:t>
            </a:r>
            <a:endParaRPr lang="en-US" sz="1400" dirty="0">
              <a:solidFill>
                <a:schemeClr val="tx1"/>
              </a:solidFill>
            </a:endParaRPr>
          </a:p>
          <a:p>
            <a:r>
              <a:rPr lang="en-US" sz="1400" dirty="0">
                <a:solidFill>
                  <a:schemeClr val="tx1"/>
                </a:solidFill>
              </a:rPr>
              <a:t>O(n)				</a:t>
            </a:r>
            <a:r>
              <a:rPr lang="en-US" sz="1200" dirty="0">
                <a:solidFill>
                  <a:schemeClr val="tx1"/>
                </a:solidFill>
              </a:rPr>
              <a:t>O(</a:t>
            </a:r>
            <a:r>
              <a:rPr lang="en-US" sz="1200" dirty="0" err="1">
                <a:solidFill>
                  <a:schemeClr val="tx1"/>
                </a:solidFill>
              </a:rPr>
              <a:t>c</a:t>
            </a:r>
            <a:r>
              <a:rPr lang="en-US" sz="1200" baseline="30000" dirty="0" err="1">
                <a:solidFill>
                  <a:schemeClr val="tx1"/>
                </a:solidFill>
              </a:rPr>
              <a:t>n</a:t>
            </a:r>
            <a:r>
              <a:rPr lang="en-US" sz="1200" dirty="0">
                <a:solidFill>
                  <a:schemeClr val="tx1"/>
                </a:solidFill>
              </a:rPr>
              <a:t>) </a:t>
            </a:r>
            <a:endParaRPr lang="en-US" sz="1400" dirty="0">
              <a:solidFill>
                <a:schemeClr val="tx1"/>
              </a:solidFill>
            </a:endParaRPr>
          </a:p>
          <a:p>
            <a:r>
              <a:rPr lang="en-US" sz="1400" dirty="0">
                <a:solidFill>
                  <a:schemeClr val="tx1"/>
                </a:solidFill>
              </a:rPr>
              <a:t>O(</a:t>
            </a:r>
            <a:r>
              <a:rPr lang="en-US" sz="1400" dirty="0" err="1">
                <a:solidFill>
                  <a:schemeClr val="tx1"/>
                </a:solidFill>
              </a:rPr>
              <a:t>nlogn</a:t>
            </a:r>
            <a:r>
              <a:rPr lang="en-US" sz="1400" dirty="0">
                <a:solidFill>
                  <a:schemeClr val="tx1"/>
                </a:solidFill>
              </a:rPr>
              <a:t>)				O(n!)</a:t>
            </a:r>
          </a:p>
          <a:p>
            <a:endParaRPr lang="en-US" sz="1400" dirty="0">
              <a:solidFill>
                <a:schemeClr val="tx1"/>
              </a:solidFill>
            </a:endParaRPr>
          </a:p>
          <a:p>
            <a:endParaRPr lang="en-US" sz="1400" dirty="0">
              <a:solidFill>
                <a:schemeClr val="tx1"/>
              </a:solidFill>
            </a:endParaRPr>
          </a:p>
          <a:p>
            <a:endParaRPr lang="en-US"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325761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EB612925-B21C-42D3-96D7-C9355C1E1BA7}"/>
              </a:ext>
            </a:extLst>
          </p:cNvPr>
          <p:cNvSpPr>
            <a:spLocks noGrp="1" noChangeArrowheads="1"/>
          </p:cNvSpPr>
          <p:nvPr>
            <p:ph type="title"/>
          </p:nvPr>
        </p:nvSpPr>
        <p:spPr>
          <a:xfrm>
            <a:off x="1908175" y="274638"/>
            <a:ext cx="6911975" cy="1138237"/>
          </a:xfrm>
        </p:spPr>
        <p:txBody>
          <a:bodyPr/>
          <a:lstStyle/>
          <a:p>
            <a:r>
              <a:rPr lang="en-US" altLang="en-US" dirty="0"/>
              <a:t>Trace Recursive Algorithms</a:t>
            </a:r>
          </a:p>
        </p:txBody>
      </p:sp>
      <p:sp>
        <p:nvSpPr>
          <p:cNvPr id="2" name="TextBox 1">
            <a:extLst>
              <a:ext uri="{FF2B5EF4-FFF2-40B4-BE49-F238E27FC236}">
                <a16:creationId xmlns:a16="http://schemas.microsoft.com/office/drawing/2014/main" id="{3CC87199-824F-4222-BB11-50A1727CC3D7}"/>
              </a:ext>
            </a:extLst>
          </p:cNvPr>
          <p:cNvSpPr txBox="1"/>
          <p:nvPr/>
        </p:nvSpPr>
        <p:spPr>
          <a:xfrm>
            <a:off x="2286000" y="1524000"/>
            <a:ext cx="6534150" cy="5016758"/>
          </a:xfrm>
          <a:prstGeom prst="rect">
            <a:avLst/>
          </a:prstGeom>
          <a:noFill/>
        </p:spPr>
        <p:txBody>
          <a:bodyPr wrap="square" rtlCol="0">
            <a:spAutoFit/>
          </a:bodyPr>
          <a:lstStyle/>
          <a:p>
            <a:r>
              <a:rPr lang="en-US" b="1" dirty="0">
                <a:solidFill>
                  <a:schemeClr val="tx1"/>
                </a:solidFill>
              </a:rPr>
              <a:t>Ideal Algorithm – O(1)</a:t>
            </a:r>
            <a:r>
              <a:rPr lang="en-US" dirty="0">
                <a:solidFill>
                  <a:schemeClr val="tx1"/>
                </a:solidFill>
              </a:rPr>
              <a:t> – Linear Search, Binary Search, Bubble Sort, Selection Sort, Insertion Sort, Heap Sort, Shell Sort.</a:t>
            </a:r>
          </a:p>
          <a:p>
            <a:r>
              <a:rPr lang="en-US" b="1" dirty="0">
                <a:solidFill>
                  <a:schemeClr val="tx1"/>
                </a:solidFill>
              </a:rPr>
              <a:t>Log Algorithm – O(log n) </a:t>
            </a:r>
            <a:r>
              <a:rPr lang="en-US" dirty="0">
                <a:solidFill>
                  <a:schemeClr val="tx1"/>
                </a:solidFill>
              </a:rPr>
              <a:t>– Merge Sort.</a:t>
            </a:r>
          </a:p>
          <a:p>
            <a:r>
              <a:rPr lang="en-US" b="1" dirty="0">
                <a:solidFill>
                  <a:schemeClr val="tx1"/>
                </a:solidFill>
              </a:rPr>
              <a:t>Linear Algorithm – O(n) </a:t>
            </a:r>
            <a:r>
              <a:rPr lang="en-US" dirty="0">
                <a:solidFill>
                  <a:schemeClr val="tx1"/>
                </a:solidFill>
              </a:rPr>
              <a:t>– Quick Sort.</a:t>
            </a:r>
          </a:p>
          <a:p>
            <a:r>
              <a:rPr lang="en-US" b="1" dirty="0">
                <a:solidFill>
                  <a:schemeClr val="tx1"/>
                </a:solidFill>
              </a:rPr>
              <a:t>Sub-Linear Algorithm – O(</a:t>
            </a:r>
            <a:r>
              <a:rPr lang="en-US" b="1" dirty="0" err="1">
                <a:solidFill>
                  <a:schemeClr val="tx1"/>
                </a:solidFill>
              </a:rPr>
              <a:t>n+k</a:t>
            </a:r>
            <a:r>
              <a:rPr lang="en-US" b="1" dirty="0">
                <a:solidFill>
                  <a:schemeClr val="tx1"/>
                </a:solidFill>
              </a:rPr>
              <a:t>) </a:t>
            </a:r>
            <a:r>
              <a:rPr lang="en-US" dirty="0">
                <a:solidFill>
                  <a:schemeClr val="tx1"/>
                </a:solidFill>
              </a:rPr>
              <a:t>– Radix Sort.</a:t>
            </a:r>
          </a:p>
          <a:p>
            <a:endParaRPr lang="en-US" b="1" dirty="0">
              <a:solidFill>
                <a:schemeClr val="tx1"/>
              </a:solidFill>
            </a:endParaRPr>
          </a:p>
          <a:p>
            <a:r>
              <a:rPr lang="en-US" b="1" dirty="0">
                <a:solidFill>
                  <a:schemeClr val="tx1"/>
                </a:solidFill>
              </a:rPr>
              <a:t>Examples:</a:t>
            </a:r>
          </a:p>
          <a:p>
            <a:r>
              <a:rPr lang="en-US" sz="1600" b="1" dirty="0">
                <a:solidFill>
                  <a:schemeClr val="tx1"/>
                </a:solidFill>
              </a:rPr>
              <a:t>Logarithmic algorithm – O(log n) – </a:t>
            </a:r>
            <a:r>
              <a:rPr lang="en-US" sz="1600" dirty="0">
                <a:solidFill>
                  <a:schemeClr val="tx1"/>
                </a:solidFill>
              </a:rPr>
              <a:t>Binary search</a:t>
            </a:r>
          </a:p>
          <a:p>
            <a:r>
              <a:rPr lang="en-US" sz="1600" b="1" dirty="0">
                <a:solidFill>
                  <a:schemeClr val="tx1"/>
                </a:solidFill>
              </a:rPr>
              <a:t>Linear algorithm – O(n) – </a:t>
            </a:r>
            <a:r>
              <a:rPr lang="en-US" sz="1600" dirty="0">
                <a:solidFill>
                  <a:schemeClr val="tx1"/>
                </a:solidFill>
              </a:rPr>
              <a:t>Linear search</a:t>
            </a:r>
          </a:p>
          <a:p>
            <a:r>
              <a:rPr lang="en-US" sz="1600" b="1" dirty="0" err="1">
                <a:solidFill>
                  <a:schemeClr val="tx1"/>
                </a:solidFill>
              </a:rPr>
              <a:t>Superlinear</a:t>
            </a:r>
            <a:r>
              <a:rPr lang="en-US" sz="1600" b="1" dirty="0">
                <a:solidFill>
                  <a:schemeClr val="tx1"/>
                </a:solidFill>
              </a:rPr>
              <a:t> algorithm – O(</a:t>
            </a:r>
            <a:r>
              <a:rPr lang="en-US" sz="1600" b="1" dirty="0" err="1">
                <a:solidFill>
                  <a:schemeClr val="tx1"/>
                </a:solidFill>
              </a:rPr>
              <a:t>nlogn</a:t>
            </a:r>
            <a:r>
              <a:rPr lang="en-US" sz="1600" b="1" dirty="0">
                <a:solidFill>
                  <a:schemeClr val="tx1"/>
                </a:solidFill>
              </a:rPr>
              <a:t>)</a:t>
            </a:r>
            <a:r>
              <a:rPr lang="en-US" sz="1600" dirty="0">
                <a:solidFill>
                  <a:schemeClr val="tx1"/>
                </a:solidFill>
              </a:rPr>
              <a:t> – Heap sort, 				        Merge Sort.</a:t>
            </a:r>
          </a:p>
          <a:p>
            <a:r>
              <a:rPr lang="en-US" sz="1600" b="1" dirty="0">
                <a:solidFill>
                  <a:schemeClr val="tx1"/>
                </a:solidFill>
              </a:rPr>
              <a:t>Polynomial algorithm – O (</a:t>
            </a:r>
            <a:r>
              <a:rPr lang="en-US" sz="1600" b="1" dirty="0" err="1">
                <a:solidFill>
                  <a:schemeClr val="tx1"/>
                </a:solidFill>
              </a:rPr>
              <a:t>n^c</a:t>
            </a:r>
            <a:r>
              <a:rPr lang="en-US" sz="1600" b="1" dirty="0">
                <a:solidFill>
                  <a:schemeClr val="tx1"/>
                </a:solidFill>
              </a:rPr>
              <a:t>) - </a:t>
            </a:r>
            <a:r>
              <a:rPr lang="en-US" sz="1600" dirty="0">
                <a:solidFill>
                  <a:schemeClr val="tx1"/>
                </a:solidFill>
              </a:rPr>
              <a:t> Strassen’s Matrix Multiplication, Bubble Sort, Selection Sort, Insertion Sort, Bucket Sort.</a:t>
            </a:r>
          </a:p>
          <a:p>
            <a:r>
              <a:rPr lang="en-US" sz="1600" b="1" dirty="0">
                <a:solidFill>
                  <a:schemeClr val="tx1"/>
                </a:solidFill>
              </a:rPr>
              <a:t>Exponential algorithm – O (</a:t>
            </a:r>
            <a:r>
              <a:rPr lang="en-US" sz="1600" b="1" dirty="0" err="1">
                <a:solidFill>
                  <a:schemeClr val="tx1"/>
                </a:solidFill>
              </a:rPr>
              <a:t>c^n</a:t>
            </a:r>
            <a:r>
              <a:rPr lang="en-US" sz="1600" b="1" dirty="0">
                <a:solidFill>
                  <a:schemeClr val="tx1"/>
                </a:solidFill>
              </a:rPr>
              <a:t>) – </a:t>
            </a:r>
            <a:r>
              <a:rPr lang="en-US" sz="1600" dirty="0">
                <a:solidFill>
                  <a:schemeClr val="tx1"/>
                </a:solidFill>
              </a:rPr>
              <a:t>Tower of Hanoi.</a:t>
            </a:r>
          </a:p>
          <a:p>
            <a:r>
              <a:rPr lang="en-US" sz="1600" b="1" dirty="0">
                <a:solidFill>
                  <a:schemeClr val="tx1"/>
                </a:solidFill>
              </a:rPr>
              <a:t>Factorial algorithm – O(n!) – </a:t>
            </a:r>
            <a:r>
              <a:rPr lang="en-US" sz="1600" dirty="0">
                <a:solidFill>
                  <a:schemeClr val="tx1"/>
                </a:solidFill>
              </a:rPr>
              <a:t>Determinant Expansion by Minors, Brute Force Search algorithm for Travelling Salesman Problem.</a:t>
            </a:r>
            <a:r>
              <a:rPr lang="en-US" sz="1600" b="1" dirty="0">
                <a:solidFill>
                  <a:schemeClr val="tx1"/>
                </a:solidFill>
              </a:rPr>
              <a:t> </a:t>
            </a:r>
            <a:r>
              <a:rPr lang="en-US" sz="1600" dirty="0">
                <a:solidFill>
                  <a:schemeClr val="tx1"/>
                </a:solidFill>
              </a:rPr>
              <a:t>	 </a:t>
            </a:r>
            <a:endParaRPr lang="en-US" sz="1600" b="1" dirty="0">
              <a:solidFill>
                <a:schemeClr val="tx1"/>
              </a:solidFill>
            </a:endParaRPr>
          </a:p>
        </p:txBody>
      </p:sp>
    </p:spTree>
    <p:extLst>
      <p:ext uri="{BB962C8B-B14F-4D97-AF65-F5344CB8AC3E}">
        <p14:creationId xmlns:p14="http://schemas.microsoft.com/office/powerpoint/2010/main" val="103782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1B30B5F-2372-4F02-923F-B6C49C3D914F}"/>
              </a:ext>
            </a:extLst>
          </p:cNvPr>
          <p:cNvSpPr>
            <a:spLocks noGrp="1" noChangeArrowheads="1"/>
          </p:cNvSpPr>
          <p:nvPr>
            <p:ph type="title"/>
          </p:nvPr>
        </p:nvSpPr>
        <p:spPr>
          <a:xfrm>
            <a:off x="466725" y="1125538"/>
            <a:ext cx="8213725" cy="936625"/>
          </a:xfrm>
        </p:spPr>
        <p:txBody>
          <a:bodyPr/>
          <a:lstStyle/>
          <a:p>
            <a:r>
              <a:rPr lang="en-US" altLang="en-US" dirty="0"/>
              <a:t>Sorting Algorithm</a:t>
            </a:r>
            <a:endParaRPr lang="uk-UA" altLang="en-US" dirty="0"/>
          </a:p>
        </p:txBody>
      </p:sp>
      <p:sp>
        <p:nvSpPr>
          <p:cNvPr id="2" name="TextBox 1">
            <a:extLst>
              <a:ext uri="{FF2B5EF4-FFF2-40B4-BE49-F238E27FC236}">
                <a16:creationId xmlns:a16="http://schemas.microsoft.com/office/drawing/2014/main" id="{4675B7F0-F6CB-4309-B5C1-D238A6874945}"/>
              </a:ext>
            </a:extLst>
          </p:cNvPr>
          <p:cNvSpPr txBox="1"/>
          <p:nvPr/>
        </p:nvSpPr>
        <p:spPr>
          <a:xfrm>
            <a:off x="381000" y="2438400"/>
            <a:ext cx="8534400" cy="1323439"/>
          </a:xfrm>
          <a:prstGeom prst="rect">
            <a:avLst/>
          </a:prstGeom>
          <a:noFill/>
        </p:spPr>
        <p:txBody>
          <a:bodyPr wrap="square" rtlCol="0">
            <a:spAutoFit/>
          </a:bodyPr>
          <a:lstStyle/>
          <a:p>
            <a:r>
              <a:rPr lang="en-US" b="0" i="0" dirty="0">
                <a:solidFill>
                  <a:srgbClr val="FFFFFF"/>
                </a:solidFill>
                <a:effectLst/>
                <a:latin typeface="+mj-lt"/>
              </a:rPr>
              <a:t>A Sorting Algorithm is used to rearrange a given array or list elements according to a comparison operator on the elements. The comparison operator is used to decide the new order of element in the respective data structure.</a:t>
            </a:r>
            <a:endParaRPr lang="en-US" dirty="0">
              <a:latin typeface="+mj-lt"/>
            </a:endParaRPr>
          </a:p>
        </p:txBody>
      </p:sp>
    </p:spTree>
    <p:extLst>
      <p:ext uri="{BB962C8B-B14F-4D97-AF65-F5344CB8AC3E}">
        <p14:creationId xmlns:p14="http://schemas.microsoft.com/office/powerpoint/2010/main" val="2779586894"/>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2000" b="0" i="0" u="none" strike="noStrike" cap="none" normalizeH="0" baseline="0" smtClean="0">
            <a:ln>
              <a:noFill/>
            </a:ln>
            <a:solidFill>
              <a:schemeClr val="bg1"/>
            </a:solidFill>
            <a:effectLst/>
            <a:latin typeface="Futura LT Book" pitchFamily="2" charset="0"/>
            <a:ea typeface="굴림" panose="020B0600000101010101"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119</TotalTime>
  <Words>1133</Words>
  <Application>Microsoft Office PowerPoint</Application>
  <PresentationFormat>On-screen Show (4:3)</PresentationFormat>
  <Paragraphs>93</Paragraphs>
  <Slides>12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Futura LT Book</vt:lpstr>
      <vt:lpstr>Poppins</vt:lpstr>
      <vt:lpstr>template</vt:lpstr>
      <vt:lpstr>Custom Design</vt:lpstr>
      <vt:lpstr>CLC 3</vt:lpstr>
      <vt:lpstr>Recursion Trees</vt:lpstr>
      <vt:lpstr>PowerPoint Presentation</vt:lpstr>
      <vt:lpstr>PowerPoint Presentation</vt:lpstr>
      <vt:lpstr>PowerPoint Presentation</vt:lpstr>
      <vt:lpstr>Trace Recursive Algorithms</vt:lpstr>
      <vt:lpstr>Trace Recursive Algorithms</vt:lpstr>
      <vt:lpstr>Trace Recursive Algorithms</vt:lpstr>
      <vt:lpstr>Sorting Algorithm</vt:lpstr>
      <vt:lpstr>Sorting Algorithm</vt:lpstr>
      <vt:lpstr>Heap Sort Algorithm</vt:lpstr>
      <vt:lpstr>Heap Sort Algorithm</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CLC 3</dc:title>
  <dc:creator>r coon</dc:creator>
  <cp:lastModifiedBy>Ryan Coon</cp:lastModifiedBy>
  <cp:revision>7</cp:revision>
  <dcterms:created xsi:type="dcterms:W3CDTF">2021-12-06T23:33:03Z</dcterms:created>
  <dcterms:modified xsi:type="dcterms:W3CDTF">2021-12-12T22:47:19Z</dcterms:modified>
</cp:coreProperties>
</file>