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59" r:id="rId5"/>
    <p:sldId id="263" r:id="rId6"/>
    <p:sldId id="262" r:id="rId7"/>
    <p:sldId id="271" r:id="rId8"/>
    <p:sldId id="260" r:id="rId9"/>
    <p:sldId id="266" r:id="rId10"/>
    <p:sldId id="267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666666"/>
    <a:srgbClr val="990D1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>
      <p:cViewPr varScale="1">
        <p:scale>
          <a:sx n="63" d="100"/>
          <a:sy n="63" d="100"/>
        </p:scale>
        <p:origin x="7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43AE898-6A42-4A6E-B024-0CB2A1220E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C6DB100-0C1F-4680-9E1E-A05A5EEC6D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8E7678B3-9EC8-4425-88A6-8AE2465495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A489D59-6796-405B-9636-FC211157E6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FCCBF84-FA89-4922-97BD-A8CA4290D8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60B301F4-83CB-4152-B2C5-E7E83F14F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E9E3AD0-ACC8-4882-B62F-E27C41D86B5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C1886D-7B90-474A-899C-E6E8CE94CE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1413" y="4076700"/>
            <a:ext cx="4321175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05E7147-9C7F-440A-B665-BD73E83EE6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11413" y="5516563"/>
            <a:ext cx="4321175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panose="020B0600000101010101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F29B-5F72-4C2F-97F0-60E4E22B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A1E7-2B3B-464B-9D8A-59040AA9B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7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7FBE6-99A7-4A90-88E0-89A89CA20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51050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BF2DF-6C31-498B-928D-A8F76414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60039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16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B344-ED07-40A3-846A-72D8E62A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B9C6B-835A-4EAD-8F59-2C3C07CEE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BAEE-9078-4395-A121-673F576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FCB4-A1B2-49AE-9F97-2AC576F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F11D-DC2C-405B-92BB-6DFB6B90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6155E-44C5-48B1-B718-35B7021B487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376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80C4-2565-45CB-B7B4-D6C6C02E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2C54-DC2A-4015-ADA2-24177A01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76AB-83D7-4E4A-AB3E-6A1033A1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AE98-1AF5-4235-95DE-009644A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05C1-C88B-4E81-8086-A7B1E7E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4B80F-66F8-4128-BD8C-E2D5827088D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6443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B509-4E1F-4012-AC03-C4B289F1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935C-7914-4902-8A9E-82BF93A9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B42E-FA8B-49F7-9F6F-0286EAA8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892C-7A24-4B60-ACCC-F63777C1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BFD5-776C-4B6C-8D05-00C0DCA7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201E2-D8A0-4F44-9924-E7B5E02C586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30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D365-4F4B-41C3-9DAB-B6345A3D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913F-0945-4351-BC36-F2A107FA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20028-3817-4AFF-87AC-E350B18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44DE-82A2-4B90-9301-636092E0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FEFC-3EDB-4C05-9009-6C71D953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0AF80-A125-49EA-86EE-13D80D12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FF7DA-7959-4668-B793-01253934EDD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477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69A7-0EB4-411F-A7A7-3E924961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98DE-CB62-4A5F-A008-0EDCDFB5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A310-63F8-48CD-93A7-2D6F0CAC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8CEF6-4E38-4900-80BA-E809746A0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D15FA-90AB-411F-A6C8-E1E9FFFA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EB142-588B-4EAC-98B2-2235839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D9F1C-E235-47E4-9AE2-C74A807C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6E115-6EAE-4416-B6F6-66EF4F95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9258D-86B9-42BE-947A-DCF9D90F21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2759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4841-9D2E-48E8-AA0A-22C98DDE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51D47-6A73-46FD-BCF4-FE38D2AD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9147B-4902-4141-9A2B-E02F75A9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CFC4E-1DB1-4990-9F20-8547F90E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66A55-F8FE-4961-870E-C5DE44AB5F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559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406D7-E9E8-4678-90B5-E2ECBC2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ED034-FB70-4852-96BD-A54B86E7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EBF3-C580-4AD0-BEB8-52B7EAE2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C34EA-E7FC-4723-873C-B375EA0CCDF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98598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BAF-560E-476B-867C-EAA440D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9E25-F274-42FB-8D7A-86639165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CF9FF-AC4D-4681-9FEB-49EF606F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7CEB-44CA-4D58-ABB7-AAAA154B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10A2-9F61-4E14-8970-A45B23BB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8A4E9-2FD4-4D7B-9DE2-4957F8C0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808C8-6AA9-4E5F-BC50-D5B4E6D656E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5041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D6AD-253B-4B34-94ED-50B0B03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51A5-BB7B-4531-9125-3E90DC2E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518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2A4-0E25-43A3-B4CC-AB708066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48700-4DA5-4A8D-9C42-071C9DA48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0AC9E-3ABD-4A65-ACDF-0EBA476B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D8D84-3EC8-4F98-9AD8-D8A7E7C8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B85ED-E12A-4A9F-AFA2-6DA73F2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D211C-B54A-4302-A01F-B5B35C53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931C-7596-439D-B1B4-ED3AABAD93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64286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C1E2-02FF-4DC0-AACF-1AABDC61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1BC71-AC62-49A0-9149-34FF6B73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8EAA-C71C-4CB2-B266-88FF95EE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BDA7-769D-4104-AFE8-76AC75C0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AE41-E685-4B40-ADF3-281D576C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B2231-22D1-4DB8-8F22-86A8511723E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79800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253D7-B26E-4314-B327-73DE30A6F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4D3D2-3762-4F39-BEEA-52889DF4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904D-BA26-49DF-8326-44195E3E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1B27-4014-4A41-BB61-CBA52963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9A04-7674-4C4E-8883-0C25AD60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CA5DC-C2DB-4D78-BFD3-2FF708F855D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977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1082-C025-4945-8D01-80318704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9CD73-07CA-4D9C-BE95-1C6F472B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1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96C6-CDA9-4AEB-81EB-0401D54F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D103-7AB3-4839-A646-2198EF732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2205038"/>
            <a:ext cx="4027487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3431-C8D1-40AA-945B-1E9EA806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4027488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28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2670-2966-4A7F-83F8-B2A488E9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5A0B-23F0-4849-B591-E29BEEFF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79CC-1A13-4945-A354-E56753F0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29F1D-D978-436A-8B9F-25CD5A20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40FF3-6457-4AEB-AD84-FAD3854E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65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B7AF-6A92-4FF9-869A-CF60DA1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4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5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52E9-C59B-4410-924A-CFA85EFD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CC9F-3DE3-4458-9CF1-A72D7FC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CC4AC-5CD6-425E-9013-A18B156C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6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8427-E1A1-46DC-8BB7-F50B3DEC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70A06-99DE-4806-9D17-4941341D7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63A3-923D-49F5-BBFB-A92894014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91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83F4DC-E563-4710-9089-4E0D20551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5538"/>
            <a:ext cx="82073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8998BA-E4B6-4081-8ACC-95DCBBFF9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05038"/>
            <a:ext cx="82073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2C246BBE-E554-4DAC-A381-E8CCB5917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DEEC3CE7-5E26-4807-9EC4-6EB2E166E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390E8BE1-2E18-4977-9B64-4EC7219085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CD4A0618-F7A7-4D9F-8C44-53D2AF15BB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CA5251E6-EF46-4329-9A98-A658338DAC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F4FFF628-C8FD-468E-BA8C-5CF1504A65A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1AD5BD0-4E9A-4C57-9B90-AEC837A189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3716338"/>
            <a:ext cx="5330825" cy="1728787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CLC – Assignment 4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2285D566-2ABF-40B3-9AA1-CCC25509AD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516563"/>
            <a:ext cx="5334000" cy="674687"/>
          </a:xfrm>
        </p:spPr>
        <p:txBody>
          <a:bodyPr/>
          <a:lstStyle/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Ryan Coon  Allen Atkins Carrie Assalone</a:t>
            </a:r>
          </a:p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CST-201</a:t>
            </a:r>
          </a:p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Prof. Jeremy Wright</a:t>
            </a:r>
          </a:p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December 19, 2021</a:t>
            </a:r>
            <a:endParaRPr lang="uk-UA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A3D8F-3F6E-4DCD-97F7-E794ADE8E9CF}"/>
              </a:ext>
            </a:extLst>
          </p:cNvPr>
          <p:cNvSpPr txBox="1"/>
          <p:nvPr/>
        </p:nvSpPr>
        <p:spPr>
          <a:xfrm>
            <a:off x="1981200" y="2667000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For example, the depth of a full binary search tree with 15 nodes is 3. In other words, the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depth of a binary search tree with n nodes can be no less than lg(n) and so the running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time of the find, insert and delete algorithms can be no less than lg(n). A full binary search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tree is said to be balanced because every node's proper descendants are divided evenly </a:t>
            </a:r>
          </a:p>
          <a:p>
            <a:r>
              <a:rPr lang="en-US" sz="1200" dirty="0">
                <a:solidFill>
                  <a:schemeClr val="tx1"/>
                </a:solidFill>
              </a:rPr>
              <a:t>between its left and right subtrees. Thus, the search algorithm employed by the find, insert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and delete operations perform like a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411808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A4EFD-DAE2-4269-BED5-6E74D80D31C6}"/>
              </a:ext>
            </a:extLst>
          </p:cNvPr>
          <p:cNvSpPr txBox="1"/>
          <p:nvPr/>
        </p:nvSpPr>
        <p:spPr>
          <a:xfrm>
            <a:off x="1905000" y="609600"/>
            <a:ext cx="7034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As a binary search tree becomes more and more unbalanced, the performance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 the find, insert and delete algorithms degrades until reaching the worst case of O(n),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where n is the number of nodes in the tree. For example, the number of comparisons needed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 to find the node marked A in the binary search trees below is 3, which is equal to the</a:t>
            </a:r>
          </a:p>
          <a:p>
            <a:r>
              <a:rPr lang="en-US" sz="1200" dirty="0">
                <a:solidFill>
                  <a:schemeClr val="tx1"/>
                </a:solidFill>
              </a:rPr>
              <a:t> number of nodes.</a:t>
            </a:r>
          </a:p>
        </p:txBody>
      </p:sp>
    </p:spTree>
    <p:extLst>
      <p:ext uri="{BB962C8B-B14F-4D97-AF65-F5344CB8AC3E}">
        <p14:creationId xmlns:p14="http://schemas.microsoft.com/office/powerpoint/2010/main" val="375942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AC935-E300-4620-8DD2-FAC5FD7D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85800"/>
            <a:ext cx="4867275" cy="195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01827-C7CF-4BF1-9222-DB26DB3048D1}"/>
              </a:ext>
            </a:extLst>
          </p:cNvPr>
          <p:cNvSpPr txBox="1"/>
          <p:nvPr/>
        </p:nvSpPr>
        <p:spPr>
          <a:xfrm>
            <a:off x="2057400" y="3352800"/>
            <a:ext cx="67714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Binary search trees, such as those above, in which the nodes are in order so that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all links are to right children (or all are to left children), are called skewed trees.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The average running time of the binary search tree operations is difficult to establish </a:t>
            </a:r>
          </a:p>
          <a:p>
            <a:r>
              <a:rPr lang="en-US" sz="1200" dirty="0">
                <a:solidFill>
                  <a:schemeClr val="tx1"/>
                </a:solidFill>
              </a:rPr>
              <a:t>because it is not clear that all binary search trees are equally likely.1 It has been proven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that when a binary search tree is constructed through a random sequence of insertions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then the average depth of any node is O(lg n).</a:t>
            </a:r>
          </a:p>
        </p:txBody>
      </p:sp>
    </p:spTree>
    <p:extLst>
      <p:ext uri="{BB962C8B-B14F-4D97-AF65-F5344CB8AC3E}">
        <p14:creationId xmlns:p14="http://schemas.microsoft.com/office/powerpoint/2010/main" val="6839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727A4-F793-47F3-9F28-5C3F62E588E7}"/>
              </a:ext>
            </a:extLst>
          </p:cNvPr>
          <p:cNvSpPr txBox="1"/>
          <p:nvPr/>
        </p:nvSpPr>
        <p:spPr>
          <a:xfrm>
            <a:off x="2438400" y="609600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Red-Black Tree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ED6B-BEFB-4763-83C0-594E428F465C}"/>
              </a:ext>
            </a:extLst>
          </p:cNvPr>
          <p:cNvSpPr txBox="1"/>
          <p:nvPr/>
        </p:nvSpPr>
        <p:spPr>
          <a:xfrm>
            <a:off x="1752600" y="1600200"/>
            <a:ext cx="750077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tree was invented in 1972 by Rudolf Bayer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Self-Balancing binary search tree where each node has an extra bit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Often interpreted as red or black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**Rules that every Red-Black tree follows**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The root of the tree is always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There are no two adjacent red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Every path from a node to any of its descendants’ NIL nodes has the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same number of black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all leaf nodes are black nodes</a:t>
            </a:r>
          </a:p>
        </p:txBody>
      </p:sp>
    </p:spTree>
    <p:extLst>
      <p:ext uri="{BB962C8B-B14F-4D97-AF65-F5344CB8AC3E}">
        <p14:creationId xmlns:p14="http://schemas.microsoft.com/office/powerpoint/2010/main" val="203340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ACEC9-2CC7-4913-9F29-7D8845F0B432}"/>
              </a:ext>
            </a:extLst>
          </p:cNvPr>
          <p:cNvSpPr txBox="1"/>
          <p:nvPr/>
        </p:nvSpPr>
        <p:spPr>
          <a:xfrm>
            <a:off x="2209800" y="304800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Red-Black Tree 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6EE6E5-DBCD-4087-8925-4384C230A8DF}"/>
              </a:ext>
            </a:extLst>
          </p:cNvPr>
          <p:cNvSpPr/>
          <p:nvPr/>
        </p:nvSpPr>
        <p:spPr bwMode="auto">
          <a:xfrm>
            <a:off x="4419600" y="1447800"/>
            <a:ext cx="1219200" cy="838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anose="020B0600000101010101" pitchFamily="34" charset="-127"/>
              </a:rPr>
              <a:t>20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7CB533-67CA-4D93-9AEE-DD4DD487B121}"/>
              </a:ext>
            </a:extLst>
          </p:cNvPr>
          <p:cNvSpPr/>
          <p:nvPr/>
        </p:nvSpPr>
        <p:spPr bwMode="auto">
          <a:xfrm>
            <a:off x="2590800" y="3279725"/>
            <a:ext cx="990600" cy="646331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anose="020B0600000101010101" pitchFamily="34" charset="-127"/>
              </a:rPr>
              <a:t>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46E25B-EF01-4C4C-9D56-04919D631E28}"/>
              </a:ext>
            </a:extLst>
          </p:cNvPr>
          <p:cNvSpPr/>
          <p:nvPr/>
        </p:nvSpPr>
        <p:spPr bwMode="auto">
          <a:xfrm>
            <a:off x="6324600" y="3276600"/>
            <a:ext cx="990600" cy="64633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anose="020B0600000101010101" pitchFamily="34" charset="-127"/>
              </a:rPr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FCD7EE-7F45-43EB-B8FD-11C4CA51EE0B}"/>
              </a:ext>
            </a:extLst>
          </p:cNvPr>
          <p:cNvSpPr/>
          <p:nvPr/>
        </p:nvSpPr>
        <p:spPr bwMode="auto">
          <a:xfrm>
            <a:off x="1828800" y="5181600"/>
            <a:ext cx="55372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anose="020B0600000101010101" pitchFamily="34" charset="-127"/>
              </a:rPr>
              <a:t>33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E1F1A1-9692-442C-810D-1D4901BD5BF2}"/>
              </a:ext>
            </a:extLst>
          </p:cNvPr>
          <p:cNvSpPr/>
          <p:nvPr/>
        </p:nvSpPr>
        <p:spPr bwMode="auto">
          <a:xfrm>
            <a:off x="3581400" y="5181600"/>
            <a:ext cx="55372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anose="020B0600000101010101" pitchFamily="34" charset="-127"/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08C57F-F985-4A0E-BC44-199C870EA9AB}"/>
              </a:ext>
            </a:extLst>
          </p:cNvPr>
          <p:cNvSpPr/>
          <p:nvPr/>
        </p:nvSpPr>
        <p:spPr bwMode="auto">
          <a:xfrm>
            <a:off x="5659120" y="5181600"/>
            <a:ext cx="553720" cy="533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anose="020B0600000101010101" pitchFamily="34" charset="-127"/>
              </a:rPr>
              <a:t>25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F75FCB-9D94-436D-A7EA-97AB3D60BA31}"/>
              </a:ext>
            </a:extLst>
          </p:cNvPr>
          <p:cNvSpPr/>
          <p:nvPr/>
        </p:nvSpPr>
        <p:spPr bwMode="auto">
          <a:xfrm>
            <a:off x="7736840" y="5181600"/>
            <a:ext cx="553720" cy="533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anose="020B0600000101010101" pitchFamily="34" charset="-127"/>
              </a:rPr>
              <a:t>30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387879-63EA-478F-9F5C-DFF059D8091F}"/>
              </a:ext>
            </a:extLst>
          </p:cNvPr>
          <p:cNvCxnSpPr>
            <a:stCxn id="3" idx="3"/>
            <a:endCxn id="4" idx="0"/>
          </p:cNvCxnSpPr>
          <p:nvPr/>
        </p:nvCxnSpPr>
        <p:spPr bwMode="auto">
          <a:xfrm flipH="1">
            <a:off x="3086100" y="2163248"/>
            <a:ext cx="1512048" cy="11164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E46460-2AE0-419E-949D-BED84930AF4F}"/>
              </a:ext>
            </a:extLst>
          </p:cNvPr>
          <p:cNvCxnSpPr>
            <a:stCxn id="3" idx="5"/>
            <a:endCxn id="6" idx="1"/>
          </p:cNvCxnSpPr>
          <p:nvPr/>
        </p:nvCxnSpPr>
        <p:spPr bwMode="auto">
          <a:xfrm>
            <a:off x="5460252" y="2163248"/>
            <a:ext cx="1009418" cy="12080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CC5BBC-6AB8-4F80-A09F-D3003DEE08F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 bwMode="auto">
          <a:xfrm flipH="1">
            <a:off x="2105660" y="3831403"/>
            <a:ext cx="630210" cy="1350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E64827-3CC6-4FDB-9487-0ADCFB2C6914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 bwMode="auto">
          <a:xfrm>
            <a:off x="3436330" y="3831403"/>
            <a:ext cx="421930" cy="1350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9CFA70-C10A-41E2-A9AF-666965D436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 bwMode="auto">
          <a:xfrm flipH="1">
            <a:off x="5935980" y="3828278"/>
            <a:ext cx="533690" cy="13533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8D5C3-7645-4B3D-8C40-B0A2038DAD49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 bwMode="auto">
          <a:xfrm>
            <a:off x="7170130" y="3828278"/>
            <a:ext cx="843570" cy="13533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50B334-2649-4889-AF6C-8972F4EA60D6}"/>
              </a:ext>
            </a:extLst>
          </p:cNvPr>
          <p:cNvSpPr txBox="1"/>
          <p:nvPr/>
        </p:nvSpPr>
        <p:spPr>
          <a:xfrm>
            <a:off x="1143000" y="624840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FB6FEF-D475-4B5F-BE5A-8ABD927658F2}"/>
              </a:ext>
            </a:extLst>
          </p:cNvPr>
          <p:cNvSpPr txBox="1"/>
          <p:nvPr/>
        </p:nvSpPr>
        <p:spPr>
          <a:xfrm>
            <a:off x="6469670" y="624542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NIL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0E2B97-787E-450E-987B-9BDCD70F000F}"/>
              </a:ext>
            </a:extLst>
          </p:cNvPr>
          <p:cNvCxnSpPr>
            <a:stCxn id="7" idx="3"/>
            <a:endCxn id="34" idx="0"/>
          </p:cNvCxnSpPr>
          <p:nvPr/>
        </p:nvCxnSpPr>
        <p:spPr bwMode="auto">
          <a:xfrm flipH="1">
            <a:off x="1365978" y="5636885"/>
            <a:ext cx="543912" cy="611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349861-3270-4487-8966-1B98353E63C2}"/>
              </a:ext>
            </a:extLst>
          </p:cNvPr>
          <p:cNvCxnSpPr>
            <a:stCxn id="9" idx="5"/>
            <a:endCxn id="35" idx="0"/>
          </p:cNvCxnSpPr>
          <p:nvPr/>
        </p:nvCxnSpPr>
        <p:spPr bwMode="auto">
          <a:xfrm>
            <a:off x="6131750" y="5636885"/>
            <a:ext cx="560898" cy="608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5F96F4-31CC-4118-BC35-67A146B91A9D}"/>
              </a:ext>
            </a:extLst>
          </p:cNvPr>
          <p:cNvSpPr txBox="1"/>
          <p:nvPr/>
        </p:nvSpPr>
        <p:spPr>
          <a:xfrm>
            <a:off x="2362200" y="304800"/>
            <a:ext cx="5540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is a balanced Tree </a:t>
            </a:r>
          </a:p>
          <a:p>
            <a:r>
              <a:rPr lang="en-US" dirty="0">
                <a:solidFill>
                  <a:schemeClr val="tx1"/>
                </a:solidFill>
              </a:rPr>
              <a:t>desirable?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51E01-A18B-4A76-8EEE-DFBE68B7EC7E}"/>
              </a:ext>
            </a:extLst>
          </p:cNvPr>
          <p:cNvSpPr txBox="1"/>
          <p:nvPr/>
        </p:nvSpPr>
        <p:spPr>
          <a:xfrm>
            <a:off x="2607197" y="1600200"/>
            <a:ext cx="6019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Balanced Binary Search Tree </a:t>
            </a:r>
            <a:r>
              <a:rPr lang="en-US" sz="1200" dirty="0">
                <a:solidFill>
                  <a:schemeClr val="tx1"/>
                </a:solidFill>
              </a:rPr>
              <a:t>– </a:t>
            </a:r>
            <a:r>
              <a:rPr lang="en-US" sz="1400" dirty="0">
                <a:solidFill>
                  <a:schemeClr val="tx1"/>
                </a:solidFill>
              </a:rPr>
              <a:t>automatically keeps its height small (guaranteed to be logarithmic) for a sequence of insertions and deletions. Provides efficient implementations for abstract data structures such as associative arrays.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Primary Step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Get flexibility needed to guarantee balance in binary search trees is to allow the nodes to hold more than one key in our tree. This is done by using 2-3 search trees (not binary, but balanced).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30C24-56CD-4F0C-93BD-911F46EF2847}"/>
              </a:ext>
            </a:extLst>
          </p:cNvPr>
          <p:cNvSpPr txBox="1"/>
          <p:nvPr/>
        </p:nvSpPr>
        <p:spPr>
          <a:xfrm>
            <a:off x="2454797" y="3886200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 Key Rules: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Each node has to have 2 child nodes at most. This is where it gets the name binary, meaning two.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child node on left has to be less than the parent node.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child node on right has to be &gt;, or = to the parent node.</a:t>
            </a:r>
          </a:p>
        </p:txBody>
      </p:sp>
    </p:spTree>
    <p:extLst>
      <p:ext uri="{BB962C8B-B14F-4D97-AF65-F5344CB8AC3E}">
        <p14:creationId xmlns:p14="http://schemas.microsoft.com/office/powerpoint/2010/main" val="28220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20D7A-F673-4250-8096-53754ABAA696}"/>
              </a:ext>
            </a:extLst>
          </p:cNvPr>
          <p:cNvSpPr txBox="1"/>
          <p:nvPr/>
        </p:nvSpPr>
        <p:spPr>
          <a:xfrm>
            <a:off x="2057400" y="228600"/>
            <a:ext cx="6629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Importance: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The balance of a binary tree is governed by the property called skewness. When the binary tree becomes more skewed, then the time complexity to access an element of the binary tree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A5946-225D-4E08-A01A-44D55865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81200"/>
            <a:ext cx="990600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62B5D-BB7D-4BEC-9DF9-49ED78BEE026}"/>
              </a:ext>
            </a:extLst>
          </p:cNvPr>
          <p:cNvSpPr txBox="1"/>
          <p:nvPr/>
        </p:nvSpPr>
        <p:spPr>
          <a:xfrm>
            <a:off x="2514600" y="158195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Skewed Binary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E00CD-3CAC-4A5B-8132-B70B22FA2DB9}"/>
              </a:ext>
            </a:extLst>
          </p:cNvPr>
          <p:cNvSpPr txBox="1"/>
          <p:nvPr/>
        </p:nvSpPr>
        <p:spPr>
          <a:xfrm>
            <a:off x="4267200" y="1920508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</a:rPr>
              <a:t>Imagine your tree looks like this, and the tree gets more skewed over time, then the time complexity to access an element of the binary tree increases.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2CC2B-AD72-4202-884F-51345053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387" y="4291339"/>
            <a:ext cx="1676400" cy="2047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4FA1AC-4683-4884-A332-0770CC0184AC}"/>
              </a:ext>
            </a:extLst>
          </p:cNvPr>
          <p:cNvSpPr txBox="1"/>
          <p:nvPr/>
        </p:nvSpPr>
        <p:spPr>
          <a:xfrm>
            <a:off x="2514600" y="3925669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Binary Tree Right Skewed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30688-F4F5-4686-BF72-85B33CBC398B}"/>
              </a:ext>
            </a:extLst>
          </p:cNvPr>
          <p:cNvSpPr txBox="1"/>
          <p:nvPr/>
        </p:nvSpPr>
        <p:spPr>
          <a:xfrm>
            <a:off x="5029200" y="3918834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</a:rPr>
              <a:t>This binary tree has 7 elements. An ideal binary tree requires O(log 7) = 3 lookups. You need to go 1 more deep = 4 lookups in worst case. The skewness here is constant 1.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If the tree has thousands of nodes, then the skewness will be even more complex in that case, which is why its very important to keep the binary tree balanced. </a:t>
            </a:r>
          </a:p>
        </p:txBody>
      </p:sp>
    </p:spTree>
    <p:extLst>
      <p:ext uri="{BB962C8B-B14F-4D97-AF65-F5344CB8AC3E}">
        <p14:creationId xmlns:p14="http://schemas.microsoft.com/office/powerpoint/2010/main" val="227869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45B20-355D-4D3A-A201-C1E9C8534747}"/>
              </a:ext>
            </a:extLst>
          </p:cNvPr>
          <p:cNvSpPr txBox="1"/>
          <p:nvPr/>
        </p:nvSpPr>
        <p:spPr>
          <a:xfrm>
            <a:off x="2286000" y="8382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This really is a matter of balancing vs the skewness. Balancing the tree makes for better search times </a:t>
            </a:r>
            <a:r>
              <a:rPr lang="en-US" sz="2400" b="0" dirty="0" err="1">
                <a:solidFill>
                  <a:schemeClr val="tx1"/>
                </a:solidFill>
              </a:rPr>
              <a:t>Olog</a:t>
            </a:r>
            <a:r>
              <a:rPr lang="en-US" sz="2400" b="0" dirty="0">
                <a:solidFill>
                  <a:schemeClr val="tx1"/>
                </a:solidFill>
              </a:rPr>
              <a:t>(n)) as opposed to O(n).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5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D4355-E5CC-4428-B698-2C408000D9AB}"/>
              </a:ext>
            </a:extLst>
          </p:cNvPr>
          <p:cNvSpPr txBox="1"/>
          <p:nvPr/>
        </p:nvSpPr>
        <p:spPr>
          <a:xfrm>
            <a:off x="2872656" y="381000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Big-O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DA321-B563-4409-995D-17648B987CB9}"/>
              </a:ext>
            </a:extLst>
          </p:cNvPr>
          <p:cNvSpPr txBox="1"/>
          <p:nvPr/>
        </p:nvSpPr>
        <p:spPr>
          <a:xfrm>
            <a:off x="1905000" y="1524000"/>
            <a:ext cx="721543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Search in a balanced tree –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The find, insert and delete algorithms start at the tree root and a follow path down to, at worst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case, the leaf at the very lowest level. The total number of steps of these algorithms is,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therefore, the largest level of the tree, which is called the depth of the tree. The best (fastest)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running time occurs when the binary search tree is full or balanced – in which case the search </a:t>
            </a:r>
          </a:p>
          <a:p>
            <a:r>
              <a:rPr lang="en-US" sz="1200" dirty="0">
                <a:solidFill>
                  <a:schemeClr val="tx1"/>
                </a:solidFill>
              </a:rPr>
              <a:t>processes used by the algorithms perform like a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23462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49563-F4A0-42C4-97CF-D7D11657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14400"/>
            <a:ext cx="6019800" cy="2009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D8809-3CF7-4753-A754-00909F3BA23D}"/>
              </a:ext>
            </a:extLst>
          </p:cNvPr>
          <p:cNvSpPr txBox="1"/>
          <p:nvPr/>
        </p:nvSpPr>
        <p:spPr>
          <a:xfrm>
            <a:off x="2133600" y="3962400"/>
            <a:ext cx="6707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 full tree has 1 node at level 0, 2 nodes at level 1, 4 nodes at level 2 and so on. Thus, it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will have 2d nodes at level d. Adding these quantities, the total number of nodes n for a </a:t>
            </a:r>
          </a:p>
          <a:p>
            <a:r>
              <a:rPr lang="en-US" sz="1200" dirty="0">
                <a:solidFill>
                  <a:schemeClr val="tx1"/>
                </a:solidFill>
              </a:rPr>
              <a:t>full binary tree with depth d is: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n = 20 + 21 + 22 + … + 2d = 2d+1 − 1</a:t>
            </a:r>
          </a:p>
        </p:txBody>
      </p:sp>
    </p:spTree>
    <p:extLst>
      <p:ext uri="{BB962C8B-B14F-4D97-AF65-F5344CB8AC3E}">
        <p14:creationId xmlns:p14="http://schemas.microsoft.com/office/powerpoint/2010/main" val="221395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C2A54-BDC6-486D-A7A5-2C98D01B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"/>
            <a:ext cx="5591175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09B8CB-5101-4DD4-936C-D5200B9DDBB9}"/>
              </a:ext>
            </a:extLst>
          </p:cNvPr>
          <p:cNvSpPr txBox="1"/>
          <p:nvPr/>
        </p:nvSpPr>
        <p:spPr>
          <a:xfrm>
            <a:off x="2133600" y="3429000"/>
            <a:ext cx="6773008" cy="3001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Now, considering the formula above for the number of nodes in a full binary search tree: 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n = 2d+1 − 1 </a:t>
            </a:r>
          </a:p>
          <a:p>
            <a:endParaRPr 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Solving for d, we get: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 + 1 = 2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d+1</a:t>
            </a:r>
            <a:endParaRPr lang="en-US" sz="12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lg(n + 1) = lg(2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d+1</a:t>
            </a: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lg(n + 1) = (d + 1)lg(2)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lg(n + 1) = d + 1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 = lg(n + 1) –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 = [lg(n)]</a:t>
            </a:r>
          </a:p>
          <a:p>
            <a:endParaRPr lang="en-US" sz="1200" dirty="0">
              <a:solidFill>
                <a:schemeClr val="tx1"/>
              </a:solidFill>
              <a:latin typeface="+mj-lt"/>
            </a:endParaRPr>
          </a:p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678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3188</TotalTime>
  <Words>982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Futura LT Book</vt:lpstr>
      <vt:lpstr>template</vt:lpstr>
      <vt:lpstr>Custom Design</vt:lpstr>
      <vt:lpstr>CLC – Assignment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– Assignment 1</dc:title>
  <dc:creator>r coon</dc:creator>
  <cp:lastModifiedBy>Ryan Coon</cp:lastModifiedBy>
  <cp:revision>8</cp:revision>
  <dcterms:created xsi:type="dcterms:W3CDTF">2021-11-19T20:43:48Z</dcterms:created>
  <dcterms:modified xsi:type="dcterms:W3CDTF">2021-12-19T22:33:06Z</dcterms:modified>
</cp:coreProperties>
</file>