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
  </p:notesMasterIdLst>
  <p:handoutMasterIdLst>
    <p:handoutMasterId r:id="rId10"/>
  </p:handoutMasterIdLst>
  <p:sldIdLst>
    <p:sldId id="256" r:id="rId3"/>
    <p:sldId id="264" r:id="rId4"/>
    <p:sldId id="268" r:id="rId5"/>
    <p:sldId id="267" r:id="rId6"/>
    <p:sldId id="270" r:id="rId7"/>
    <p:sldId id="271" r:id="rId8"/>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5pPr>
    <a:lvl6pPr marL="22860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6pPr>
    <a:lvl7pPr marL="27432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7pPr>
    <a:lvl8pPr marL="32004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8pPr>
    <a:lvl9pPr marL="36576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65482B"/>
    <a:srgbClr val="C75806"/>
    <a:srgbClr val="000000"/>
    <a:srgbClr val="00499F"/>
    <a:srgbClr val="0CC1E0"/>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339" autoAdjust="0"/>
  </p:normalViewPr>
  <p:slideViewPr>
    <p:cSldViewPr>
      <p:cViewPr varScale="1">
        <p:scale>
          <a:sx n="89" d="100"/>
          <a:sy n="89" d="100"/>
        </p:scale>
        <p:origin x="2142"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5330FD7-7902-43F1-96F2-77D5E8C1D7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a:extLst>
              <a:ext uri="{FF2B5EF4-FFF2-40B4-BE49-F238E27FC236}">
                <a16:creationId xmlns:a16="http://schemas.microsoft.com/office/drawing/2014/main" id="{53F046AD-EBB8-4D5C-B7A2-F3BBD365309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a:extLst>
              <a:ext uri="{FF2B5EF4-FFF2-40B4-BE49-F238E27FC236}">
                <a16:creationId xmlns:a16="http://schemas.microsoft.com/office/drawing/2014/main" id="{C47A75D4-23B9-4A76-BA23-2F27B3A06E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C277A0B3-D010-4987-B8C5-0FF3DE70580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4ED4C29D-0BAA-464A-AEAF-53777F98A42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a:extLst>
              <a:ext uri="{FF2B5EF4-FFF2-40B4-BE49-F238E27FC236}">
                <a16:creationId xmlns:a16="http://schemas.microsoft.com/office/drawing/2014/main" id="{4DD92701-8FBC-410F-8806-68A1782CDD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7B182D2C-9BD5-4201-AF85-D5DC62121652}"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333333"/>
                </a:solidFill>
                <a:effectLst/>
                <a:latin typeface="Poppins" panose="00000500000000000000" pitchFamily="2" charset="0"/>
              </a:rPr>
              <a:t>heapSort</a:t>
            </a:r>
            <a:r>
              <a:rPr lang="en-US" b="0" i="0" dirty="0">
                <a:solidFill>
                  <a:srgbClr val="333333"/>
                </a:solidFill>
                <a:effectLst/>
                <a:latin typeface="Poppins" panose="00000500000000000000" pitchFamily="2" charset="0"/>
              </a:rPr>
              <a:t>() – This function helps construct the max heap initially for use. Once done, every root element is extracted and sent to the end of the array. Once done, the max heap is reconstructed from the root. The root is again extracted and sent to the end of the array, and hence the process continues.</a:t>
            </a:r>
          </a:p>
          <a:p>
            <a:pPr algn="l">
              <a:buFont typeface="Arial" panose="020B0604020202020204" pitchFamily="34" charset="0"/>
              <a:buChar char="•"/>
            </a:pPr>
            <a:r>
              <a:rPr lang="en-US" b="0" i="0" dirty="0" err="1">
                <a:solidFill>
                  <a:srgbClr val="333333"/>
                </a:solidFill>
                <a:effectLst/>
                <a:latin typeface="Poppins" panose="00000500000000000000" pitchFamily="2" charset="0"/>
              </a:rPr>
              <a:t>heapify</a:t>
            </a:r>
            <a:r>
              <a:rPr lang="en-US" b="0" i="0" dirty="0">
                <a:solidFill>
                  <a:srgbClr val="333333"/>
                </a:solidFill>
                <a:effectLst/>
                <a:latin typeface="Poppins" panose="00000500000000000000" pitchFamily="2" charset="0"/>
              </a:rPr>
              <a:t>() – This function is the building block of the heap sort algorithm. This function determines the maximum from the element being examined as the root and its two children. If the maximum is among the children of the root, the root and its child are swapped. This process is then repeated for the new root. When the maximum element in the array is found (such that its children are smaller than it) the function stops. For the node at index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the left child is at index 2 *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+ 1, and the right child is at index 2 *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+ 1. (indexing in an array starts from 0, so the root is at 0).</a:t>
            </a:r>
          </a:p>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3</a:t>
            </a:fld>
            <a:endParaRPr lang="ru-RU" altLang="en-US"/>
          </a:p>
        </p:txBody>
      </p:sp>
    </p:spTree>
    <p:extLst>
      <p:ext uri="{BB962C8B-B14F-4D97-AF65-F5344CB8AC3E}">
        <p14:creationId xmlns:p14="http://schemas.microsoft.com/office/powerpoint/2010/main" val="259071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5</a:t>
            </a:fld>
            <a:endParaRPr lang="ru-RU" altLang="en-US"/>
          </a:p>
        </p:txBody>
      </p:sp>
    </p:spTree>
    <p:extLst>
      <p:ext uri="{BB962C8B-B14F-4D97-AF65-F5344CB8AC3E}">
        <p14:creationId xmlns:p14="http://schemas.microsoft.com/office/powerpoint/2010/main" val="156328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6</a:t>
            </a:fld>
            <a:endParaRPr lang="ru-RU" altLang="en-US"/>
          </a:p>
        </p:txBody>
      </p:sp>
    </p:spTree>
    <p:extLst>
      <p:ext uri="{BB962C8B-B14F-4D97-AF65-F5344CB8AC3E}">
        <p14:creationId xmlns:p14="http://schemas.microsoft.com/office/powerpoint/2010/main" val="1028224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027BE8-BEB0-4C98-B490-CB98BDD6AB2D}"/>
              </a:ext>
            </a:extLst>
          </p:cNvPr>
          <p:cNvSpPr>
            <a:spLocks noGrp="1" noChangeArrowheads="1"/>
          </p:cNvSpPr>
          <p:nvPr>
            <p:ph type="ctrTitle"/>
          </p:nvPr>
        </p:nvSpPr>
        <p:spPr>
          <a:xfrm>
            <a:off x="684213" y="2276475"/>
            <a:ext cx="7750175" cy="1081088"/>
          </a:xfrm>
          <a:effectLst>
            <a:outerShdw dist="17961" dir="2700000" algn="ctr" rotWithShape="0">
              <a:schemeClr val="bg2"/>
            </a:outerShdw>
          </a:effectLst>
        </p:spPr>
        <p:txBody>
          <a:bodyPr/>
          <a:lstStyle>
            <a:lvl1pPr algn="ct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8594EE4-732C-457E-937D-ABA9A251B360}"/>
              </a:ext>
            </a:extLst>
          </p:cNvPr>
          <p:cNvSpPr>
            <a:spLocks noGrp="1" noChangeArrowheads="1"/>
          </p:cNvSpPr>
          <p:nvPr>
            <p:ph type="subTitle" idx="1"/>
          </p:nvPr>
        </p:nvSpPr>
        <p:spPr>
          <a:xfrm>
            <a:off x="715963" y="3357563"/>
            <a:ext cx="7743825" cy="574675"/>
          </a:xfrm>
          <a:effectLst>
            <a:outerShdw dist="17961" dir="2700000" algn="ctr" rotWithShape="0">
              <a:schemeClr val="bg2"/>
            </a:outerShdw>
          </a:effectLst>
        </p:spPr>
        <p:txBody>
          <a:bodyPr/>
          <a:lstStyle>
            <a:lvl1pPr marL="0" indent="0" algn="ctr">
              <a:buFontTx/>
              <a:buNone/>
              <a:defRPr>
                <a:latin typeface="Futura LT Book" pitchFamily="2" charset="0"/>
                <a:ea typeface="굴림" panose="020B0600000101010101" pitchFamily="34"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5D2D-9146-4EDA-A995-5A3AB171B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7F4B4-91CE-42A3-BF40-4BA7033EE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8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4C93D-E835-446D-8901-8E3348586BE6}"/>
              </a:ext>
            </a:extLst>
          </p:cNvPr>
          <p:cNvSpPr>
            <a:spLocks noGrp="1"/>
          </p:cNvSpPr>
          <p:nvPr>
            <p:ph type="title" orient="vert"/>
          </p:nvPr>
        </p:nvSpPr>
        <p:spPr>
          <a:xfrm>
            <a:off x="6553200" y="1125538"/>
            <a:ext cx="1979613" cy="53990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59695-54A0-4F49-84E2-80F4D90025CE}"/>
              </a:ext>
            </a:extLst>
          </p:cNvPr>
          <p:cNvSpPr>
            <a:spLocks noGrp="1"/>
          </p:cNvSpPr>
          <p:nvPr>
            <p:ph type="body" orient="vert" idx="1"/>
          </p:nvPr>
        </p:nvSpPr>
        <p:spPr>
          <a:xfrm>
            <a:off x="611188" y="1125538"/>
            <a:ext cx="5789612"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154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4536-B61A-49BD-8F46-26E953002C7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D28F6-96CE-4FD3-B8DC-F2B429ED912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40EA14-24D8-4986-806A-A8B5F7BE40CA}"/>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C48F232E-936A-481A-845A-265924DD798E}"/>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B9C6883-02A7-46E2-9F10-1DB2262D6CBD}"/>
              </a:ext>
            </a:extLst>
          </p:cNvPr>
          <p:cNvSpPr>
            <a:spLocks noGrp="1"/>
          </p:cNvSpPr>
          <p:nvPr>
            <p:ph type="sldNum" sz="quarter" idx="12"/>
          </p:nvPr>
        </p:nvSpPr>
        <p:spPr/>
        <p:txBody>
          <a:bodyPr/>
          <a:lstStyle>
            <a:lvl1pPr>
              <a:defRPr/>
            </a:lvl1pPr>
          </a:lstStyle>
          <a:p>
            <a:fld id="{A3F0D58C-CF74-4009-B840-90E1F147D636}" type="slidenum">
              <a:rPr lang="ru-RU" altLang="en-US"/>
              <a:pPr/>
              <a:t>‹#›</a:t>
            </a:fld>
            <a:endParaRPr lang="ru-RU" altLang="en-US"/>
          </a:p>
        </p:txBody>
      </p:sp>
    </p:spTree>
    <p:extLst>
      <p:ext uri="{BB962C8B-B14F-4D97-AF65-F5344CB8AC3E}">
        <p14:creationId xmlns:p14="http://schemas.microsoft.com/office/powerpoint/2010/main" val="127507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D5B1-69E3-4318-84BE-3BECD729A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DF0C-021E-4E1B-A1BD-03CBCC3EA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0691-6E5A-4DFC-94C3-A619C68026B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8AE13B8D-855E-40AD-9D46-5859AFC058C1}"/>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2F9F66B-958F-4F08-96AB-06D5BF116E97}"/>
              </a:ext>
            </a:extLst>
          </p:cNvPr>
          <p:cNvSpPr>
            <a:spLocks noGrp="1"/>
          </p:cNvSpPr>
          <p:nvPr>
            <p:ph type="sldNum" sz="quarter" idx="12"/>
          </p:nvPr>
        </p:nvSpPr>
        <p:spPr/>
        <p:txBody>
          <a:bodyPr/>
          <a:lstStyle>
            <a:lvl1pPr>
              <a:defRPr/>
            </a:lvl1pPr>
          </a:lstStyle>
          <a:p>
            <a:fld id="{18CCD6BC-CDA1-4BD8-9401-D7155D1C7354}" type="slidenum">
              <a:rPr lang="ru-RU" altLang="en-US"/>
              <a:pPr/>
              <a:t>‹#›</a:t>
            </a:fld>
            <a:endParaRPr lang="ru-RU" altLang="en-US"/>
          </a:p>
        </p:txBody>
      </p:sp>
    </p:spTree>
    <p:extLst>
      <p:ext uri="{BB962C8B-B14F-4D97-AF65-F5344CB8AC3E}">
        <p14:creationId xmlns:p14="http://schemas.microsoft.com/office/powerpoint/2010/main" val="3019877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ABA4-9819-488A-8180-E00BC26C95E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2AB18-B241-4C32-986B-5F0D199E259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D330A20-4B24-45EE-9A4D-1123B647102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90B50D84-C781-4201-841C-52750FD1942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401D131-BD1E-4C78-B2E1-BC9570144CB2}"/>
              </a:ext>
            </a:extLst>
          </p:cNvPr>
          <p:cNvSpPr>
            <a:spLocks noGrp="1"/>
          </p:cNvSpPr>
          <p:nvPr>
            <p:ph type="sldNum" sz="quarter" idx="12"/>
          </p:nvPr>
        </p:nvSpPr>
        <p:spPr/>
        <p:txBody>
          <a:bodyPr/>
          <a:lstStyle>
            <a:lvl1pPr>
              <a:defRPr/>
            </a:lvl1pPr>
          </a:lstStyle>
          <a:p>
            <a:fld id="{7DB5D32A-77FE-415D-B5A8-152FFF15D272}" type="slidenum">
              <a:rPr lang="ru-RU" altLang="en-US"/>
              <a:pPr/>
              <a:t>‹#›</a:t>
            </a:fld>
            <a:endParaRPr lang="ru-RU" altLang="en-US"/>
          </a:p>
        </p:txBody>
      </p:sp>
    </p:spTree>
    <p:extLst>
      <p:ext uri="{BB962C8B-B14F-4D97-AF65-F5344CB8AC3E}">
        <p14:creationId xmlns:p14="http://schemas.microsoft.com/office/powerpoint/2010/main" val="3515652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A2F1-94D2-4CE5-ACB0-EE38EC469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5A7D3-39D0-4448-8035-CEF88781D532}"/>
              </a:ext>
            </a:extLst>
          </p:cNvPr>
          <p:cNvSpPr>
            <a:spLocks noGrp="1"/>
          </p:cNvSpPr>
          <p:nvPr>
            <p:ph sz="half" idx="1"/>
          </p:nvPr>
        </p:nvSpPr>
        <p:spPr>
          <a:xfrm>
            <a:off x="1908175" y="1600200"/>
            <a:ext cx="331311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BCA87-BDAF-42F5-AE2D-0B1BFB4CA3D6}"/>
              </a:ext>
            </a:extLst>
          </p:cNvPr>
          <p:cNvSpPr>
            <a:spLocks noGrp="1"/>
          </p:cNvSpPr>
          <p:nvPr>
            <p:ph sz="half" idx="2"/>
          </p:nvPr>
        </p:nvSpPr>
        <p:spPr>
          <a:xfrm>
            <a:off x="5373688" y="1600200"/>
            <a:ext cx="331311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D7830-B66B-4212-BCA9-3348BE64C020}"/>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2A34C32-976D-45E5-8715-763633C8A198}"/>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AF96E1A-8BC3-413F-AE35-DFEEEA553792}"/>
              </a:ext>
            </a:extLst>
          </p:cNvPr>
          <p:cNvSpPr>
            <a:spLocks noGrp="1"/>
          </p:cNvSpPr>
          <p:nvPr>
            <p:ph type="sldNum" sz="quarter" idx="12"/>
          </p:nvPr>
        </p:nvSpPr>
        <p:spPr/>
        <p:txBody>
          <a:bodyPr/>
          <a:lstStyle>
            <a:lvl1pPr>
              <a:defRPr/>
            </a:lvl1pPr>
          </a:lstStyle>
          <a:p>
            <a:fld id="{2126DA11-282A-4FA4-8C18-EB1BFE793494}" type="slidenum">
              <a:rPr lang="ru-RU" altLang="en-US"/>
              <a:pPr/>
              <a:t>‹#›</a:t>
            </a:fld>
            <a:endParaRPr lang="ru-RU" altLang="en-US"/>
          </a:p>
        </p:txBody>
      </p:sp>
    </p:spTree>
    <p:extLst>
      <p:ext uri="{BB962C8B-B14F-4D97-AF65-F5344CB8AC3E}">
        <p14:creationId xmlns:p14="http://schemas.microsoft.com/office/powerpoint/2010/main" val="37203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A08C-6476-4EC6-AE7E-F7EE27ED274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7BCF3-CB23-4211-A88F-9F8C466C60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8403-E79E-419A-8366-D98E41822DB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7F33D-8B7C-46B8-AB4B-13701026B6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A7188-3506-4429-81D6-03567B2648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5ACF1-DE02-4B75-AF6E-A452ADA4A353}"/>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B81B2C4C-07DB-4509-B74B-44B6B773B457}"/>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5272FDF2-F6C9-4ED8-B3C3-CFF169976A59}"/>
              </a:ext>
            </a:extLst>
          </p:cNvPr>
          <p:cNvSpPr>
            <a:spLocks noGrp="1"/>
          </p:cNvSpPr>
          <p:nvPr>
            <p:ph type="sldNum" sz="quarter" idx="12"/>
          </p:nvPr>
        </p:nvSpPr>
        <p:spPr/>
        <p:txBody>
          <a:bodyPr/>
          <a:lstStyle>
            <a:lvl1pPr>
              <a:defRPr/>
            </a:lvl1pPr>
          </a:lstStyle>
          <a:p>
            <a:fld id="{F4596334-1EFA-4821-A382-6C39466C03EC}" type="slidenum">
              <a:rPr lang="ru-RU" altLang="en-US"/>
              <a:pPr/>
              <a:t>‹#›</a:t>
            </a:fld>
            <a:endParaRPr lang="ru-RU" altLang="en-US"/>
          </a:p>
        </p:txBody>
      </p:sp>
    </p:spTree>
    <p:extLst>
      <p:ext uri="{BB962C8B-B14F-4D97-AF65-F5344CB8AC3E}">
        <p14:creationId xmlns:p14="http://schemas.microsoft.com/office/powerpoint/2010/main" val="58991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4C8A-451C-4F2C-A9D5-3AA6983BD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8E7C4-BB09-44A6-8398-19B4D34FC49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515F3611-BDB6-45A0-9EE0-5F2E48E6A615}"/>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F5E4ACC9-A6DE-4945-A757-B10D10187FD4}"/>
              </a:ext>
            </a:extLst>
          </p:cNvPr>
          <p:cNvSpPr>
            <a:spLocks noGrp="1"/>
          </p:cNvSpPr>
          <p:nvPr>
            <p:ph type="sldNum" sz="quarter" idx="12"/>
          </p:nvPr>
        </p:nvSpPr>
        <p:spPr/>
        <p:txBody>
          <a:bodyPr/>
          <a:lstStyle>
            <a:lvl1pPr>
              <a:defRPr/>
            </a:lvl1pPr>
          </a:lstStyle>
          <a:p>
            <a:fld id="{A5887EF7-46B3-4DF9-A11F-53D63E02EC2F}" type="slidenum">
              <a:rPr lang="ru-RU" altLang="en-US"/>
              <a:pPr/>
              <a:t>‹#›</a:t>
            </a:fld>
            <a:endParaRPr lang="ru-RU" altLang="en-US"/>
          </a:p>
        </p:txBody>
      </p:sp>
    </p:spTree>
    <p:extLst>
      <p:ext uri="{BB962C8B-B14F-4D97-AF65-F5344CB8AC3E}">
        <p14:creationId xmlns:p14="http://schemas.microsoft.com/office/powerpoint/2010/main" val="2754571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82BF5-776E-48F1-A1AA-2B8E30D0D68B}"/>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FD9ACF14-607E-4275-B9D7-6AD1BEC59CBE}"/>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6EBC9A98-AED0-4316-9FCF-48CD535E7AE2}"/>
              </a:ext>
            </a:extLst>
          </p:cNvPr>
          <p:cNvSpPr>
            <a:spLocks noGrp="1"/>
          </p:cNvSpPr>
          <p:nvPr>
            <p:ph type="sldNum" sz="quarter" idx="12"/>
          </p:nvPr>
        </p:nvSpPr>
        <p:spPr/>
        <p:txBody>
          <a:bodyPr/>
          <a:lstStyle>
            <a:lvl1pPr>
              <a:defRPr/>
            </a:lvl1pPr>
          </a:lstStyle>
          <a:p>
            <a:fld id="{13280CDB-CDD8-4131-9172-F9BE82561C72}" type="slidenum">
              <a:rPr lang="ru-RU" altLang="en-US"/>
              <a:pPr/>
              <a:t>‹#›</a:t>
            </a:fld>
            <a:endParaRPr lang="ru-RU" altLang="en-US"/>
          </a:p>
        </p:txBody>
      </p:sp>
    </p:spTree>
    <p:extLst>
      <p:ext uri="{BB962C8B-B14F-4D97-AF65-F5344CB8AC3E}">
        <p14:creationId xmlns:p14="http://schemas.microsoft.com/office/powerpoint/2010/main" val="990873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6FE4-6996-454B-A48D-E29F1083966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4F0E5-3E2C-403E-AE82-9F2D202ACEE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AD9E7D-CC59-471E-9C4D-B14C12CD14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26262-9E35-4853-97CC-8CD604F6FA3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830D08BA-5170-4E41-B9CD-8625E0158DB0}"/>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28FEDBBF-6473-49BB-8B1E-B974139C48ED}"/>
              </a:ext>
            </a:extLst>
          </p:cNvPr>
          <p:cNvSpPr>
            <a:spLocks noGrp="1"/>
          </p:cNvSpPr>
          <p:nvPr>
            <p:ph type="sldNum" sz="quarter" idx="12"/>
          </p:nvPr>
        </p:nvSpPr>
        <p:spPr/>
        <p:txBody>
          <a:bodyPr/>
          <a:lstStyle>
            <a:lvl1pPr>
              <a:defRPr/>
            </a:lvl1pPr>
          </a:lstStyle>
          <a:p>
            <a:fld id="{95557F94-9BAD-471C-8E5F-767C5840F443}" type="slidenum">
              <a:rPr lang="ru-RU" altLang="en-US"/>
              <a:pPr/>
              <a:t>‹#›</a:t>
            </a:fld>
            <a:endParaRPr lang="ru-RU" altLang="en-US"/>
          </a:p>
        </p:txBody>
      </p:sp>
    </p:spTree>
    <p:extLst>
      <p:ext uri="{BB962C8B-B14F-4D97-AF65-F5344CB8AC3E}">
        <p14:creationId xmlns:p14="http://schemas.microsoft.com/office/powerpoint/2010/main" val="8629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44BB-AB64-487D-BFA8-80B109DA5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62910-6D61-4DF7-AA2A-40D4A7091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632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F229-D581-4487-9B6A-155B319B373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600B6-2B5C-4998-8F28-BB6153C6742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49F15-B160-4F10-9517-522E77481F4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B23CE-0BC2-47ED-96B9-065D6C422F2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882EAC0-08DF-46F8-9241-B353522C122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0AD8B7A9-877D-4716-88DE-ADD7905338CF}"/>
              </a:ext>
            </a:extLst>
          </p:cNvPr>
          <p:cNvSpPr>
            <a:spLocks noGrp="1"/>
          </p:cNvSpPr>
          <p:nvPr>
            <p:ph type="sldNum" sz="quarter" idx="12"/>
          </p:nvPr>
        </p:nvSpPr>
        <p:spPr/>
        <p:txBody>
          <a:bodyPr/>
          <a:lstStyle>
            <a:lvl1pPr>
              <a:defRPr/>
            </a:lvl1pPr>
          </a:lstStyle>
          <a:p>
            <a:fld id="{84F071B1-F2B5-43CA-A40C-11C73B5FA247}" type="slidenum">
              <a:rPr lang="ru-RU" altLang="en-US"/>
              <a:pPr/>
              <a:t>‹#›</a:t>
            </a:fld>
            <a:endParaRPr lang="ru-RU" altLang="en-US"/>
          </a:p>
        </p:txBody>
      </p:sp>
    </p:spTree>
    <p:extLst>
      <p:ext uri="{BB962C8B-B14F-4D97-AF65-F5344CB8AC3E}">
        <p14:creationId xmlns:p14="http://schemas.microsoft.com/office/powerpoint/2010/main" val="3776029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0A20-353E-47A8-8069-4C8665D30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9523D-4A02-4031-822E-864FAA11C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598A0-F4FB-461B-BA7E-937743CDD81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A3EDCCA7-963D-49E8-A479-EE0E543484D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69A77E3-1287-4C94-A2FB-6D4ADBBD00D4}"/>
              </a:ext>
            </a:extLst>
          </p:cNvPr>
          <p:cNvSpPr>
            <a:spLocks noGrp="1"/>
          </p:cNvSpPr>
          <p:nvPr>
            <p:ph type="sldNum" sz="quarter" idx="12"/>
          </p:nvPr>
        </p:nvSpPr>
        <p:spPr/>
        <p:txBody>
          <a:bodyPr/>
          <a:lstStyle>
            <a:lvl1pPr>
              <a:defRPr/>
            </a:lvl1pPr>
          </a:lstStyle>
          <a:p>
            <a:fld id="{41AA5BFA-8301-4523-8AD1-9159985C1449}" type="slidenum">
              <a:rPr lang="ru-RU" altLang="en-US"/>
              <a:pPr/>
              <a:t>‹#›</a:t>
            </a:fld>
            <a:endParaRPr lang="ru-RU" altLang="en-US"/>
          </a:p>
        </p:txBody>
      </p:sp>
    </p:spTree>
    <p:extLst>
      <p:ext uri="{BB962C8B-B14F-4D97-AF65-F5344CB8AC3E}">
        <p14:creationId xmlns:p14="http://schemas.microsoft.com/office/powerpoint/2010/main" val="2735531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F83B1-472C-42C7-AF63-51DB77D6AC0A}"/>
              </a:ext>
            </a:extLst>
          </p:cNvPr>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06037-47CF-4891-AA69-2F0E041004F4}"/>
              </a:ext>
            </a:extLst>
          </p:cNvPr>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1B6C-B1E5-4870-BB45-5D4979B7F5ED}"/>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F727B61F-F17D-4773-A07B-DCE19FD6425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7712DDD7-D0A7-453D-86EE-7F2048260D1D}"/>
              </a:ext>
            </a:extLst>
          </p:cNvPr>
          <p:cNvSpPr>
            <a:spLocks noGrp="1"/>
          </p:cNvSpPr>
          <p:nvPr>
            <p:ph type="sldNum" sz="quarter" idx="12"/>
          </p:nvPr>
        </p:nvSpPr>
        <p:spPr/>
        <p:txBody>
          <a:bodyPr/>
          <a:lstStyle>
            <a:lvl1pPr>
              <a:defRPr/>
            </a:lvl1pPr>
          </a:lstStyle>
          <a:p>
            <a:fld id="{1AC25CF2-3745-4CFF-9EE4-2C399A2B6EB4}" type="slidenum">
              <a:rPr lang="ru-RU" altLang="en-US"/>
              <a:pPr/>
              <a:t>‹#›</a:t>
            </a:fld>
            <a:endParaRPr lang="ru-RU" altLang="en-US"/>
          </a:p>
        </p:txBody>
      </p:sp>
    </p:spTree>
    <p:extLst>
      <p:ext uri="{BB962C8B-B14F-4D97-AF65-F5344CB8AC3E}">
        <p14:creationId xmlns:p14="http://schemas.microsoft.com/office/powerpoint/2010/main" val="232414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DDD2-8734-40A3-96D8-AA8A521878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C53CB8-1EE2-44F7-ACE5-7D0734614A0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8354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FFA0-E31D-4669-AFB7-72E88F58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0211C-CFD1-4629-B7FF-D06C83D20589}"/>
              </a:ext>
            </a:extLst>
          </p:cNvPr>
          <p:cNvSpPr>
            <a:spLocks noGrp="1"/>
          </p:cNvSpPr>
          <p:nvPr>
            <p:ph sz="half" idx="1"/>
          </p:nvPr>
        </p:nvSpPr>
        <p:spPr>
          <a:xfrm>
            <a:off x="611188" y="2133600"/>
            <a:ext cx="3884612"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565A1-EF08-40DD-AAFA-0991A97D2BDB}"/>
              </a:ext>
            </a:extLst>
          </p:cNvPr>
          <p:cNvSpPr>
            <a:spLocks noGrp="1"/>
          </p:cNvSpPr>
          <p:nvPr>
            <p:ph sz="half" idx="2"/>
          </p:nvPr>
        </p:nvSpPr>
        <p:spPr>
          <a:xfrm>
            <a:off x="4648200" y="2133600"/>
            <a:ext cx="3884613"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82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CBE-9DE1-4829-ACAB-DA06853ED02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E4CE9-EFF4-4961-86EE-D4ED277F8E7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47ECA-0751-46EA-8FE9-6B6899CCAC7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B4151-9A5C-4877-BE3B-F6B2A1A4A03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B738-6928-44FC-AAA7-5D49F7148A4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21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1C4A-9C91-4183-8024-768726F9B0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52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F73F-19AE-4114-9E17-8321F10EBDF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5B034-BFFB-4CC6-BFC4-C1BB3B1E7B1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BBA99-25F2-4C0A-AFAC-42501B8ABB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3499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718-03F7-4907-9DB3-39260B43D31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B3A4B-66ED-4A83-B1FD-CCF66FC7935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502D88-D1BE-4842-95D2-3C9C50F4255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659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A8FF2E-AE4E-415D-9A13-B0CD62794B66}"/>
              </a:ext>
            </a:extLst>
          </p:cNvPr>
          <p:cNvSpPr>
            <a:spLocks noGrp="1" noChangeArrowheads="1"/>
          </p:cNvSpPr>
          <p:nvPr>
            <p:ph type="title"/>
          </p:nvPr>
        </p:nvSpPr>
        <p:spPr bwMode="auto">
          <a:xfrm>
            <a:off x="611188" y="1125538"/>
            <a:ext cx="79216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9BFCEDBF-B77F-42E0-A2F4-ED6F7EA7E945}"/>
              </a:ext>
            </a:extLst>
          </p:cNvPr>
          <p:cNvSpPr>
            <a:spLocks noGrp="1" noChangeArrowheads="1"/>
          </p:cNvSpPr>
          <p:nvPr>
            <p:ph type="body" idx="1"/>
          </p:nvPr>
        </p:nvSpPr>
        <p:spPr bwMode="auto">
          <a:xfrm>
            <a:off x="611188" y="2133600"/>
            <a:ext cx="79216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defRPr>
      </a:lvl2pPr>
      <a:lvl3pPr algn="l" rtl="0" eaLnBrk="1" fontAlgn="base" hangingPunct="1">
        <a:spcBef>
          <a:spcPct val="0"/>
        </a:spcBef>
        <a:spcAft>
          <a:spcPct val="0"/>
        </a:spcAft>
        <a:defRPr sz="3600">
          <a:solidFill>
            <a:schemeClr val="bg1"/>
          </a:solidFill>
          <a:latin typeface="Futura LT Book" pitchFamily="2" charset="0"/>
        </a:defRPr>
      </a:lvl3pPr>
      <a:lvl4pPr algn="l" rtl="0" eaLnBrk="1" fontAlgn="base" hangingPunct="1">
        <a:spcBef>
          <a:spcPct val="0"/>
        </a:spcBef>
        <a:spcAft>
          <a:spcPct val="0"/>
        </a:spcAft>
        <a:defRPr sz="3600">
          <a:solidFill>
            <a:schemeClr val="bg1"/>
          </a:solidFill>
          <a:latin typeface="Futura LT Book" pitchFamily="2" charset="0"/>
        </a:defRPr>
      </a:lvl4pPr>
      <a:lvl5pPr algn="l" rtl="0" eaLnBrk="1" fontAlgn="base" hangingPunct="1">
        <a:spcBef>
          <a:spcPct val="0"/>
        </a:spcBef>
        <a:spcAft>
          <a:spcPct val="0"/>
        </a:spcAft>
        <a:defRPr sz="3600">
          <a:solidFill>
            <a:schemeClr val="bg1"/>
          </a:solidFill>
          <a:latin typeface="Futura LT Book" pitchFamily="2" charset="0"/>
        </a:defRPr>
      </a:lvl5pPr>
      <a:lvl6pPr marL="457200" algn="l" rtl="0" eaLnBrk="1" fontAlgn="base" hangingPunct="1">
        <a:spcBef>
          <a:spcPct val="0"/>
        </a:spcBef>
        <a:spcAft>
          <a:spcPct val="0"/>
        </a:spcAft>
        <a:defRPr sz="3600">
          <a:solidFill>
            <a:schemeClr val="bg1"/>
          </a:solidFill>
          <a:latin typeface="Futura LT Book" pitchFamily="2" charset="0"/>
        </a:defRPr>
      </a:lvl6pPr>
      <a:lvl7pPr marL="914400" algn="l" rtl="0" eaLnBrk="1" fontAlgn="base" hangingPunct="1">
        <a:spcBef>
          <a:spcPct val="0"/>
        </a:spcBef>
        <a:spcAft>
          <a:spcPct val="0"/>
        </a:spcAft>
        <a:defRPr sz="3600">
          <a:solidFill>
            <a:schemeClr val="bg1"/>
          </a:solidFill>
          <a:latin typeface="Futura LT Book" pitchFamily="2" charset="0"/>
        </a:defRPr>
      </a:lvl7pPr>
      <a:lvl8pPr marL="1371600" algn="l" rtl="0" eaLnBrk="1" fontAlgn="base" hangingPunct="1">
        <a:spcBef>
          <a:spcPct val="0"/>
        </a:spcBef>
        <a:spcAft>
          <a:spcPct val="0"/>
        </a:spcAft>
        <a:defRPr sz="3600">
          <a:solidFill>
            <a:schemeClr val="bg1"/>
          </a:solidFill>
          <a:latin typeface="Futura LT Book" pitchFamily="2" charset="0"/>
        </a:defRPr>
      </a:lvl8pPr>
      <a:lvl9pPr marL="1828800" algn="l" rtl="0" eaLnBrk="1" fontAlgn="base" hangingPunct="1">
        <a:spcBef>
          <a:spcPct val="0"/>
        </a:spcBef>
        <a:spcAft>
          <a:spcPct val="0"/>
        </a:spcAft>
        <a:defRPr sz="36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F54465F5-EBA0-4004-AB8A-668A3744CED3}"/>
              </a:ext>
            </a:extLst>
          </p:cNvPr>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a:extLst>
              <a:ext uri="{FF2B5EF4-FFF2-40B4-BE49-F238E27FC236}">
                <a16:creationId xmlns:a16="http://schemas.microsoft.com/office/drawing/2014/main" id="{72A6D784-26CC-4BF8-84D8-832413199000}"/>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a:extLst>
              <a:ext uri="{FF2B5EF4-FFF2-40B4-BE49-F238E27FC236}">
                <a16:creationId xmlns:a16="http://schemas.microsoft.com/office/drawing/2014/main" id="{E76D1429-CC9F-4FF3-98C5-FD6456DA163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a:extLst>
              <a:ext uri="{FF2B5EF4-FFF2-40B4-BE49-F238E27FC236}">
                <a16:creationId xmlns:a16="http://schemas.microsoft.com/office/drawing/2014/main" id="{F0A6957D-93C7-4CCF-B1A7-18435735B6C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a:extLst>
              <a:ext uri="{FF2B5EF4-FFF2-40B4-BE49-F238E27FC236}">
                <a16:creationId xmlns:a16="http://schemas.microsoft.com/office/drawing/2014/main" id="{E35E7E08-E9E0-4DE3-A829-0E26C0E395A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EBB81025-4F9E-4D78-8053-53C16D74AB76}"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60B014D5-D295-44E7-AD51-4539ABC08B49}"/>
              </a:ext>
            </a:extLst>
          </p:cNvPr>
          <p:cNvSpPr>
            <a:spLocks noGrp="1" noChangeArrowheads="1"/>
          </p:cNvSpPr>
          <p:nvPr>
            <p:ph type="ctrTitle"/>
          </p:nvPr>
        </p:nvSpPr>
        <p:spPr>
          <a:xfrm>
            <a:off x="611188" y="2205038"/>
            <a:ext cx="7921625" cy="1154112"/>
          </a:xfrm>
        </p:spPr>
        <p:txBody>
          <a:bodyPr/>
          <a:lstStyle/>
          <a:p>
            <a:r>
              <a:rPr lang="en-US" altLang="en-US" dirty="0"/>
              <a:t>Heap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a:t>
            </a:r>
            <a:endParaRPr lang="uk-UA" altLang="en-US" dirty="0"/>
          </a:p>
        </p:txBody>
      </p:sp>
      <p:sp>
        <p:nvSpPr>
          <p:cNvPr id="2" name="TextBox 1">
            <a:extLst>
              <a:ext uri="{FF2B5EF4-FFF2-40B4-BE49-F238E27FC236}">
                <a16:creationId xmlns:a16="http://schemas.microsoft.com/office/drawing/2014/main" id="{4675B7F0-F6CB-4309-B5C1-D238A6874945}"/>
              </a:ext>
            </a:extLst>
          </p:cNvPr>
          <p:cNvSpPr txBox="1"/>
          <p:nvPr/>
        </p:nvSpPr>
        <p:spPr>
          <a:xfrm>
            <a:off x="381000" y="2438400"/>
            <a:ext cx="8534400" cy="3170099"/>
          </a:xfrm>
          <a:prstGeom prst="rect">
            <a:avLst/>
          </a:prstGeom>
          <a:noFill/>
        </p:spPr>
        <p:txBody>
          <a:bodyPr wrap="square" rtlCol="0">
            <a:spAutoFit/>
          </a:bodyPr>
          <a:lstStyle/>
          <a:p>
            <a:pPr algn="l"/>
            <a:r>
              <a:rPr lang="en-US" i="0" dirty="0">
                <a:effectLst/>
                <a:latin typeface="+mj-lt"/>
              </a:rPr>
              <a:t>Heap data structure is </a:t>
            </a:r>
            <a:r>
              <a:rPr lang="en-US" i="0" strike="noStrike" dirty="0">
                <a:effectLst/>
                <a:latin typeface="+mj-lt"/>
              </a:rPr>
              <a:t>a complete binary tree</a:t>
            </a:r>
            <a:r>
              <a:rPr lang="en-US" i="0" dirty="0">
                <a:effectLst/>
                <a:latin typeface="+mj-lt"/>
              </a:rPr>
              <a:t> that satisfies the heap property, where any given node is</a:t>
            </a:r>
          </a:p>
          <a:p>
            <a:pPr algn="l"/>
            <a:endParaRPr lang="en-US" i="0" dirty="0">
              <a:effectLst/>
              <a:latin typeface="+mj-lt"/>
            </a:endParaRPr>
          </a:p>
          <a:p>
            <a:pPr algn="l">
              <a:buFont typeface="Arial" panose="020B0604020202020204" pitchFamily="34" charset="0"/>
              <a:buChar char="•"/>
            </a:pPr>
            <a:r>
              <a:rPr lang="en-US" i="0" dirty="0">
                <a:effectLst/>
                <a:latin typeface="+mj-lt"/>
              </a:rPr>
              <a:t>always greater than its child node/s and the key to the root node is the largest among all other nodes. This property is also called max heap property.</a:t>
            </a:r>
          </a:p>
          <a:p>
            <a:pPr algn="l">
              <a:buFont typeface="Arial" panose="020B0604020202020204" pitchFamily="34" charset="0"/>
              <a:buChar char="•"/>
            </a:pPr>
            <a:endParaRPr lang="en-US" i="0" dirty="0">
              <a:effectLst/>
              <a:latin typeface="+mj-lt"/>
            </a:endParaRPr>
          </a:p>
          <a:p>
            <a:pPr algn="l">
              <a:buFont typeface="Arial" panose="020B0604020202020204" pitchFamily="34" charset="0"/>
              <a:buChar char="•"/>
            </a:pPr>
            <a:r>
              <a:rPr lang="en-US" i="0" dirty="0">
                <a:effectLst/>
                <a:latin typeface="+mj-lt"/>
              </a:rPr>
              <a:t>always smaller than the child node/s and the key to the root node is the smallest among all other nodes. This property is also called min heap property.</a:t>
            </a:r>
          </a:p>
        </p:txBody>
      </p:sp>
    </p:spTree>
    <p:extLst>
      <p:ext uri="{BB962C8B-B14F-4D97-AF65-F5344CB8AC3E}">
        <p14:creationId xmlns:p14="http://schemas.microsoft.com/office/powerpoint/2010/main" val="277958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a:t>
            </a:r>
            <a:endParaRPr lang="uk-UA" altLang="en-US" dirty="0"/>
          </a:p>
        </p:txBody>
      </p:sp>
      <p:sp>
        <p:nvSpPr>
          <p:cNvPr id="2" name="TextBox 1">
            <a:extLst>
              <a:ext uri="{FF2B5EF4-FFF2-40B4-BE49-F238E27FC236}">
                <a16:creationId xmlns:a16="http://schemas.microsoft.com/office/drawing/2014/main" id="{99D2BDC2-D177-45E4-89F2-7D555A14697A}"/>
              </a:ext>
            </a:extLst>
          </p:cNvPr>
          <p:cNvSpPr txBox="1"/>
          <p:nvPr/>
        </p:nvSpPr>
        <p:spPr>
          <a:xfrm>
            <a:off x="465638" y="2062163"/>
            <a:ext cx="8305800" cy="707886"/>
          </a:xfrm>
          <a:prstGeom prst="rect">
            <a:avLst/>
          </a:prstGeom>
          <a:noFill/>
        </p:spPr>
        <p:txBody>
          <a:bodyPr wrap="square" rtlCol="0">
            <a:spAutoFit/>
          </a:bodyPr>
          <a:lstStyle/>
          <a:p>
            <a:r>
              <a:rPr lang="en-US" i="0" dirty="0">
                <a:effectLst/>
                <a:latin typeface="+mj-lt"/>
              </a:rPr>
              <a:t>Min-Heap − Where the value of the root node is less than or equal to either of its children.</a:t>
            </a:r>
            <a:endParaRPr lang="en-US" dirty="0">
              <a:latin typeface="+mj-lt"/>
            </a:endParaRPr>
          </a:p>
        </p:txBody>
      </p:sp>
      <p:pic>
        <p:nvPicPr>
          <p:cNvPr id="1026" name="Picture 2" descr="Max Heap Example">
            <a:extLst>
              <a:ext uri="{FF2B5EF4-FFF2-40B4-BE49-F238E27FC236}">
                <a16:creationId xmlns:a16="http://schemas.microsoft.com/office/drawing/2014/main" id="{2C4F9572-C631-406C-8AFB-FF197BF2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56966"/>
            <a:ext cx="6858000" cy="337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1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a:t>
            </a:r>
            <a:endParaRPr lang="uk-UA" altLang="en-US" dirty="0"/>
          </a:p>
        </p:txBody>
      </p:sp>
      <p:sp>
        <p:nvSpPr>
          <p:cNvPr id="3" name="TextBox 2">
            <a:extLst>
              <a:ext uri="{FF2B5EF4-FFF2-40B4-BE49-F238E27FC236}">
                <a16:creationId xmlns:a16="http://schemas.microsoft.com/office/drawing/2014/main" id="{B0D8428A-9DB2-4586-AA7B-EEA046E1ECBE}"/>
              </a:ext>
            </a:extLst>
          </p:cNvPr>
          <p:cNvSpPr txBox="1"/>
          <p:nvPr/>
        </p:nvSpPr>
        <p:spPr>
          <a:xfrm>
            <a:off x="460418" y="1905000"/>
            <a:ext cx="8132354" cy="707886"/>
          </a:xfrm>
          <a:prstGeom prst="rect">
            <a:avLst/>
          </a:prstGeom>
          <a:noFill/>
        </p:spPr>
        <p:txBody>
          <a:bodyPr wrap="none" rtlCol="0">
            <a:spAutoFit/>
          </a:bodyPr>
          <a:lstStyle/>
          <a:p>
            <a:r>
              <a:rPr lang="en-US" i="0" dirty="0">
                <a:effectLst/>
                <a:latin typeface="+mj-lt"/>
              </a:rPr>
              <a:t>Max-Heap − Where the value of the root node is greater than or</a:t>
            </a:r>
          </a:p>
          <a:p>
            <a:r>
              <a:rPr lang="en-US" i="0" dirty="0">
                <a:effectLst/>
                <a:latin typeface="+mj-lt"/>
              </a:rPr>
              <a:t> equal to either of its children.</a:t>
            </a:r>
            <a:endParaRPr lang="en-US" dirty="0">
              <a:latin typeface="+mj-lt"/>
            </a:endParaRPr>
          </a:p>
        </p:txBody>
      </p:sp>
      <p:pic>
        <p:nvPicPr>
          <p:cNvPr id="2050" name="Picture 2" descr="Max Heap Example">
            <a:extLst>
              <a:ext uri="{FF2B5EF4-FFF2-40B4-BE49-F238E27FC236}">
                <a16:creationId xmlns:a16="http://schemas.microsoft.com/office/drawing/2014/main" id="{50DAEE31-E570-46FE-B402-26A763913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42" y="3083532"/>
            <a:ext cx="7066157" cy="347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6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a:t>
            </a:r>
            <a:endParaRPr lang="uk-UA" altLang="en-US" dirty="0"/>
          </a:p>
        </p:txBody>
      </p:sp>
      <p:sp>
        <p:nvSpPr>
          <p:cNvPr id="2" name="TextBox 1">
            <a:extLst>
              <a:ext uri="{FF2B5EF4-FFF2-40B4-BE49-F238E27FC236}">
                <a16:creationId xmlns:a16="http://schemas.microsoft.com/office/drawing/2014/main" id="{A5065041-E990-48ED-BE65-624B61D838A0}"/>
              </a:ext>
            </a:extLst>
          </p:cNvPr>
          <p:cNvSpPr txBox="1"/>
          <p:nvPr/>
        </p:nvSpPr>
        <p:spPr>
          <a:xfrm>
            <a:off x="181290" y="2054856"/>
            <a:ext cx="8962710" cy="707886"/>
          </a:xfrm>
          <a:prstGeom prst="rect">
            <a:avLst/>
          </a:prstGeom>
          <a:noFill/>
        </p:spPr>
        <p:txBody>
          <a:bodyPr wrap="none" rtlCol="0">
            <a:spAutoFit/>
          </a:bodyPr>
          <a:lstStyle/>
          <a:p>
            <a:r>
              <a:rPr lang="en-US" b="0" i="0" dirty="0">
                <a:effectLst/>
                <a:latin typeface="+mj-lt"/>
              </a:rPr>
              <a:t>In Min Heap construction algorithm, we expect the value of the parent</a:t>
            </a:r>
          </a:p>
          <a:p>
            <a:r>
              <a:rPr lang="en-US" b="0" i="0" dirty="0">
                <a:effectLst/>
                <a:latin typeface="+mj-lt"/>
              </a:rPr>
              <a:t> node to be less than that of the child node.</a:t>
            </a:r>
            <a:endParaRPr lang="en-US" dirty="0">
              <a:latin typeface="+mj-lt"/>
            </a:endParaRPr>
          </a:p>
        </p:txBody>
      </p:sp>
      <p:pic>
        <p:nvPicPr>
          <p:cNvPr id="3074" name="Picture 2" descr="Max Heap Animated Example">
            <a:extLst>
              <a:ext uri="{FF2B5EF4-FFF2-40B4-BE49-F238E27FC236}">
                <a16:creationId xmlns:a16="http://schemas.microsoft.com/office/drawing/2014/main" id="{F5B4065D-7595-4236-BB31-2FB173C1F5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6391275" cy="383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8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a:t>
            </a:r>
            <a:endParaRPr lang="uk-UA" altLang="en-US" dirty="0"/>
          </a:p>
        </p:txBody>
      </p:sp>
      <p:sp>
        <p:nvSpPr>
          <p:cNvPr id="2" name="TextBox 1">
            <a:extLst>
              <a:ext uri="{FF2B5EF4-FFF2-40B4-BE49-F238E27FC236}">
                <a16:creationId xmlns:a16="http://schemas.microsoft.com/office/drawing/2014/main" id="{A5065041-E990-48ED-BE65-624B61D838A0}"/>
              </a:ext>
            </a:extLst>
          </p:cNvPr>
          <p:cNvSpPr txBox="1"/>
          <p:nvPr/>
        </p:nvSpPr>
        <p:spPr>
          <a:xfrm>
            <a:off x="181290" y="2054856"/>
            <a:ext cx="8106706" cy="954107"/>
          </a:xfrm>
          <a:prstGeom prst="rect">
            <a:avLst/>
          </a:prstGeom>
          <a:noFill/>
        </p:spPr>
        <p:txBody>
          <a:bodyPr wrap="none" rtlCol="0">
            <a:spAutoFit/>
          </a:bodyPr>
          <a:lstStyle/>
          <a:p>
            <a:r>
              <a:rPr lang="en-US" sz="1400" i="0" dirty="0">
                <a:effectLst/>
                <a:latin typeface="+mj-lt"/>
              </a:rPr>
              <a:t>The number of operations required depends only on the number of levels the new element </a:t>
            </a:r>
          </a:p>
          <a:p>
            <a:r>
              <a:rPr lang="en-US" sz="1400" i="0" dirty="0">
                <a:effectLst/>
                <a:latin typeface="+mj-lt"/>
              </a:rPr>
              <a:t>must rise to satisfy the heap property. Thus, the insertion operation has a worst-case time </a:t>
            </a:r>
          </a:p>
          <a:p>
            <a:r>
              <a:rPr lang="en-US" sz="1400" i="0" dirty="0">
                <a:effectLst/>
                <a:latin typeface="+mj-lt"/>
              </a:rPr>
              <a:t>complexity of O(log n). For a random heap, and for repeated insertions, the insertion</a:t>
            </a:r>
          </a:p>
          <a:p>
            <a:r>
              <a:rPr lang="en-US" sz="1400" i="0" dirty="0">
                <a:effectLst/>
                <a:latin typeface="+mj-lt"/>
              </a:rPr>
              <a:t> operation has an average-case complexity of O(1).</a:t>
            </a:r>
            <a:endParaRPr lang="en-US" sz="1400" dirty="0">
              <a:latin typeface="+mj-lt"/>
            </a:endParaRPr>
          </a:p>
        </p:txBody>
      </p:sp>
    </p:spTree>
    <p:extLst>
      <p:ext uri="{BB962C8B-B14F-4D97-AF65-F5344CB8AC3E}">
        <p14:creationId xmlns:p14="http://schemas.microsoft.com/office/powerpoint/2010/main" val="2977929180"/>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140</TotalTime>
  <Words>417</Words>
  <Application>Microsoft Office PowerPoint</Application>
  <PresentationFormat>On-screen Show (4:3)</PresentationFormat>
  <Paragraphs>25</Paragraphs>
  <Slides>6</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Futura LT Book</vt:lpstr>
      <vt:lpstr>Poppins</vt:lpstr>
      <vt:lpstr>template</vt:lpstr>
      <vt:lpstr>Custom Design</vt:lpstr>
      <vt:lpstr>Heap Structure</vt:lpstr>
      <vt:lpstr>Heap </vt:lpstr>
      <vt:lpstr>Heap</vt:lpstr>
      <vt:lpstr>Heap </vt:lpstr>
      <vt:lpstr>Heap </vt:lpstr>
      <vt:lpstr>Heap </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3</dc:title>
  <dc:creator>r coon</dc:creator>
  <cp:lastModifiedBy>r coon</cp:lastModifiedBy>
  <cp:revision>10</cp:revision>
  <dcterms:created xsi:type="dcterms:W3CDTF">2021-12-06T23:33:03Z</dcterms:created>
  <dcterms:modified xsi:type="dcterms:W3CDTF">2021-12-19T05:15:12Z</dcterms:modified>
</cp:coreProperties>
</file>