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0D3AC2-BB2E-4A88-A6D1-27EBA17E511A}">
  <a:tblStyle styleId="{020D3AC2-BB2E-4A88-A6D1-27EBA17E5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20C13B-4CD1-4BAD-B3A2-3237BE61D3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31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25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21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9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Perfect Hashing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Topic 6 Discussion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Ryan Coon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perfect Hashing?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Perfect hashing is used when keys stored in the hash table are expected to be static. In this case perfect hashing guarantees excellent average as well as worst-case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Also known as FKS proposed by Fredman, Komlos, and Szemeredi in 1984.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 Perfect Hashing Works">
            <a:extLst>
              <a:ext uri="{FF2B5EF4-FFF2-40B4-BE49-F238E27FC236}">
                <a16:creationId xmlns:a16="http://schemas.microsoft.com/office/drawing/2014/main" id="{8AF5F0EE-88C2-4648-A1F2-0C8FD1A8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657042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perfect Hashing?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1000" b="0" dirty="0">
                <a:solidFill>
                  <a:schemeClr val="bg1"/>
                </a:solidFill>
              </a:rPr>
              <a:t>Examples:</a:t>
            </a:r>
          </a:p>
          <a:p>
            <a:pPr marL="114300" indent="0" algn="l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r>
              <a:rPr lang="en-US" sz="1000" dirty="0">
                <a:solidFill>
                  <a:schemeClr val="bg1"/>
                </a:solidFill>
              </a:rPr>
              <a:t>Dictionary – because most of the time you just need to read from a dictionary</a:t>
            </a:r>
          </a:p>
          <a:p>
            <a:pPr marL="114300" indent="0" algn="l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r>
              <a:rPr lang="en-US" sz="1000" i="0" dirty="0">
                <a:solidFill>
                  <a:schemeClr val="bg1"/>
                </a:solidFill>
                <a:effectLst/>
              </a:rPr>
              <a:t>Data storage on a CD ROM</a:t>
            </a:r>
          </a:p>
          <a:p>
            <a:pPr marL="114300" indent="0" algn="l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114300" indent="0" algn="l">
              <a:buNone/>
            </a:pPr>
            <a:r>
              <a:rPr lang="en-US" sz="1000" i="0" dirty="0">
                <a:solidFill>
                  <a:schemeClr val="bg1"/>
                </a:solidFill>
                <a:effectLst/>
              </a:rPr>
              <a:t>Set of reserved words in a programming language</a:t>
            </a:r>
          </a:p>
          <a:p>
            <a:pPr marL="114300" indent="0" algn="l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0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perfect Hashing?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1000" i="0" dirty="0">
                <a:solidFill>
                  <a:schemeClr val="bg1"/>
                </a:solidFill>
                <a:effectLst/>
              </a:rPr>
              <a:t>Perfect hashing is implemented using two hash tables, one at each level. Each of the table uses universal hashing. The first level is the same a hashing with chaining such that n elements is hashed into m slots in the hash table. This is done using a has function selected from a universal family of hash functions.</a:t>
            </a:r>
          </a:p>
          <a:p>
            <a:pPr marL="114300" indent="0" algn="l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r>
              <a:rPr lang="en-US" sz="1000" i="0" dirty="0">
                <a:solidFill>
                  <a:schemeClr val="bg1"/>
                </a:solidFill>
                <a:effectLst/>
              </a:rPr>
              <a:t>The second level of uses a second hash table (instead of a linked list used in chaining). Elements that hash to the same slot j in the first hash table are stored in a second hash table. This second hash table is known as secondary hash table . The hash function </a:t>
            </a:r>
            <a:r>
              <a:rPr lang="en-US" sz="1000" i="0" dirty="0" err="1">
                <a:solidFill>
                  <a:schemeClr val="bg1"/>
                </a:solidFill>
                <a:effectLst/>
              </a:rPr>
              <a:t>h</a:t>
            </a:r>
            <a:r>
              <a:rPr lang="en-US" sz="1000" i="0" baseline="-25000" dirty="0" err="1">
                <a:solidFill>
                  <a:schemeClr val="bg1"/>
                </a:solidFill>
                <a:effectLst/>
              </a:rPr>
              <a:t>j</a:t>
            </a:r>
            <a:r>
              <a:rPr lang="en-US" sz="1000" i="0" dirty="0">
                <a:solidFill>
                  <a:schemeClr val="bg1"/>
                </a:solidFill>
                <a:effectLst/>
              </a:rPr>
              <a:t> is carefully  chosen such that there are no collision in the secondary table.</a:t>
            </a:r>
          </a:p>
          <a:p>
            <a:pPr marL="114300" indent="0" algn="l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To ensure there are no collisions in the secondary hash table  </a:t>
            </a:r>
            <a:r>
              <a:rPr lang="en-US" sz="1200" b="0" i="0" dirty="0" err="1">
                <a:solidFill>
                  <a:schemeClr val="bg1"/>
                </a:solidFill>
                <a:effectLst/>
              </a:rPr>
              <a:t>S</a:t>
            </a:r>
            <a:r>
              <a:rPr lang="en-US" sz="1200" b="0" i="0" baseline="-25000" dirty="0" err="1">
                <a:solidFill>
                  <a:schemeClr val="bg1"/>
                </a:solidFill>
                <a:effectLst/>
              </a:rPr>
              <a:t>j</a:t>
            </a:r>
            <a:r>
              <a:rPr lang="en-US" sz="1200" b="0" i="0" dirty="0">
                <a:solidFill>
                  <a:schemeClr val="bg1"/>
                </a:solidFill>
                <a:effectLst/>
              </a:rPr>
              <a:t>,  we need to make the size </a:t>
            </a:r>
            <a:r>
              <a:rPr lang="en-US" sz="1200" b="0" i="0" dirty="0" err="1">
                <a:solidFill>
                  <a:schemeClr val="bg1"/>
                </a:solidFill>
                <a:effectLst/>
              </a:rPr>
              <a:t>m</a:t>
            </a:r>
            <a:r>
              <a:rPr lang="en-US" sz="1200" b="0" i="0" baseline="-25000" dirty="0" err="1">
                <a:solidFill>
                  <a:schemeClr val="bg1"/>
                </a:solidFill>
                <a:effectLst/>
              </a:rPr>
              <a:t>j</a:t>
            </a:r>
            <a:r>
              <a:rPr lang="en-US" sz="1200" b="0" i="0" dirty="0">
                <a:solidFill>
                  <a:schemeClr val="bg1"/>
                </a:solidFill>
                <a:effectLst/>
              </a:rPr>
              <a:t> of the secondary table equal to the square of the number of keys hashing into slot j in the first table. That is:</a:t>
            </a:r>
          </a:p>
          <a:p>
            <a:pPr marL="114300" indent="0" algn="l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r>
              <a:rPr lang="en-US" sz="1200" b="0" i="0" dirty="0" err="1">
                <a:solidFill>
                  <a:schemeClr val="bg1"/>
                </a:solidFill>
                <a:effectLst/>
              </a:rPr>
              <a:t>m</a:t>
            </a:r>
            <a:r>
              <a:rPr lang="en-US" sz="1200" b="0" i="0" baseline="-25000" dirty="0" err="1">
                <a:solidFill>
                  <a:schemeClr val="bg1"/>
                </a:solidFill>
                <a:effectLst/>
              </a:rPr>
              <a:t>j</a:t>
            </a:r>
            <a:r>
              <a:rPr lang="en-US" sz="1200" b="0" i="0" dirty="0">
                <a:solidFill>
                  <a:schemeClr val="bg1"/>
                </a:solidFill>
                <a:effectLst/>
              </a:rPr>
              <a:t> = n</a:t>
            </a:r>
            <a:r>
              <a:rPr lang="en-US" sz="1200" b="0" i="0" baseline="-25000" dirty="0">
                <a:solidFill>
                  <a:schemeClr val="bg1"/>
                </a:solidFill>
                <a:effectLst/>
              </a:rPr>
              <a:t>j</a:t>
            </a:r>
            <a:r>
              <a:rPr lang="en-US" sz="1200" b="0" i="0" baseline="30000" dirty="0">
                <a:solidFill>
                  <a:schemeClr val="bg1"/>
                </a:solidFill>
                <a:effectLst/>
              </a:rPr>
              <a:t>2</a:t>
            </a:r>
          </a:p>
          <a:p>
            <a:pPr marL="114300" indent="0" algn="l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The hash functions for the primary hash table is carefully chosen so that we limit the expected total amount of space used to be O(n).</a:t>
            </a:r>
          </a:p>
          <a:p>
            <a:pPr marL="114300" indent="0" algn="l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2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perfect Hashing?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first level hash function is chosen from the universal hash family ℋ pm where p is a prime number larger than any key value. So the keys that hash into slot j of the first hash table are placed into a secondary hash table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S</a:t>
            </a:r>
            <a:r>
              <a:rPr lang="en-US" b="0" i="0" baseline="-25000" dirty="0" err="1">
                <a:solidFill>
                  <a:schemeClr val="bg1"/>
                </a:solidFill>
                <a:effectLst/>
              </a:rPr>
              <a:t>j</a:t>
            </a:r>
            <a:r>
              <a:rPr lang="en-US" b="0" i="0" dirty="0">
                <a:solidFill>
                  <a:schemeClr val="bg1"/>
                </a:solidFill>
                <a:effectLst/>
              </a:rPr>
              <a:t> using the hash function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h</a:t>
            </a:r>
            <a:r>
              <a:rPr lang="en-US" b="0" i="0" baseline="-25000" dirty="0" err="1">
                <a:solidFill>
                  <a:schemeClr val="bg1"/>
                </a:solidFill>
                <a:effectLst/>
              </a:rPr>
              <a:t>j</a:t>
            </a:r>
            <a:r>
              <a:rPr lang="en-US" b="0" i="0" dirty="0">
                <a:solidFill>
                  <a:schemeClr val="bg1"/>
                </a:solidFill>
                <a:effectLst/>
              </a:rPr>
              <a:t> which is chosen from another family of hash functions ℋ </a:t>
            </a:r>
            <a:r>
              <a:rPr lang="en-US" b="0" i="0" baseline="-25000" dirty="0" err="1">
                <a:solidFill>
                  <a:schemeClr val="bg1"/>
                </a:solidFill>
                <a:effectLst/>
              </a:rPr>
              <a:t>p,mj</a:t>
            </a:r>
            <a:r>
              <a:rPr lang="en-US" b="0" i="0" dirty="0">
                <a:solidFill>
                  <a:schemeClr val="bg1"/>
                </a:solidFill>
                <a:effectLst/>
              </a:rPr>
              <a:t>. The size of the secondary hash table is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m</a:t>
            </a:r>
            <a:r>
              <a:rPr lang="en-US" b="0" i="0" baseline="-25000" dirty="0" err="1">
                <a:solidFill>
                  <a:schemeClr val="bg1"/>
                </a:solidFill>
                <a:effectLst/>
              </a:rPr>
              <a:t>j</a:t>
            </a:r>
            <a:r>
              <a:rPr lang="en-US" b="0" i="0" dirty="0">
                <a:solidFill>
                  <a:schemeClr val="bg1"/>
                </a:solidFill>
                <a:effectLst/>
              </a:rPr>
              <a:t>.</a:t>
            </a:r>
          </a:p>
          <a:p>
            <a:pPr marL="114300" indent="0" algn="l">
              <a:buNone/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objective is to achieve a situation where there are no collisions in the secondary hash table. At least no expected collisions. </a:t>
            </a:r>
            <a:endParaRPr lang="en-US" i="0" dirty="0">
              <a:solidFill>
                <a:schemeClr val="bg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8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O Analysis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115561" y="1540149"/>
            <a:ext cx="4342803" cy="579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This hashing technique is called perfect hashing because it takes constant time, O(1) to search for an item in the table. O(n) in worst case space.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825AE-EF22-4564-BDC9-68A911A07A68}"/>
              </a:ext>
            </a:extLst>
          </p:cNvPr>
          <p:cNvSpPr txBox="1"/>
          <p:nvPr/>
        </p:nvSpPr>
        <p:spPr>
          <a:xfrm>
            <a:off x="4699747" y="1405218"/>
            <a:ext cx="3859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0" i="0" dirty="0">
                <a:solidFill>
                  <a:schemeClr val="bg1"/>
                </a:solidFill>
                <a:effectLst/>
                <a:latin typeface="Anaheim"/>
              </a:rPr>
              <a:t> </a:t>
            </a:r>
            <a:endParaRPr lang="en-US" sz="1100" dirty="0">
              <a:solidFill>
                <a:schemeClr val="bg1"/>
              </a:solidFill>
              <a:latin typeface="Anaheim"/>
            </a:endParaRPr>
          </a:p>
        </p:txBody>
      </p:sp>
      <p:pic>
        <p:nvPicPr>
          <p:cNvPr id="9" name="Picture 2" descr="Image result for big o complexity chart">
            <a:extLst>
              <a:ext uri="{FF2B5EF4-FFF2-40B4-BE49-F238E27FC236}">
                <a16:creationId xmlns:a16="http://schemas.microsoft.com/office/drawing/2014/main" id="{DDC28B52-4CA7-4F79-A383-991E25D31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16" y="2571750"/>
            <a:ext cx="3151094" cy="21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09604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451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Anaheim</vt:lpstr>
      <vt:lpstr>Arial</vt:lpstr>
      <vt:lpstr>Overpass Mono</vt:lpstr>
      <vt:lpstr>Roboto</vt:lpstr>
      <vt:lpstr>Roboto Condensed Light</vt:lpstr>
      <vt:lpstr>Programming Lesson by Slidesgo</vt:lpstr>
      <vt:lpstr>Perfect Hashing</vt:lpstr>
      <vt:lpstr>What is perfect Hashing?</vt:lpstr>
      <vt:lpstr>What is perfect Hashing?</vt:lpstr>
      <vt:lpstr>What is perfect Hashing?</vt:lpstr>
      <vt:lpstr>What is perfect Hashing?</vt:lpstr>
      <vt:lpstr>Big O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Singly-Linked List</dc:title>
  <dc:creator>r coon</dc:creator>
  <cp:lastModifiedBy>Ryan Coon</cp:lastModifiedBy>
  <cp:revision>6</cp:revision>
  <dcterms:modified xsi:type="dcterms:W3CDTF">2022-01-06T00:21:37Z</dcterms:modified>
</cp:coreProperties>
</file>