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256" r:id="rId3"/>
    <p:sldId id="257" r:id="rId4"/>
    <p:sldId id="261" r:id="rId5"/>
    <p:sldId id="262" r:id="rId6"/>
    <p:sldId id="263" r:id="rId7"/>
    <p:sldId id="260" r:id="rId8"/>
    <p:sldId id="264" r:id="rId9"/>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5pPr>
    <a:lvl6pPr marL="22860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6pPr>
    <a:lvl7pPr marL="27432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7pPr>
    <a:lvl8pPr marL="32004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8pPr>
    <a:lvl9pPr marL="36576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661" autoAdjust="0"/>
  </p:normalViewPr>
  <p:slideViewPr>
    <p:cSldViewPr>
      <p:cViewPr varScale="1">
        <p:scale>
          <a:sx n="88" d="100"/>
          <a:sy n="88" d="100"/>
        </p:scale>
        <p:origin x="225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5330FD7-7902-43F1-96F2-77D5E8C1D7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a:extLst>
              <a:ext uri="{FF2B5EF4-FFF2-40B4-BE49-F238E27FC236}">
                <a16:creationId xmlns:a16="http://schemas.microsoft.com/office/drawing/2014/main" id="{53F046AD-EBB8-4D5C-B7A2-F3BBD365309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a:extLst>
              <a:ext uri="{FF2B5EF4-FFF2-40B4-BE49-F238E27FC236}">
                <a16:creationId xmlns:a16="http://schemas.microsoft.com/office/drawing/2014/main" id="{C47A75D4-23B9-4A76-BA23-2F27B3A06E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C277A0B3-D010-4987-B8C5-0FF3DE70580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4ED4C29D-0BAA-464A-AEAF-53777F98A42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a:extLst>
              <a:ext uri="{FF2B5EF4-FFF2-40B4-BE49-F238E27FC236}">
                <a16:creationId xmlns:a16="http://schemas.microsoft.com/office/drawing/2014/main" id="{4DD92701-8FBC-410F-8806-68A1782CDD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7B182D2C-9BD5-4201-AF85-D5DC62121652}"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paths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Greenlee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cochise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santa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cruz</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pima</a:t>
            </a:r>
            <a:r>
              <a:rPr lang="en-US" sz="1800" dirty="0">
                <a:effectLst/>
                <a:latin typeface="Calibri" panose="020F0502020204030204" pitchFamily="34" charset="0"/>
                <a:ea typeface="Calibri" panose="020F0502020204030204" pitchFamily="34" charset="0"/>
                <a:cs typeface="Times New Roman" panose="02020603050405020304" pitchFamily="18" charset="0"/>
              </a:rPr>
              <a:t> – Yuma – la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paz</a:t>
            </a:r>
            <a:r>
              <a:rPr lang="en-US" sz="1800" dirty="0">
                <a:effectLst/>
                <a:latin typeface="Calibri" panose="020F0502020204030204" pitchFamily="34" charset="0"/>
                <a:ea typeface="Calibri" panose="020F0502020204030204" pitchFamily="34" charset="0"/>
                <a:cs typeface="Times New Roman" panose="02020603050405020304" pitchFamily="18" charset="0"/>
              </a:rPr>
              <a:t> =  64</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Greenlee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apache</a:t>
            </a:r>
            <a:r>
              <a:rPr lang="en-US" sz="1800" dirty="0">
                <a:effectLst/>
                <a:latin typeface="Calibri" panose="020F0502020204030204" pitchFamily="34" charset="0"/>
                <a:ea typeface="Calibri" panose="020F0502020204030204" pitchFamily="34" charset="0"/>
                <a:cs typeface="Times New Roman" panose="02020603050405020304" pitchFamily="18" charset="0"/>
              </a:rPr>
              <a:t> – Navajo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gila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 Maricopa – la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paz</a:t>
            </a:r>
            <a:r>
              <a:rPr lang="en-US" sz="1800" dirty="0">
                <a:effectLst/>
                <a:latin typeface="Calibri" panose="020F0502020204030204" pitchFamily="34" charset="0"/>
                <a:ea typeface="Calibri" panose="020F0502020204030204" pitchFamily="34" charset="0"/>
                <a:cs typeface="Times New Roman" panose="02020603050405020304" pitchFamily="18" charset="0"/>
              </a:rPr>
              <a:t> = 58</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Greenlee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apache</a:t>
            </a:r>
            <a:r>
              <a:rPr lang="en-US" sz="1800" dirty="0">
                <a:effectLst/>
                <a:latin typeface="Calibri" panose="020F0502020204030204" pitchFamily="34" charset="0"/>
                <a:ea typeface="Calibri" panose="020F0502020204030204" pitchFamily="34" charset="0"/>
                <a:cs typeface="Times New Roman" panose="02020603050405020304" pitchFamily="18" charset="0"/>
              </a:rPr>
              <a:t> – Navajo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gila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yavapai</a:t>
            </a:r>
            <a:r>
              <a:rPr lang="en-US" sz="1800" dirty="0">
                <a:effectLst/>
                <a:latin typeface="Calibri" panose="020F0502020204030204" pitchFamily="34" charset="0"/>
                <a:ea typeface="Calibri" panose="020F0502020204030204" pitchFamily="34" charset="0"/>
                <a:cs typeface="Times New Roman" panose="02020603050405020304" pitchFamily="18" charset="0"/>
              </a:rPr>
              <a:t> – la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paz</a:t>
            </a:r>
            <a:r>
              <a:rPr lang="en-US" sz="1800" dirty="0">
                <a:effectLst/>
                <a:latin typeface="Calibri" panose="020F0502020204030204" pitchFamily="34" charset="0"/>
                <a:ea typeface="Calibri" panose="020F0502020204030204" pitchFamily="34" charset="0"/>
                <a:cs typeface="Times New Roman" panose="02020603050405020304" pitchFamily="18" charset="0"/>
              </a:rPr>
              <a:t> = 68</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Greenlee – graham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 Maricopa – la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paz</a:t>
            </a:r>
            <a:r>
              <a:rPr lang="en-US" sz="1800">
                <a:effectLst/>
                <a:latin typeface="Calibri" panose="020F0502020204030204" pitchFamily="34" charset="0"/>
                <a:ea typeface="Calibri" panose="020F0502020204030204" pitchFamily="34" charset="0"/>
                <a:cs typeface="Times New Roman" panose="02020603050405020304" pitchFamily="18" charset="0"/>
              </a:rPr>
              <a:t> = 38</a:t>
            </a:r>
          </a:p>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6</a:t>
            </a:fld>
            <a:endParaRPr lang="ru-RU" altLang="en-US"/>
          </a:p>
        </p:txBody>
      </p:sp>
    </p:spTree>
    <p:extLst>
      <p:ext uri="{BB962C8B-B14F-4D97-AF65-F5344CB8AC3E}">
        <p14:creationId xmlns:p14="http://schemas.microsoft.com/office/powerpoint/2010/main" val="3902990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027BE8-BEB0-4C98-B490-CB98BDD6AB2D}"/>
              </a:ext>
            </a:extLst>
          </p:cNvPr>
          <p:cNvSpPr>
            <a:spLocks noGrp="1" noChangeArrowheads="1"/>
          </p:cNvSpPr>
          <p:nvPr>
            <p:ph type="ctrTitle"/>
          </p:nvPr>
        </p:nvSpPr>
        <p:spPr>
          <a:xfrm>
            <a:off x="684213" y="2276475"/>
            <a:ext cx="7750175" cy="1081088"/>
          </a:xfrm>
          <a:effectLst>
            <a:outerShdw dist="17961" dir="2700000" algn="ctr" rotWithShape="0">
              <a:schemeClr val="bg2"/>
            </a:outerShdw>
          </a:effectLst>
        </p:spPr>
        <p:txBody>
          <a:bodyPr/>
          <a:lstStyle>
            <a:lvl1pPr algn="ct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8594EE4-732C-457E-937D-ABA9A251B360}"/>
              </a:ext>
            </a:extLst>
          </p:cNvPr>
          <p:cNvSpPr>
            <a:spLocks noGrp="1" noChangeArrowheads="1"/>
          </p:cNvSpPr>
          <p:nvPr>
            <p:ph type="subTitle" idx="1"/>
          </p:nvPr>
        </p:nvSpPr>
        <p:spPr>
          <a:xfrm>
            <a:off x="715963" y="3357563"/>
            <a:ext cx="7743825" cy="574675"/>
          </a:xfrm>
          <a:effectLst>
            <a:outerShdw dist="17961" dir="2700000" algn="ctr" rotWithShape="0">
              <a:schemeClr val="bg2"/>
            </a:outerShdw>
          </a:effectLst>
        </p:spPr>
        <p:txBody>
          <a:bodyPr/>
          <a:lstStyle>
            <a:lvl1pPr marL="0" indent="0" algn="ctr">
              <a:buFontTx/>
              <a:buNone/>
              <a:defRPr>
                <a:latin typeface="Futura LT Book" pitchFamily="2" charset="0"/>
                <a:ea typeface="굴림" panose="020B0600000101010101" pitchFamily="34"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5D2D-9146-4EDA-A995-5A3AB171B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7F4B4-91CE-42A3-BF40-4BA7033EE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8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4C93D-E835-446D-8901-8E3348586BE6}"/>
              </a:ext>
            </a:extLst>
          </p:cNvPr>
          <p:cNvSpPr>
            <a:spLocks noGrp="1"/>
          </p:cNvSpPr>
          <p:nvPr>
            <p:ph type="title" orient="vert"/>
          </p:nvPr>
        </p:nvSpPr>
        <p:spPr>
          <a:xfrm>
            <a:off x="6553200" y="1125538"/>
            <a:ext cx="1979613" cy="53990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59695-54A0-4F49-84E2-80F4D90025CE}"/>
              </a:ext>
            </a:extLst>
          </p:cNvPr>
          <p:cNvSpPr>
            <a:spLocks noGrp="1"/>
          </p:cNvSpPr>
          <p:nvPr>
            <p:ph type="body" orient="vert" idx="1"/>
          </p:nvPr>
        </p:nvSpPr>
        <p:spPr>
          <a:xfrm>
            <a:off x="611188" y="1125538"/>
            <a:ext cx="5789612"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154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4536-B61A-49BD-8F46-26E953002C7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D28F6-96CE-4FD3-B8DC-F2B429ED912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40EA14-24D8-4986-806A-A8B5F7BE40CA}"/>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C48F232E-936A-481A-845A-265924DD798E}"/>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B9C6883-02A7-46E2-9F10-1DB2262D6CBD}"/>
              </a:ext>
            </a:extLst>
          </p:cNvPr>
          <p:cNvSpPr>
            <a:spLocks noGrp="1"/>
          </p:cNvSpPr>
          <p:nvPr>
            <p:ph type="sldNum" sz="quarter" idx="12"/>
          </p:nvPr>
        </p:nvSpPr>
        <p:spPr/>
        <p:txBody>
          <a:bodyPr/>
          <a:lstStyle>
            <a:lvl1pPr>
              <a:defRPr/>
            </a:lvl1pPr>
          </a:lstStyle>
          <a:p>
            <a:fld id="{A3F0D58C-CF74-4009-B840-90E1F147D636}" type="slidenum">
              <a:rPr lang="ru-RU" altLang="en-US"/>
              <a:pPr/>
              <a:t>‹#›</a:t>
            </a:fld>
            <a:endParaRPr lang="ru-RU" altLang="en-US"/>
          </a:p>
        </p:txBody>
      </p:sp>
    </p:spTree>
    <p:extLst>
      <p:ext uri="{BB962C8B-B14F-4D97-AF65-F5344CB8AC3E}">
        <p14:creationId xmlns:p14="http://schemas.microsoft.com/office/powerpoint/2010/main" val="127507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D5B1-69E3-4318-84BE-3BECD729A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DF0C-021E-4E1B-A1BD-03CBCC3EA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0691-6E5A-4DFC-94C3-A619C68026B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8AE13B8D-855E-40AD-9D46-5859AFC058C1}"/>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2F9F66B-958F-4F08-96AB-06D5BF116E97}"/>
              </a:ext>
            </a:extLst>
          </p:cNvPr>
          <p:cNvSpPr>
            <a:spLocks noGrp="1"/>
          </p:cNvSpPr>
          <p:nvPr>
            <p:ph type="sldNum" sz="quarter" idx="12"/>
          </p:nvPr>
        </p:nvSpPr>
        <p:spPr/>
        <p:txBody>
          <a:bodyPr/>
          <a:lstStyle>
            <a:lvl1pPr>
              <a:defRPr/>
            </a:lvl1pPr>
          </a:lstStyle>
          <a:p>
            <a:fld id="{18CCD6BC-CDA1-4BD8-9401-D7155D1C7354}" type="slidenum">
              <a:rPr lang="ru-RU" altLang="en-US"/>
              <a:pPr/>
              <a:t>‹#›</a:t>
            </a:fld>
            <a:endParaRPr lang="ru-RU" altLang="en-US"/>
          </a:p>
        </p:txBody>
      </p:sp>
    </p:spTree>
    <p:extLst>
      <p:ext uri="{BB962C8B-B14F-4D97-AF65-F5344CB8AC3E}">
        <p14:creationId xmlns:p14="http://schemas.microsoft.com/office/powerpoint/2010/main" val="3019877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ABA4-9819-488A-8180-E00BC26C95E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2AB18-B241-4C32-986B-5F0D199E259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D330A20-4B24-45EE-9A4D-1123B647102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90B50D84-C781-4201-841C-52750FD1942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401D131-BD1E-4C78-B2E1-BC9570144CB2}"/>
              </a:ext>
            </a:extLst>
          </p:cNvPr>
          <p:cNvSpPr>
            <a:spLocks noGrp="1"/>
          </p:cNvSpPr>
          <p:nvPr>
            <p:ph type="sldNum" sz="quarter" idx="12"/>
          </p:nvPr>
        </p:nvSpPr>
        <p:spPr/>
        <p:txBody>
          <a:bodyPr/>
          <a:lstStyle>
            <a:lvl1pPr>
              <a:defRPr/>
            </a:lvl1pPr>
          </a:lstStyle>
          <a:p>
            <a:fld id="{7DB5D32A-77FE-415D-B5A8-152FFF15D272}" type="slidenum">
              <a:rPr lang="ru-RU" altLang="en-US"/>
              <a:pPr/>
              <a:t>‹#›</a:t>
            </a:fld>
            <a:endParaRPr lang="ru-RU" altLang="en-US"/>
          </a:p>
        </p:txBody>
      </p:sp>
    </p:spTree>
    <p:extLst>
      <p:ext uri="{BB962C8B-B14F-4D97-AF65-F5344CB8AC3E}">
        <p14:creationId xmlns:p14="http://schemas.microsoft.com/office/powerpoint/2010/main" val="3515652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A2F1-94D2-4CE5-ACB0-EE38EC469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5A7D3-39D0-4448-8035-CEF88781D532}"/>
              </a:ext>
            </a:extLst>
          </p:cNvPr>
          <p:cNvSpPr>
            <a:spLocks noGrp="1"/>
          </p:cNvSpPr>
          <p:nvPr>
            <p:ph sz="half" idx="1"/>
          </p:nvPr>
        </p:nvSpPr>
        <p:spPr>
          <a:xfrm>
            <a:off x="1908175" y="1600200"/>
            <a:ext cx="331311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BCA87-BDAF-42F5-AE2D-0B1BFB4CA3D6}"/>
              </a:ext>
            </a:extLst>
          </p:cNvPr>
          <p:cNvSpPr>
            <a:spLocks noGrp="1"/>
          </p:cNvSpPr>
          <p:nvPr>
            <p:ph sz="half" idx="2"/>
          </p:nvPr>
        </p:nvSpPr>
        <p:spPr>
          <a:xfrm>
            <a:off x="5373688" y="1600200"/>
            <a:ext cx="331311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D7830-B66B-4212-BCA9-3348BE64C020}"/>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2A34C32-976D-45E5-8715-763633C8A198}"/>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AF96E1A-8BC3-413F-AE35-DFEEEA553792}"/>
              </a:ext>
            </a:extLst>
          </p:cNvPr>
          <p:cNvSpPr>
            <a:spLocks noGrp="1"/>
          </p:cNvSpPr>
          <p:nvPr>
            <p:ph type="sldNum" sz="quarter" idx="12"/>
          </p:nvPr>
        </p:nvSpPr>
        <p:spPr/>
        <p:txBody>
          <a:bodyPr/>
          <a:lstStyle>
            <a:lvl1pPr>
              <a:defRPr/>
            </a:lvl1pPr>
          </a:lstStyle>
          <a:p>
            <a:fld id="{2126DA11-282A-4FA4-8C18-EB1BFE793494}" type="slidenum">
              <a:rPr lang="ru-RU" altLang="en-US"/>
              <a:pPr/>
              <a:t>‹#›</a:t>
            </a:fld>
            <a:endParaRPr lang="ru-RU" altLang="en-US"/>
          </a:p>
        </p:txBody>
      </p:sp>
    </p:spTree>
    <p:extLst>
      <p:ext uri="{BB962C8B-B14F-4D97-AF65-F5344CB8AC3E}">
        <p14:creationId xmlns:p14="http://schemas.microsoft.com/office/powerpoint/2010/main" val="37203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A08C-6476-4EC6-AE7E-F7EE27ED274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7BCF3-CB23-4211-A88F-9F8C466C60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8403-E79E-419A-8366-D98E41822DB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7F33D-8B7C-46B8-AB4B-13701026B6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A7188-3506-4429-81D6-03567B2648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5ACF1-DE02-4B75-AF6E-A452ADA4A353}"/>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B81B2C4C-07DB-4509-B74B-44B6B773B457}"/>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5272FDF2-F6C9-4ED8-B3C3-CFF169976A59}"/>
              </a:ext>
            </a:extLst>
          </p:cNvPr>
          <p:cNvSpPr>
            <a:spLocks noGrp="1"/>
          </p:cNvSpPr>
          <p:nvPr>
            <p:ph type="sldNum" sz="quarter" idx="12"/>
          </p:nvPr>
        </p:nvSpPr>
        <p:spPr/>
        <p:txBody>
          <a:bodyPr/>
          <a:lstStyle>
            <a:lvl1pPr>
              <a:defRPr/>
            </a:lvl1pPr>
          </a:lstStyle>
          <a:p>
            <a:fld id="{F4596334-1EFA-4821-A382-6C39466C03EC}" type="slidenum">
              <a:rPr lang="ru-RU" altLang="en-US"/>
              <a:pPr/>
              <a:t>‹#›</a:t>
            </a:fld>
            <a:endParaRPr lang="ru-RU" altLang="en-US"/>
          </a:p>
        </p:txBody>
      </p:sp>
    </p:spTree>
    <p:extLst>
      <p:ext uri="{BB962C8B-B14F-4D97-AF65-F5344CB8AC3E}">
        <p14:creationId xmlns:p14="http://schemas.microsoft.com/office/powerpoint/2010/main" val="58991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4C8A-451C-4F2C-A9D5-3AA6983BD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8E7C4-BB09-44A6-8398-19B4D34FC49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515F3611-BDB6-45A0-9EE0-5F2E48E6A615}"/>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F5E4ACC9-A6DE-4945-A757-B10D10187FD4}"/>
              </a:ext>
            </a:extLst>
          </p:cNvPr>
          <p:cNvSpPr>
            <a:spLocks noGrp="1"/>
          </p:cNvSpPr>
          <p:nvPr>
            <p:ph type="sldNum" sz="quarter" idx="12"/>
          </p:nvPr>
        </p:nvSpPr>
        <p:spPr/>
        <p:txBody>
          <a:bodyPr/>
          <a:lstStyle>
            <a:lvl1pPr>
              <a:defRPr/>
            </a:lvl1pPr>
          </a:lstStyle>
          <a:p>
            <a:fld id="{A5887EF7-46B3-4DF9-A11F-53D63E02EC2F}" type="slidenum">
              <a:rPr lang="ru-RU" altLang="en-US"/>
              <a:pPr/>
              <a:t>‹#›</a:t>
            </a:fld>
            <a:endParaRPr lang="ru-RU" altLang="en-US"/>
          </a:p>
        </p:txBody>
      </p:sp>
    </p:spTree>
    <p:extLst>
      <p:ext uri="{BB962C8B-B14F-4D97-AF65-F5344CB8AC3E}">
        <p14:creationId xmlns:p14="http://schemas.microsoft.com/office/powerpoint/2010/main" val="2754571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82BF5-776E-48F1-A1AA-2B8E30D0D68B}"/>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FD9ACF14-607E-4275-B9D7-6AD1BEC59CBE}"/>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6EBC9A98-AED0-4316-9FCF-48CD535E7AE2}"/>
              </a:ext>
            </a:extLst>
          </p:cNvPr>
          <p:cNvSpPr>
            <a:spLocks noGrp="1"/>
          </p:cNvSpPr>
          <p:nvPr>
            <p:ph type="sldNum" sz="quarter" idx="12"/>
          </p:nvPr>
        </p:nvSpPr>
        <p:spPr/>
        <p:txBody>
          <a:bodyPr/>
          <a:lstStyle>
            <a:lvl1pPr>
              <a:defRPr/>
            </a:lvl1pPr>
          </a:lstStyle>
          <a:p>
            <a:fld id="{13280CDB-CDD8-4131-9172-F9BE82561C72}" type="slidenum">
              <a:rPr lang="ru-RU" altLang="en-US"/>
              <a:pPr/>
              <a:t>‹#›</a:t>
            </a:fld>
            <a:endParaRPr lang="ru-RU" altLang="en-US"/>
          </a:p>
        </p:txBody>
      </p:sp>
    </p:spTree>
    <p:extLst>
      <p:ext uri="{BB962C8B-B14F-4D97-AF65-F5344CB8AC3E}">
        <p14:creationId xmlns:p14="http://schemas.microsoft.com/office/powerpoint/2010/main" val="990873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6FE4-6996-454B-A48D-E29F1083966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4F0E5-3E2C-403E-AE82-9F2D202ACEE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AD9E7D-CC59-471E-9C4D-B14C12CD14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26262-9E35-4853-97CC-8CD604F6FA3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830D08BA-5170-4E41-B9CD-8625E0158DB0}"/>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28FEDBBF-6473-49BB-8B1E-B974139C48ED}"/>
              </a:ext>
            </a:extLst>
          </p:cNvPr>
          <p:cNvSpPr>
            <a:spLocks noGrp="1"/>
          </p:cNvSpPr>
          <p:nvPr>
            <p:ph type="sldNum" sz="quarter" idx="12"/>
          </p:nvPr>
        </p:nvSpPr>
        <p:spPr/>
        <p:txBody>
          <a:bodyPr/>
          <a:lstStyle>
            <a:lvl1pPr>
              <a:defRPr/>
            </a:lvl1pPr>
          </a:lstStyle>
          <a:p>
            <a:fld id="{95557F94-9BAD-471C-8E5F-767C5840F443}" type="slidenum">
              <a:rPr lang="ru-RU" altLang="en-US"/>
              <a:pPr/>
              <a:t>‹#›</a:t>
            </a:fld>
            <a:endParaRPr lang="ru-RU" altLang="en-US"/>
          </a:p>
        </p:txBody>
      </p:sp>
    </p:spTree>
    <p:extLst>
      <p:ext uri="{BB962C8B-B14F-4D97-AF65-F5344CB8AC3E}">
        <p14:creationId xmlns:p14="http://schemas.microsoft.com/office/powerpoint/2010/main" val="8629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44BB-AB64-487D-BFA8-80B109DA5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62910-6D61-4DF7-AA2A-40D4A7091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632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F229-D581-4487-9B6A-155B319B373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600B6-2B5C-4998-8F28-BB6153C6742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49F15-B160-4F10-9517-522E77481F4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B23CE-0BC2-47ED-96B9-065D6C422F2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882EAC0-08DF-46F8-9241-B353522C122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0AD8B7A9-877D-4716-88DE-ADD7905338CF}"/>
              </a:ext>
            </a:extLst>
          </p:cNvPr>
          <p:cNvSpPr>
            <a:spLocks noGrp="1"/>
          </p:cNvSpPr>
          <p:nvPr>
            <p:ph type="sldNum" sz="quarter" idx="12"/>
          </p:nvPr>
        </p:nvSpPr>
        <p:spPr/>
        <p:txBody>
          <a:bodyPr/>
          <a:lstStyle>
            <a:lvl1pPr>
              <a:defRPr/>
            </a:lvl1pPr>
          </a:lstStyle>
          <a:p>
            <a:fld id="{84F071B1-F2B5-43CA-A40C-11C73B5FA247}" type="slidenum">
              <a:rPr lang="ru-RU" altLang="en-US"/>
              <a:pPr/>
              <a:t>‹#›</a:t>
            </a:fld>
            <a:endParaRPr lang="ru-RU" altLang="en-US"/>
          </a:p>
        </p:txBody>
      </p:sp>
    </p:spTree>
    <p:extLst>
      <p:ext uri="{BB962C8B-B14F-4D97-AF65-F5344CB8AC3E}">
        <p14:creationId xmlns:p14="http://schemas.microsoft.com/office/powerpoint/2010/main" val="3776029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0A20-353E-47A8-8069-4C8665D30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9523D-4A02-4031-822E-864FAA11C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598A0-F4FB-461B-BA7E-937743CDD81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A3EDCCA7-963D-49E8-A479-EE0E543484D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69A77E3-1287-4C94-A2FB-6D4ADBBD00D4}"/>
              </a:ext>
            </a:extLst>
          </p:cNvPr>
          <p:cNvSpPr>
            <a:spLocks noGrp="1"/>
          </p:cNvSpPr>
          <p:nvPr>
            <p:ph type="sldNum" sz="quarter" idx="12"/>
          </p:nvPr>
        </p:nvSpPr>
        <p:spPr/>
        <p:txBody>
          <a:bodyPr/>
          <a:lstStyle>
            <a:lvl1pPr>
              <a:defRPr/>
            </a:lvl1pPr>
          </a:lstStyle>
          <a:p>
            <a:fld id="{41AA5BFA-8301-4523-8AD1-9159985C1449}" type="slidenum">
              <a:rPr lang="ru-RU" altLang="en-US"/>
              <a:pPr/>
              <a:t>‹#›</a:t>
            </a:fld>
            <a:endParaRPr lang="ru-RU" altLang="en-US"/>
          </a:p>
        </p:txBody>
      </p:sp>
    </p:spTree>
    <p:extLst>
      <p:ext uri="{BB962C8B-B14F-4D97-AF65-F5344CB8AC3E}">
        <p14:creationId xmlns:p14="http://schemas.microsoft.com/office/powerpoint/2010/main" val="2735531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F83B1-472C-42C7-AF63-51DB77D6AC0A}"/>
              </a:ext>
            </a:extLst>
          </p:cNvPr>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06037-47CF-4891-AA69-2F0E041004F4}"/>
              </a:ext>
            </a:extLst>
          </p:cNvPr>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1B6C-B1E5-4870-BB45-5D4979B7F5ED}"/>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F727B61F-F17D-4773-A07B-DCE19FD6425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7712DDD7-D0A7-453D-86EE-7F2048260D1D}"/>
              </a:ext>
            </a:extLst>
          </p:cNvPr>
          <p:cNvSpPr>
            <a:spLocks noGrp="1"/>
          </p:cNvSpPr>
          <p:nvPr>
            <p:ph type="sldNum" sz="quarter" idx="12"/>
          </p:nvPr>
        </p:nvSpPr>
        <p:spPr/>
        <p:txBody>
          <a:bodyPr/>
          <a:lstStyle>
            <a:lvl1pPr>
              <a:defRPr/>
            </a:lvl1pPr>
          </a:lstStyle>
          <a:p>
            <a:fld id="{1AC25CF2-3745-4CFF-9EE4-2C399A2B6EB4}" type="slidenum">
              <a:rPr lang="ru-RU" altLang="en-US"/>
              <a:pPr/>
              <a:t>‹#›</a:t>
            </a:fld>
            <a:endParaRPr lang="ru-RU" altLang="en-US"/>
          </a:p>
        </p:txBody>
      </p:sp>
    </p:spTree>
    <p:extLst>
      <p:ext uri="{BB962C8B-B14F-4D97-AF65-F5344CB8AC3E}">
        <p14:creationId xmlns:p14="http://schemas.microsoft.com/office/powerpoint/2010/main" val="232414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DDD2-8734-40A3-96D8-AA8A521878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C53CB8-1EE2-44F7-ACE5-7D0734614A0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8354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FFA0-E31D-4669-AFB7-72E88F58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0211C-CFD1-4629-B7FF-D06C83D20589}"/>
              </a:ext>
            </a:extLst>
          </p:cNvPr>
          <p:cNvSpPr>
            <a:spLocks noGrp="1"/>
          </p:cNvSpPr>
          <p:nvPr>
            <p:ph sz="half" idx="1"/>
          </p:nvPr>
        </p:nvSpPr>
        <p:spPr>
          <a:xfrm>
            <a:off x="611188" y="2133600"/>
            <a:ext cx="3884612"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565A1-EF08-40DD-AAFA-0991A97D2BDB}"/>
              </a:ext>
            </a:extLst>
          </p:cNvPr>
          <p:cNvSpPr>
            <a:spLocks noGrp="1"/>
          </p:cNvSpPr>
          <p:nvPr>
            <p:ph sz="half" idx="2"/>
          </p:nvPr>
        </p:nvSpPr>
        <p:spPr>
          <a:xfrm>
            <a:off x="4648200" y="2133600"/>
            <a:ext cx="3884613"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82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CBE-9DE1-4829-ACAB-DA06853ED02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E4CE9-EFF4-4961-86EE-D4ED277F8E7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47ECA-0751-46EA-8FE9-6B6899CCAC7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B4151-9A5C-4877-BE3B-F6B2A1A4A03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B738-6928-44FC-AAA7-5D49F7148A4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21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1C4A-9C91-4183-8024-768726F9B0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52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F73F-19AE-4114-9E17-8321F10EBDF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5B034-BFFB-4CC6-BFC4-C1BB3B1E7B1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BBA99-25F2-4C0A-AFAC-42501B8ABB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3499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718-03F7-4907-9DB3-39260B43D31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B3A4B-66ED-4A83-B1FD-CCF66FC7935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502D88-D1BE-4842-95D2-3C9C50F4255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659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A8FF2E-AE4E-415D-9A13-B0CD62794B66}"/>
              </a:ext>
            </a:extLst>
          </p:cNvPr>
          <p:cNvSpPr>
            <a:spLocks noGrp="1" noChangeArrowheads="1"/>
          </p:cNvSpPr>
          <p:nvPr>
            <p:ph type="title"/>
          </p:nvPr>
        </p:nvSpPr>
        <p:spPr bwMode="auto">
          <a:xfrm>
            <a:off x="611188" y="1125538"/>
            <a:ext cx="79216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9BFCEDBF-B77F-42E0-A2F4-ED6F7EA7E945}"/>
              </a:ext>
            </a:extLst>
          </p:cNvPr>
          <p:cNvSpPr>
            <a:spLocks noGrp="1" noChangeArrowheads="1"/>
          </p:cNvSpPr>
          <p:nvPr>
            <p:ph type="body" idx="1"/>
          </p:nvPr>
        </p:nvSpPr>
        <p:spPr bwMode="auto">
          <a:xfrm>
            <a:off x="611188" y="2133600"/>
            <a:ext cx="79216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defRPr>
      </a:lvl2pPr>
      <a:lvl3pPr algn="l" rtl="0" eaLnBrk="1" fontAlgn="base" hangingPunct="1">
        <a:spcBef>
          <a:spcPct val="0"/>
        </a:spcBef>
        <a:spcAft>
          <a:spcPct val="0"/>
        </a:spcAft>
        <a:defRPr sz="3600">
          <a:solidFill>
            <a:schemeClr val="bg1"/>
          </a:solidFill>
          <a:latin typeface="Futura LT Book" pitchFamily="2" charset="0"/>
        </a:defRPr>
      </a:lvl3pPr>
      <a:lvl4pPr algn="l" rtl="0" eaLnBrk="1" fontAlgn="base" hangingPunct="1">
        <a:spcBef>
          <a:spcPct val="0"/>
        </a:spcBef>
        <a:spcAft>
          <a:spcPct val="0"/>
        </a:spcAft>
        <a:defRPr sz="3600">
          <a:solidFill>
            <a:schemeClr val="bg1"/>
          </a:solidFill>
          <a:latin typeface="Futura LT Book" pitchFamily="2" charset="0"/>
        </a:defRPr>
      </a:lvl4pPr>
      <a:lvl5pPr algn="l" rtl="0" eaLnBrk="1" fontAlgn="base" hangingPunct="1">
        <a:spcBef>
          <a:spcPct val="0"/>
        </a:spcBef>
        <a:spcAft>
          <a:spcPct val="0"/>
        </a:spcAft>
        <a:defRPr sz="3600">
          <a:solidFill>
            <a:schemeClr val="bg1"/>
          </a:solidFill>
          <a:latin typeface="Futura LT Book" pitchFamily="2" charset="0"/>
        </a:defRPr>
      </a:lvl5pPr>
      <a:lvl6pPr marL="457200" algn="l" rtl="0" eaLnBrk="1" fontAlgn="base" hangingPunct="1">
        <a:spcBef>
          <a:spcPct val="0"/>
        </a:spcBef>
        <a:spcAft>
          <a:spcPct val="0"/>
        </a:spcAft>
        <a:defRPr sz="3600">
          <a:solidFill>
            <a:schemeClr val="bg1"/>
          </a:solidFill>
          <a:latin typeface="Futura LT Book" pitchFamily="2" charset="0"/>
        </a:defRPr>
      </a:lvl6pPr>
      <a:lvl7pPr marL="914400" algn="l" rtl="0" eaLnBrk="1" fontAlgn="base" hangingPunct="1">
        <a:spcBef>
          <a:spcPct val="0"/>
        </a:spcBef>
        <a:spcAft>
          <a:spcPct val="0"/>
        </a:spcAft>
        <a:defRPr sz="3600">
          <a:solidFill>
            <a:schemeClr val="bg1"/>
          </a:solidFill>
          <a:latin typeface="Futura LT Book" pitchFamily="2" charset="0"/>
        </a:defRPr>
      </a:lvl7pPr>
      <a:lvl8pPr marL="1371600" algn="l" rtl="0" eaLnBrk="1" fontAlgn="base" hangingPunct="1">
        <a:spcBef>
          <a:spcPct val="0"/>
        </a:spcBef>
        <a:spcAft>
          <a:spcPct val="0"/>
        </a:spcAft>
        <a:defRPr sz="3600">
          <a:solidFill>
            <a:schemeClr val="bg1"/>
          </a:solidFill>
          <a:latin typeface="Futura LT Book" pitchFamily="2" charset="0"/>
        </a:defRPr>
      </a:lvl8pPr>
      <a:lvl9pPr marL="1828800" algn="l" rtl="0" eaLnBrk="1" fontAlgn="base" hangingPunct="1">
        <a:spcBef>
          <a:spcPct val="0"/>
        </a:spcBef>
        <a:spcAft>
          <a:spcPct val="0"/>
        </a:spcAft>
        <a:defRPr sz="36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F54465F5-EBA0-4004-AB8A-668A3744CED3}"/>
              </a:ext>
            </a:extLst>
          </p:cNvPr>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a:extLst>
              <a:ext uri="{FF2B5EF4-FFF2-40B4-BE49-F238E27FC236}">
                <a16:creationId xmlns:a16="http://schemas.microsoft.com/office/drawing/2014/main" id="{72A6D784-26CC-4BF8-84D8-832413199000}"/>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a:extLst>
              <a:ext uri="{FF2B5EF4-FFF2-40B4-BE49-F238E27FC236}">
                <a16:creationId xmlns:a16="http://schemas.microsoft.com/office/drawing/2014/main" id="{E76D1429-CC9F-4FF3-98C5-FD6456DA163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a:extLst>
              <a:ext uri="{FF2B5EF4-FFF2-40B4-BE49-F238E27FC236}">
                <a16:creationId xmlns:a16="http://schemas.microsoft.com/office/drawing/2014/main" id="{F0A6957D-93C7-4CCF-B1A7-18435735B6C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a:extLst>
              <a:ext uri="{FF2B5EF4-FFF2-40B4-BE49-F238E27FC236}">
                <a16:creationId xmlns:a16="http://schemas.microsoft.com/office/drawing/2014/main" id="{E35E7E08-E9E0-4DE3-A829-0E26C0E395A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EBB81025-4F9E-4D78-8053-53C16D74AB76}"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60B014D5-D295-44E7-AD51-4539ABC08B49}"/>
              </a:ext>
            </a:extLst>
          </p:cNvPr>
          <p:cNvSpPr>
            <a:spLocks noGrp="1" noChangeArrowheads="1"/>
          </p:cNvSpPr>
          <p:nvPr>
            <p:ph type="ctrTitle"/>
          </p:nvPr>
        </p:nvSpPr>
        <p:spPr>
          <a:xfrm>
            <a:off x="611188" y="2205038"/>
            <a:ext cx="7921625" cy="1154112"/>
          </a:xfrm>
        </p:spPr>
        <p:txBody>
          <a:bodyPr/>
          <a:lstStyle/>
          <a:p>
            <a:r>
              <a:rPr lang="en-US" altLang="en-US" dirty="0"/>
              <a:t>CLC 6</a:t>
            </a:r>
            <a:br>
              <a:rPr lang="en-US" altLang="en-US" dirty="0"/>
            </a:br>
            <a:r>
              <a:rPr lang="en-US" altLang="en-US" dirty="0"/>
              <a:t>Dijkstra’s Algorithm</a:t>
            </a:r>
          </a:p>
        </p:txBody>
      </p:sp>
      <p:sp>
        <p:nvSpPr>
          <p:cNvPr id="34832" name="Rectangle 16">
            <a:extLst>
              <a:ext uri="{FF2B5EF4-FFF2-40B4-BE49-F238E27FC236}">
                <a16:creationId xmlns:a16="http://schemas.microsoft.com/office/drawing/2014/main" id="{2D88889D-9D0A-4A87-B76F-34808AE23A7C}"/>
              </a:ext>
            </a:extLst>
          </p:cNvPr>
          <p:cNvSpPr>
            <a:spLocks noGrp="1" noChangeArrowheads="1"/>
          </p:cNvSpPr>
          <p:nvPr>
            <p:ph type="subTitle" idx="1"/>
          </p:nvPr>
        </p:nvSpPr>
        <p:spPr>
          <a:xfrm>
            <a:off x="611188" y="3357563"/>
            <a:ext cx="7921625" cy="576262"/>
          </a:xfrm>
          <a:noFill/>
          <a:ln/>
        </p:spPr>
        <p:txBody>
          <a:bodyPr/>
          <a:lstStyle/>
          <a:p>
            <a:r>
              <a:rPr lang="en-US" altLang="en-US" dirty="0"/>
              <a:t>Ryan Coon Allen Atkins Carrie Assalone</a:t>
            </a:r>
          </a:p>
          <a:p>
            <a:endParaRPr lang="ru-R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Dijkstra’s Algorithm</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839200" cy="4031873"/>
          </a:xfrm>
          <a:prstGeom prst="rect">
            <a:avLst/>
          </a:prstGeom>
          <a:noFill/>
        </p:spPr>
        <p:txBody>
          <a:bodyPr wrap="square" rtlCol="0">
            <a:spAutoFit/>
          </a:bodyPr>
          <a:lstStyle/>
          <a:p>
            <a:pPr algn="l"/>
            <a:r>
              <a:rPr lang="en-US" sz="1600" b="0" i="0" dirty="0">
                <a:effectLst/>
                <a:latin typeface="+mj-lt"/>
              </a:rPr>
              <a:t>Dijkstra's algorithm allows us to find the shortest path between any two vertices of a graph.</a:t>
            </a:r>
          </a:p>
          <a:p>
            <a:pPr algn="l"/>
            <a:endParaRPr lang="en-US" sz="1600" b="0" i="0" dirty="0">
              <a:effectLst/>
              <a:latin typeface="+mj-lt"/>
            </a:endParaRPr>
          </a:p>
          <a:p>
            <a:pPr algn="l"/>
            <a:r>
              <a:rPr lang="en-US" sz="1600" b="0" i="0" dirty="0">
                <a:effectLst/>
                <a:latin typeface="+mj-lt"/>
              </a:rPr>
              <a:t>It differs from the minimum spanning tree because the shortest distance between two vertices might not include all the vertices of the graph.</a:t>
            </a:r>
          </a:p>
          <a:p>
            <a:pPr algn="l"/>
            <a:endParaRPr lang="en-US" sz="1600" b="0" i="0" dirty="0">
              <a:effectLst/>
              <a:latin typeface="+mj-lt"/>
            </a:endParaRPr>
          </a:p>
          <a:p>
            <a:pPr algn="l"/>
            <a:r>
              <a:rPr lang="en-US" sz="1600" b="0" i="0" dirty="0">
                <a:effectLst/>
                <a:latin typeface="+mj-lt"/>
              </a:rPr>
              <a:t>Dijkstra's Algorithm works on the basis that any sub path B-&gt; D and the shortest path A -&gt; D between vertices A and D is also the shortest path between vertices B and D.</a:t>
            </a:r>
          </a:p>
          <a:p>
            <a:pPr algn="l"/>
            <a:endParaRPr lang="en-US" sz="1600" dirty="0">
              <a:latin typeface="+mj-lt"/>
            </a:endParaRPr>
          </a:p>
          <a:p>
            <a:pPr algn="l"/>
            <a:r>
              <a:rPr lang="en-US" sz="1600" b="0" i="0" dirty="0">
                <a:effectLst/>
                <a:latin typeface="+mj-lt"/>
              </a:rPr>
              <a:t>Dijkstra used this property in the opposite direction i.e., we overestimate the distance of each vertex from the starting vertex. Then we visit each node and its neighbors to find the shortest sub path to those neighbors.</a:t>
            </a:r>
          </a:p>
          <a:p>
            <a:pPr algn="l"/>
            <a:endParaRPr lang="en-US" sz="1600" b="0" i="0" dirty="0">
              <a:effectLst/>
              <a:latin typeface="+mj-lt"/>
            </a:endParaRPr>
          </a:p>
          <a:p>
            <a:pPr algn="l"/>
            <a:r>
              <a:rPr lang="en-US" sz="1600" b="0" i="0" dirty="0">
                <a:effectLst/>
                <a:latin typeface="+mj-lt"/>
              </a:rPr>
              <a:t>The algorithm uses a greedy approach in the sense that we find the next best solution hoping that the result is the best solution for the whole problem.</a:t>
            </a:r>
          </a:p>
          <a:p>
            <a:pPr algn="l"/>
            <a:endParaRPr lang="en-US" sz="1600" b="0" i="0" dirty="0">
              <a:effectLst/>
              <a:latin typeface="+mj-lt"/>
            </a:endParaRPr>
          </a:p>
        </p:txBody>
      </p:sp>
      <p:sp>
        <p:nvSpPr>
          <p:cNvPr id="4" name="Rectangle 2">
            <a:extLst>
              <a:ext uri="{FF2B5EF4-FFF2-40B4-BE49-F238E27FC236}">
                <a16:creationId xmlns:a16="http://schemas.microsoft.com/office/drawing/2014/main" id="{F9A85834-25DF-4B52-8117-53377AEF89BA}"/>
              </a:ext>
            </a:extLst>
          </p:cNvPr>
          <p:cNvSpPr>
            <a:spLocks noChangeArrowheads="1"/>
          </p:cNvSpPr>
          <p:nvPr/>
        </p:nvSpPr>
        <p:spPr bwMode="auto">
          <a:xfrm>
            <a:off x="0" y="0"/>
            <a:ext cx="9144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Dijkstra's Algorithm works on the basis that any subpath </a:t>
            </a:r>
            <a:r>
              <a:rPr kumimoji="0" lang="en-US" altLang="en-US" sz="1000" b="0" i="0" u="none" strike="noStrike" cap="none" normalizeH="0" baseline="0">
                <a:ln>
                  <a:noFill/>
                </a:ln>
                <a:solidFill>
                  <a:schemeClr val="tx1"/>
                </a:solidFill>
                <a:effectLst/>
                <a:latin typeface="droid sans mono"/>
              </a:rPr>
              <a:t>B -&gt; D</a:t>
            </a:r>
            <a:r>
              <a:rPr kumimoji="0" lang="en-US" altLang="en-US" sz="1300" b="0" i="0" u="none" strike="noStrike" cap="none" normalizeH="0" baseline="0">
                <a:ln>
                  <a:noFill/>
                </a:ln>
                <a:solidFill>
                  <a:schemeClr val="tx1"/>
                </a:solidFill>
                <a:effectLst/>
                <a:latin typeface="euclid_circular_a"/>
              </a:rPr>
              <a:t> of the shortest path </a:t>
            </a:r>
            <a:r>
              <a:rPr kumimoji="0" lang="en-US" altLang="en-US" sz="1000" b="0" i="0" u="none" strike="noStrike" cap="none" normalizeH="0" baseline="0">
                <a:ln>
                  <a:noFill/>
                </a:ln>
                <a:solidFill>
                  <a:schemeClr val="tx1"/>
                </a:solidFill>
                <a:effectLst/>
                <a:latin typeface="droid sans mono"/>
              </a:rPr>
              <a:t>A -&gt; D</a:t>
            </a:r>
            <a:r>
              <a:rPr kumimoji="0" lang="en-US" altLang="en-US" sz="1300" b="0" i="0" u="none" strike="noStrike" cap="none" normalizeH="0" baseline="0">
                <a:ln>
                  <a:noFill/>
                </a:ln>
                <a:solidFill>
                  <a:schemeClr val="tx1"/>
                </a:solidFill>
                <a:effectLst/>
                <a:latin typeface="euclid_circular_a"/>
              </a:rPr>
              <a:t> between vertices A and D is also the shortest path between vertices B and 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Reachability</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839200" cy="1323439"/>
          </a:xfrm>
          <a:prstGeom prst="rect">
            <a:avLst/>
          </a:prstGeom>
          <a:noFill/>
        </p:spPr>
        <p:txBody>
          <a:bodyPr wrap="square" rtlCol="0">
            <a:spAutoFit/>
          </a:bodyPr>
          <a:lstStyle/>
          <a:p>
            <a:pPr algn="l"/>
            <a:r>
              <a:rPr lang="en-US" sz="1600" b="0" i="0" dirty="0">
                <a:effectLst/>
                <a:latin typeface="+mj-lt"/>
              </a:rPr>
              <a:t>In a graph, the ability to get from one vertex to another vertex is called reachability.</a:t>
            </a:r>
          </a:p>
          <a:p>
            <a:pPr algn="l"/>
            <a:endParaRPr lang="en-US" sz="1600" dirty="0">
              <a:latin typeface="+mj-lt"/>
            </a:endParaRPr>
          </a:p>
          <a:p>
            <a:pPr marL="285750" indent="-285750" algn="l">
              <a:buFont typeface="Arial" panose="020B0604020202020204" pitchFamily="34" charset="0"/>
              <a:buChar char="•"/>
            </a:pPr>
            <a:r>
              <a:rPr lang="en-US" sz="1600" b="0" i="0" dirty="0">
                <a:effectLst/>
                <a:latin typeface="+mj-lt"/>
              </a:rPr>
              <a:t>It is possible when there is a path from one vertex to another vertex</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r>
              <a:rPr lang="en-US" sz="1600" b="0" i="0" dirty="0">
                <a:effectLst/>
                <a:latin typeface="+mj-lt"/>
              </a:rPr>
              <a:t>Here the path is start from vertex “Greenlee” and ends with the vertex “La Paz”</a:t>
            </a:r>
          </a:p>
        </p:txBody>
      </p:sp>
      <p:sp>
        <p:nvSpPr>
          <p:cNvPr id="4" name="Rectangle 2">
            <a:extLst>
              <a:ext uri="{FF2B5EF4-FFF2-40B4-BE49-F238E27FC236}">
                <a16:creationId xmlns:a16="http://schemas.microsoft.com/office/drawing/2014/main" id="{F9A85834-25DF-4B52-8117-53377AEF89BA}"/>
              </a:ext>
            </a:extLst>
          </p:cNvPr>
          <p:cNvSpPr>
            <a:spLocks noChangeArrowheads="1"/>
          </p:cNvSpPr>
          <p:nvPr/>
        </p:nvSpPr>
        <p:spPr bwMode="auto">
          <a:xfrm>
            <a:off x="0" y="0"/>
            <a:ext cx="9144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Dijkstra's Algorithm works on the basis that any subpath </a:t>
            </a:r>
            <a:r>
              <a:rPr kumimoji="0" lang="en-US" altLang="en-US" sz="1000" b="0" i="0" u="none" strike="noStrike" cap="none" normalizeH="0" baseline="0">
                <a:ln>
                  <a:noFill/>
                </a:ln>
                <a:solidFill>
                  <a:schemeClr val="tx1"/>
                </a:solidFill>
                <a:effectLst/>
                <a:latin typeface="droid sans mono"/>
              </a:rPr>
              <a:t>B -&gt; D</a:t>
            </a:r>
            <a:r>
              <a:rPr kumimoji="0" lang="en-US" altLang="en-US" sz="1300" b="0" i="0" u="none" strike="noStrike" cap="none" normalizeH="0" baseline="0">
                <a:ln>
                  <a:noFill/>
                </a:ln>
                <a:solidFill>
                  <a:schemeClr val="tx1"/>
                </a:solidFill>
                <a:effectLst/>
                <a:latin typeface="euclid_circular_a"/>
              </a:rPr>
              <a:t> of the shortest path </a:t>
            </a:r>
            <a:r>
              <a:rPr kumimoji="0" lang="en-US" altLang="en-US" sz="1000" b="0" i="0" u="none" strike="noStrike" cap="none" normalizeH="0" baseline="0">
                <a:ln>
                  <a:noFill/>
                </a:ln>
                <a:solidFill>
                  <a:schemeClr val="tx1"/>
                </a:solidFill>
                <a:effectLst/>
                <a:latin typeface="droid sans mono"/>
              </a:rPr>
              <a:t>A -&gt; D</a:t>
            </a:r>
            <a:r>
              <a:rPr kumimoji="0" lang="en-US" altLang="en-US" sz="1300" b="0" i="0" u="none" strike="noStrike" cap="none" normalizeH="0" baseline="0">
                <a:ln>
                  <a:noFill/>
                </a:ln>
                <a:solidFill>
                  <a:schemeClr val="tx1"/>
                </a:solidFill>
                <a:effectLst/>
                <a:latin typeface="euclid_circular_a"/>
              </a:rPr>
              <a:t> between vertices A and D is also the shortest path between vertices B and 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396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Shortest Path</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839200" cy="4031873"/>
          </a:xfrm>
          <a:prstGeom prst="rect">
            <a:avLst/>
          </a:prstGeom>
          <a:noFill/>
        </p:spPr>
        <p:txBody>
          <a:bodyPr wrap="square" rtlCol="0">
            <a:spAutoFit/>
          </a:bodyPr>
          <a:lstStyle/>
          <a:p>
            <a:pPr algn="l"/>
            <a:r>
              <a:rPr lang="en-US" sz="1600" b="0" i="0" dirty="0">
                <a:effectLst/>
                <a:latin typeface="+mj-lt"/>
              </a:rPr>
              <a:t>In a graph, it is about to find the path between 2 vertices, such that the sum of the weights of its edges is minimized.</a:t>
            </a:r>
          </a:p>
          <a:p>
            <a:pPr algn="l"/>
            <a:endParaRPr lang="en-US" sz="1600" dirty="0">
              <a:latin typeface="+mj-lt"/>
            </a:endParaRPr>
          </a:p>
          <a:p>
            <a:pPr marL="285750" indent="-285750" algn="l">
              <a:buFont typeface="Arial" panose="020B0604020202020204" pitchFamily="34" charset="0"/>
              <a:buChar char="•"/>
            </a:pPr>
            <a:r>
              <a:rPr lang="en-US" sz="1600" b="0" i="0" dirty="0">
                <a:effectLst/>
                <a:latin typeface="+mj-lt"/>
              </a:rPr>
              <a:t>Shortest path is nothing but a path with minimum weight of an edge.</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r>
              <a:rPr lang="en-US" sz="1600" b="0" i="0" dirty="0">
                <a:effectLst/>
                <a:latin typeface="+mj-lt"/>
              </a:rPr>
              <a:t>In the given graph, from vertex “Greenlee” to vertex “La Paz” it is not searchable. So we go to next for the shortest path.</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r>
              <a:rPr lang="en-US" sz="1600" b="0" i="0" dirty="0">
                <a:effectLst/>
                <a:latin typeface="+mj-lt"/>
              </a:rPr>
              <a:t>From “Greenlee”, if we go with the edge cost=4, “La Paz” is not searchable. So again we go to the next for the shortest path.</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r>
              <a:rPr lang="en-US" sz="1600" b="0" i="0" dirty="0">
                <a:effectLst/>
                <a:latin typeface="+mj-lt"/>
              </a:rPr>
              <a:t>If we go to the edge with cost=16, “La Paz” is searchable.</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r>
              <a:rPr lang="en-US" sz="1600" b="0" i="0" dirty="0">
                <a:effectLst/>
                <a:latin typeface="+mj-lt"/>
              </a:rPr>
              <a:t>Then the graph is traversed by using Dijkstra’s Algorithm.</a:t>
            </a:r>
          </a:p>
          <a:p>
            <a:pPr marL="285750" indent="-285750" algn="l">
              <a:buFont typeface="Arial" panose="020B0604020202020204" pitchFamily="34" charset="0"/>
              <a:buChar char="•"/>
            </a:pPr>
            <a:endParaRPr lang="en-US" sz="1600" dirty="0">
              <a:latin typeface="+mj-lt"/>
            </a:endParaRPr>
          </a:p>
          <a:p>
            <a:pPr marL="285750" indent="-285750" algn="l">
              <a:buFont typeface="Arial" panose="020B0604020202020204" pitchFamily="34" charset="0"/>
              <a:buChar char="•"/>
            </a:pPr>
            <a:endParaRPr lang="en-US" sz="1600" b="0" i="0" dirty="0">
              <a:effectLst/>
              <a:latin typeface="+mj-lt"/>
            </a:endParaRPr>
          </a:p>
        </p:txBody>
      </p:sp>
      <p:sp>
        <p:nvSpPr>
          <p:cNvPr id="4" name="Rectangle 2">
            <a:extLst>
              <a:ext uri="{FF2B5EF4-FFF2-40B4-BE49-F238E27FC236}">
                <a16:creationId xmlns:a16="http://schemas.microsoft.com/office/drawing/2014/main" id="{F9A85834-25DF-4B52-8117-53377AEF89BA}"/>
              </a:ext>
            </a:extLst>
          </p:cNvPr>
          <p:cNvSpPr>
            <a:spLocks noChangeArrowheads="1"/>
          </p:cNvSpPr>
          <p:nvPr/>
        </p:nvSpPr>
        <p:spPr bwMode="auto">
          <a:xfrm>
            <a:off x="0" y="0"/>
            <a:ext cx="9144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Dijkstra's Algorithm works on the basis that any subpath </a:t>
            </a:r>
            <a:r>
              <a:rPr kumimoji="0" lang="en-US" altLang="en-US" sz="1000" b="0" i="0" u="none" strike="noStrike" cap="none" normalizeH="0" baseline="0">
                <a:ln>
                  <a:noFill/>
                </a:ln>
                <a:solidFill>
                  <a:schemeClr val="tx1"/>
                </a:solidFill>
                <a:effectLst/>
                <a:latin typeface="droid sans mono"/>
              </a:rPr>
              <a:t>B -&gt; D</a:t>
            </a:r>
            <a:r>
              <a:rPr kumimoji="0" lang="en-US" altLang="en-US" sz="1300" b="0" i="0" u="none" strike="noStrike" cap="none" normalizeH="0" baseline="0">
                <a:ln>
                  <a:noFill/>
                </a:ln>
                <a:solidFill>
                  <a:schemeClr val="tx1"/>
                </a:solidFill>
                <a:effectLst/>
                <a:latin typeface="euclid_circular_a"/>
              </a:rPr>
              <a:t> of the shortest path </a:t>
            </a:r>
            <a:r>
              <a:rPr kumimoji="0" lang="en-US" altLang="en-US" sz="1000" b="0" i="0" u="none" strike="noStrike" cap="none" normalizeH="0" baseline="0">
                <a:ln>
                  <a:noFill/>
                </a:ln>
                <a:solidFill>
                  <a:schemeClr val="tx1"/>
                </a:solidFill>
                <a:effectLst/>
                <a:latin typeface="droid sans mono"/>
              </a:rPr>
              <a:t>A -&gt; D</a:t>
            </a:r>
            <a:r>
              <a:rPr kumimoji="0" lang="en-US" altLang="en-US" sz="1300" b="0" i="0" u="none" strike="noStrike" cap="none" normalizeH="0" baseline="0">
                <a:ln>
                  <a:noFill/>
                </a:ln>
                <a:solidFill>
                  <a:schemeClr val="tx1"/>
                </a:solidFill>
                <a:effectLst/>
                <a:latin typeface="euclid_circular_a"/>
              </a:rPr>
              <a:t> between vertices A and D is also the shortest path between vertices B and 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5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Procedure</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839200" cy="3293209"/>
          </a:xfrm>
          <a:prstGeom prst="rect">
            <a:avLst/>
          </a:prstGeom>
          <a:noFill/>
        </p:spPr>
        <p:txBody>
          <a:bodyPr wrap="square" rtlCol="0">
            <a:spAutoFit/>
          </a:bodyPr>
          <a:lstStyle/>
          <a:p>
            <a:pPr marL="342900" indent="-342900" algn="l">
              <a:buFont typeface="+mj-lt"/>
              <a:buAutoNum type="arabicPeriod"/>
            </a:pPr>
            <a:r>
              <a:rPr lang="en-US" sz="1600" b="0" i="0" dirty="0">
                <a:effectLst/>
                <a:latin typeface="+mj-lt"/>
              </a:rPr>
              <a:t>Initially the source distance = 0 and all remaining nodes cost = ∞</a:t>
            </a:r>
          </a:p>
          <a:p>
            <a:pPr marL="342900" indent="-342900" algn="l">
              <a:buFont typeface="+mj-lt"/>
              <a:buAutoNum type="arabicPeriod"/>
            </a:pPr>
            <a:endParaRPr lang="en-US" sz="1600" dirty="0">
              <a:latin typeface="+mj-lt"/>
            </a:endParaRPr>
          </a:p>
          <a:p>
            <a:pPr marL="342900" indent="-342900" algn="l">
              <a:buFont typeface="+mj-lt"/>
              <a:buAutoNum type="arabicPeriod"/>
            </a:pPr>
            <a:r>
              <a:rPr lang="en-US" sz="1600" b="0" i="0" dirty="0">
                <a:effectLst/>
                <a:latin typeface="+mj-lt"/>
              </a:rPr>
              <a:t>From the source, try to relay every outgoing edge from the chosen node(Greenlee) Here the chosen node must be with the least amount of cost.</a:t>
            </a:r>
          </a:p>
          <a:p>
            <a:pPr marL="342900" indent="-342900" algn="l">
              <a:buFont typeface="+mj-lt"/>
              <a:buAutoNum type="arabicPeriod"/>
            </a:pPr>
            <a:endParaRPr lang="en-US" sz="1600" dirty="0">
              <a:latin typeface="+mj-lt"/>
            </a:endParaRPr>
          </a:p>
          <a:p>
            <a:pPr marL="342900" indent="-342900" algn="l">
              <a:buFont typeface="+mj-lt"/>
              <a:buAutoNum type="arabicPeriod"/>
            </a:pPr>
            <a:r>
              <a:rPr lang="en-US" sz="1600" b="0" i="0" dirty="0">
                <a:effectLst/>
                <a:latin typeface="+mj-lt"/>
              </a:rPr>
              <a:t>Then travel the path from the chosen node and replace with the lest weight.</a:t>
            </a:r>
          </a:p>
          <a:p>
            <a:pPr marL="342900" indent="-342900" algn="l">
              <a:buFont typeface="+mj-lt"/>
              <a:buAutoNum type="arabicPeriod"/>
            </a:pPr>
            <a:endParaRPr lang="en-US" sz="1600" dirty="0">
              <a:latin typeface="+mj-lt"/>
            </a:endParaRPr>
          </a:p>
          <a:p>
            <a:pPr marL="342900" indent="-342900" algn="l">
              <a:buFont typeface="+mj-lt"/>
              <a:buAutoNum type="arabicPeriod"/>
            </a:pPr>
            <a:r>
              <a:rPr lang="en-US" sz="1600" b="0" i="0" dirty="0">
                <a:effectLst/>
                <a:latin typeface="+mj-lt"/>
              </a:rPr>
              <a:t>You do not need to consider a previously chosen node, as the path is already computed.</a:t>
            </a:r>
          </a:p>
          <a:p>
            <a:pPr marL="342900" indent="-342900" algn="l">
              <a:buFont typeface="+mj-lt"/>
              <a:buAutoNum type="arabicPeriod"/>
            </a:pPr>
            <a:endParaRPr lang="en-US" sz="1600" dirty="0">
              <a:latin typeface="+mj-lt"/>
            </a:endParaRPr>
          </a:p>
          <a:p>
            <a:pPr marL="342900" indent="-342900" algn="l">
              <a:buFont typeface="+mj-lt"/>
              <a:buAutoNum type="arabicPeriod"/>
            </a:pPr>
            <a:r>
              <a:rPr lang="en-US" sz="1600" b="0" i="0" dirty="0">
                <a:effectLst/>
                <a:latin typeface="+mj-lt"/>
              </a:rPr>
              <a:t>By following the steps, travel from source to destination.</a:t>
            </a:r>
          </a:p>
          <a:p>
            <a:pPr marL="342900" indent="-342900" algn="l">
              <a:buFont typeface="+mj-lt"/>
              <a:buAutoNum type="arabicPeriod"/>
            </a:pPr>
            <a:endParaRPr lang="en-US" sz="1600" dirty="0">
              <a:latin typeface="+mj-lt"/>
            </a:endParaRPr>
          </a:p>
          <a:p>
            <a:pPr marL="342900" indent="-342900" algn="l">
              <a:buFont typeface="+mj-lt"/>
              <a:buAutoNum type="arabicPeriod"/>
            </a:pPr>
            <a:endParaRPr lang="en-US" sz="1600" b="0" i="0" dirty="0">
              <a:effectLst/>
              <a:latin typeface="+mj-lt"/>
            </a:endParaRPr>
          </a:p>
        </p:txBody>
      </p:sp>
      <p:sp>
        <p:nvSpPr>
          <p:cNvPr id="4" name="Rectangle 2">
            <a:extLst>
              <a:ext uri="{FF2B5EF4-FFF2-40B4-BE49-F238E27FC236}">
                <a16:creationId xmlns:a16="http://schemas.microsoft.com/office/drawing/2014/main" id="{F9A85834-25DF-4B52-8117-53377AEF89BA}"/>
              </a:ext>
            </a:extLst>
          </p:cNvPr>
          <p:cNvSpPr>
            <a:spLocks noChangeArrowheads="1"/>
          </p:cNvSpPr>
          <p:nvPr/>
        </p:nvSpPr>
        <p:spPr bwMode="auto">
          <a:xfrm>
            <a:off x="0" y="0"/>
            <a:ext cx="9144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Dijkstra's Algorithm works on the basis that any subpath </a:t>
            </a:r>
            <a:r>
              <a:rPr kumimoji="0" lang="en-US" altLang="en-US" sz="1000" b="0" i="0" u="none" strike="noStrike" cap="none" normalizeH="0" baseline="0">
                <a:ln>
                  <a:noFill/>
                </a:ln>
                <a:solidFill>
                  <a:schemeClr val="tx1"/>
                </a:solidFill>
                <a:effectLst/>
                <a:latin typeface="droid sans mono"/>
              </a:rPr>
              <a:t>B -&gt; D</a:t>
            </a:r>
            <a:r>
              <a:rPr kumimoji="0" lang="en-US" altLang="en-US" sz="1300" b="0" i="0" u="none" strike="noStrike" cap="none" normalizeH="0" baseline="0">
                <a:ln>
                  <a:noFill/>
                </a:ln>
                <a:solidFill>
                  <a:schemeClr val="tx1"/>
                </a:solidFill>
                <a:effectLst/>
                <a:latin typeface="euclid_circular_a"/>
              </a:rPr>
              <a:t> of the shortest path </a:t>
            </a:r>
            <a:r>
              <a:rPr kumimoji="0" lang="en-US" altLang="en-US" sz="1000" b="0" i="0" u="none" strike="noStrike" cap="none" normalizeH="0" baseline="0">
                <a:ln>
                  <a:noFill/>
                </a:ln>
                <a:solidFill>
                  <a:schemeClr val="tx1"/>
                </a:solidFill>
                <a:effectLst/>
                <a:latin typeface="droid sans mono"/>
              </a:rPr>
              <a:t>A -&gt; D</a:t>
            </a:r>
            <a:r>
              <a:rPr kumimoji="0" lang="en-US" altLang="en-US" sz="1300" b="0" i="0" u="none" strike="noStrike" cap="none" normalizeH="0" baseline="0">
                <a:ln>
                  <a:noFill/>
                </a:ln>
                <a:solidFill>
                  <a:schemeClr val="tx1"/>
                </a:solidFill>
                <a:effectLst/>
                <a:latin typeface="euclid_circular_a"/>
              </a:rPr>
              <a:t> between vertices A and D is also the shortest path between vertices B and 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54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B9A222-C48E-4112-905C-8124732D5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765" y="1752600"/>
            <a:ext cx="7176470" cy="4551998"/>
          </a:xfrm>
          <a:prstGeom prst="rect">
            <a:avLst/>
          </a:prstGeom>
        </p:spPr>
      </p:pic>
    </p:spTree>
    <p:extLst>
      <p:ext uri="{BB962C8B-B14F-4D97-AF65-F5344CB8AC3E}">
        <p14:creationId xmlns:p14="http://schemas.microsoft.com/office/powerpoint/2010/main" val="175139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Big 0 Notation</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839200" cy="2800767"/>
          </a:xfrm>
          <a:prstGeom prst="rect">
            <a:avLst/>
          </a:prstGeom>
          <a:noFill/>
        </p:spPr>
        <p:txBody>
          <a:bodyPr wrap="square" rtlCol="0">
            <a:spAutoFit/>
          </a:bodyPr>
          <a:lstStyle/>
          <a:p>
            <a:pPr marL="342900" indent="-342900" algn="l">
              <a:buFont typeface="Arial" panose="020B0604020202020204" pitchFamily="34" charset="0"/>
              <a:buChar char="•"/>
            </a:pPr>
            <a:r>
              <a:rPr lang="en-US" sz="1600" dirty="0">
                <a:latin typeface="+mj-lt"/>
              </a:rPr>
              <a:t>Let n be the number or vertices and m be the number of edges.</a:t>
            </a:r>
          </a:p>
          <a:p>
            <a:pPr marL="342900" indent="-342900" algn="l">
              <a:buFont typeface="Arial" panose="020B0604020202020204" pitchFamily="34" charset="0"/>
              <a:buChar char="•"/>
            </a:pPr>
            <a:endParaRPr lang="en-US" sz="1600" dirty="0">
              <a:latin typeface="+mj-lt"/>
            </a:endParaRPr>
          </a:p>
          <a:p>
            <a:pPr marL="342900" indent="-342900" algn="l">
              <a:buFont typeface="Arial" panose="020B0604020202020204" pitchFamily="34" charset="0"/>
              <a:buChar char="•"/>
            </a:pPr>
            <a:r>
              <a:rPr lang="en-US" sz="1600" dirty="0">
                <a:latin typeface="+mj-lt"/>
              </a:rPr>
              <a:t>In Dijkstra's algorithm, we have O(n) delete mins and O(m) decrease keys, with each costing O(log n), and the total run time will be O(log(n)(m + n)</a:t>
            </a:r>
          </a:p>
          <a:p>
            <a:pPr marL="342900" indent="-342900" algn="l">
              <a:buFont typeface="Arial" panose="020B0604020202020204" pitchFamily="34" charset="0"/>
              <a:buChar char="•"/>
            </a:pPr>
            <a:endParaRPr lang="en-US" sz="1600" dirty="0">
              <a:latin typeface="+mj-lt"/>
            </a:endParaRPr>
          </a:p>
          <a:p>
            <a:pPr marL="342900" indent="-342900" algn="l">
              <a:buFont typeface="Arial" panose="020B0604020202020204" pitchFamily="34" charset="0"/>
              <a:buChar char="•"/>
            </a:pPr>
            <a:endParaRPr lang="en-US" sz="1600" dirty="0">
              <a:latin typeface="+mj-lt"/>
            </a:endParaRPr>
          </a:p>
          <a:p>
            <a:pPr marL="342900" indent="-342900" algn="l">
              <a:buFont typeface="Arial" panose="020B0604020202020204" pitchFamily="34" charset="0"/>
              <a:buChar char="•"/>
            </a:pPr>
            <a:endParaRPr lang="en-US" sz="1600" dirty="0">
              <a:latin typeface="+mj-lt"/>
            </a:endParaRPr>
          </a:p>
          <a:p>
            <a:pPr algn="l"/>
            <a:r>
              <a:rPr lang="en-US" sz="1600" dirty="0">
                <a:latin typeface="+mj-lt"/>
              </a:rPr>
              <a:t>i.e.</a:t>
            </a:r>
          </a:p>
          <a:p>
            <a:pPr algn="l"/>
            <a:r>
              <a:rPr lang="en-US" sz="1600" dirty="0">
                <a:latin typeface="+mj-lt"/>
              </a:rPr>
              <a:t>O(log(15)(32 + 15)) = O(15 + 32 log 15) = 52.6                       Vertices = 15</a:t>
            </a:r>
          </a:p>
          <a:p>
            <a:pPr algn="l"/>
            <a:r>
              <a:rPr lang="en-US" sz="1600" dirty="0">
                <a:latin typeface="+mj-lt"/>
              </a:rPr>
              <a:t>                                                                                                      Edges = 32</a:t>
            </a:r>
          </a:p>
          <a:p>
            <a:pPr marL="342900" indent="-342900" algn="l">
              <a:buFont typeface="+mj-lt"/>
              <a:buAutoNum type="arabicPeriod"/>
            </a:pPr>
            <a:endParaRPr lang="en-US" sz="1600" b="0" i="0" dirty="0">
              <a:effectLst/>
              <a:latin typeface="+mj-lt"/>
            </a:endParaRPr>
          </a:p>
        </p:txBody>
      </p:sp>
      <p:sp>
        <p:nvSpPr>
          <p:cNvPr id="4" name="Rectangle 2">
            <a:extLst>
              <a:ext uri="{FF2B5EF4-FFF2-40B4-BE49-F238E27FC236}">
                <a16:creationId xmlns:a16="http://schemas.microsoft.com/office/drawing/2014/main" id="{F9A85834-25DF-4B52-8117-53377AEF89BA}"/>
              </a:ext>
            </a:extLst>
          </p:cNvPr>
          <p:cNvSpPr>
            <a:spLocks noChangeArrowheads="1"/>
          </p:cNvSpPr>
          <p:nvPr/>
        </p:nvSpPr>
        <p:spPr bwMode="auto">
          <a:xfrm>
            <a:off x="0" y="0"/>
            <a:ext cx="9144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Dijkstra's Algorithm works on the basis that any subpath </a:t>
            </a:r>
            <a:r>
              <a:rPr kumimoji="0" lang="en-US" altLang="en-US" sz="1000" b="0" i="0" u="none" strike="noStrike" cap="none" normalizeH="0" baseline="0">
                <a:ln>
                  <a:noFill/>
                </a:ln>
                <a:solidFill>
                  <a:schemeClr val="tx1"/>
                </a:solidFill>
                <a:effectLst/>
                <a:latin typeface="droid sans mono"/>
              </a:rPr>
              <a:t>B -&gt; D</a:t>
            </a:r>
            <a:r>
              <a:rPr kumimoji="0" lang="en-US" altLang="en-US" sz="1300" b="0" i="0" u="none" strike="noStrike" cap="none" normalizeH="0" baseline="0">
                <a:ln>
                  <a:noFill/>
                </a:ln>
                <a:solidFill>
                  <a:schemeClr val="tx1"/>
                </a:solidFill>
                <a:effectLst/>
                <a:latin typeface="euclid_circular_a"/>
              </a:rPr>
              <a:t> of the shortest path </a:t>
            </a:r>
            <a:r>
              <a:rPr kumimoji="0" lang="en-US" altLang="en-US" sz="1000" b="0" i="0" u="none" strike="noStrike" cap="none" normalizeH="0" baseline="0">
                <a:ln>
                  <a:noFill/>
                </a:ln>
                <a:solidFill>
                  <a:schemeClr val="tx1"/>
                </a:solidFill>
                <a:effectLst/>
                <a:latin typeface="droid sans mono"/>
              </a:rPr>
              <a:t>A -&gt; D</a:t>
            </a:r>
            <a:r>
              <a:rPr kumimoji="0" lang="en-US" altLang="en-US" sz="1300" b="0" i="0" u="none" strike="noStrike" cap="none" normalizeH="0" baseline="0">
                <a:ln>
                  <a:noFill/>
                </a:ln>
                <a:solidFill>
                  <a:schemeClr val="tx1"/>
                </a:solidFill>
                <a:effectLst/>
                <a:latin typeface="euclid_circular_a"/>
              </a:rPr>
              <a:t> between vertices A and D is also the shortest path between vertices B and 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871268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89</TotalTime>
  <Words>771</Words>
  <Application>Microsoft Office PowerPoint</Application>
  <PresentationFormat>On-screen Show (4:3)</PresentationFormat>
  <Paragraphs>64</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droid sans mono</vt:lpstr>
      <vt:lpstr>euclid_circular_a</vt:lpstr>
      <vt:lpstr>Futura LT Book</vt:lpstr>
      <vt:lpstr>template</vt:lpstr>
      <vt:lpstr>Custom Design</vt:lpstr>
      <vt:lpstr>CLC 6 Dijkstra’s Algorithm</vt:lpstr>
      <vt:lpstr>Dijkstra’s Algorithm</vt:lpstr>
      <vt:lpstr>Reachability</vt:lpstr>
      <vt:lpstr>Shortest Path</vt:lpstr>
      <vt:lpstr>Procedure</vt:lpstr>
      <vt:lpstr>PowerPoint Presentation</vt:lpstr>
      <vt:lpstr>Big 0 Notation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3</dc:title>
  <dc:creator>r coon</dc:creator>
  <cp:lastModifiedBy>Ryan Coon</cp:lastModifiedBy>
  <cp:revision>7</cp:revision>
  <dcterms:created xsi:type="dcterms:W3CDTF">2021-12-06T23:33:03Z</dcterms:created>
  <dcterms:modified xsi:type="dcterms:W3CDTF">2022-01-12T03:03:15Z</dcterms:modified>
</cp:coreProperties>
</file>