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63" r:id="rId5"/>
    <p:sldId id="262" r:id="rId6"/>
    <p:sldId id="265" r:id="rId7"/>
    <p:sldId id="261" r:id="rId8"/>
    <p:sldId id="260" r:id="rId9"/>
    <p:sldId id="258" r:id="rId10"/>
    <p:sldId id="266" r:id="rId11"/>
    <p:sldId id="259" r:id="rId12"/>
    <p:sldId id="268" r:id="rId13"/>
    <p:sldId id="267" r:id="rId14"/>
    <p:sldId id="269" r:id="rId15"/>
    <p:sldId id="270" r:id="rId16"/>
    <p:sldId id="271" r:id="rId17"/>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383" autoAdjust="0"/>
    <p:restoredTop sz="94582" autoAdjust="0"/>
  </p:normalViewPr>
  <p:slideViewPr>
    <p:cSldViewPr>
      <p:cViewPr varScale="1">
        <p:scale>
          <a:sx n="120" d="100"/>
          <a:sy n="120" d="100"/>
        </p:scale>
        <p:origin x="42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71292-B20E-24C7-0F25-C5B6B7DF9D8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17A218-A949-838B-25DF-E97BDEC42DCB}"/>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430CA2-D189-3F1D-C2AD-384FCB3BF23E}"/>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E8A5276E-D43B-D204-4AA8-7533515AFE22}"/>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72F6BD20-957C-09C2-A08B-BABD98D47AD6}"/>
              </a:ext>
            </a:extLst>
          </p:cNvPr>
          <p:cNvSpPr>
            <a:spLocks noGrp="1"/>
          </p:cNvSpPr>
          <p:nvPr>
            <p:ph type="sldNum" sz="quarter" idx="12"/>
          </p:nvPr>
        </p:nvSpPr>
        <p:spPr/>
        <p:txBody>
          <a:bodyPr/>
          <a:lstStyle>
            <a:lvl1pPr>
              <a:defRPr/>
            </a:lvl1pPr>
          </a:lstStyle>
          <a:p>
            <a:fld id="{8271ED3C-D8F5-7340-B045-C697B7E98142}" type="slidenum">
              <a:rPr lang="es-ES" altLang="en-US"/>
              <a:pPr/>
              <a:t>‹#›</a:t>
            </a:fld>
            <a:endParaRPr lang="es-ES" altLang="en-US"/>
          </a:p>
        </p:txBody>
      </p:sp>
    </p:spTree>
    <p:extLst>
      <p:ext uri="{BB962C8B-B14F-4D97-AF65-F5344CB8AC3E}">
        <p14:creationId xmlns:p14="http://schemas.microsoft.com/office/powerpoint/2010/main" val="145485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160D-6086-1A2B-886D-84E9ABAADB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252D20-9E87-8A51-7AC9-3CE7023A30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2876E-DE1C-D6E9-F75E-7E9F3C482654}"/>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55195862-29E1-035F-5EBA-E7BEDECF4D41}"/>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290D6EFD-B5B4-6F15-79ED-20CD35438068}"/>
              </a:ext>
            </a:extLst>
          </p:cNvPr>
          <p:cNvSpPr>
            <a:spLocks noGrp="1"/>
          </p:cNvSpPr>
          <p:nvPr>
            <p:ph type="sldNum" sz="quarter" idx="12"/>
          </p:nvPr>
        </p:nvSpPr>
        <p:spPr/>
        <p:txBody>
          <a:bodyPr/>
          <a:lstStyle>
            <a:lvl1pPr>
              <a:defRPr/>
            </a:lvl1pPr>
          </a:lstStyle>
          <a:p>
            <a:fld id="{C0BA17BF-899B-8149-A407-052430A10FF4}" type="slidenum">
              <a:rPr lang="es-ES" altLang="en-US"/>
              <a:pPr/>
              <a:t>‹#›</a:t>
            </a:fld>
            <a:endParaRPr lang="es-ES" altLang="en-US"/>
          </a:p>
        </p:txBody>
      </p:sp>
    </p:spTree>
    <p:extLst>
      <p:ext uri="{BB962C8B-B14F-4D97-AF65-F5344CB8AC3E}">
        <p14:creationId xmlns:p14="http://schemas.microsoft.com/office/powerpoint/2010/main" val="80354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41303-5D3A-D801-7779-AFD33F21FE81}"/>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C8F1E2-51F5-1245-F9E7-F066B9096A88}"/>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E801E-6DCA-2C4B-8E41-38A15244AF8A}"/>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DB7EB726-A46F-39E0-E5D7-929FE224D6D9}"/>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FB60FFD3-41C0-FFC5-1E33-735501C65E53}"/>
              </a:ext>
            </a:extLst>
          </p:cNvPr>
          <p:cNvSpPr>
            <a:spLocks noGrp="1"/>
          </p:cNvSpPr>
          <p:nvPr>
            <p:ph type="sldNum" sz="quarter" idx="12"/>
          </p:nvPr>
        </p:nvSpPr>
        <p:spPr/>
        <p:txBody>
          <a:bodyPr/>
          <a:lstStyle>
            <a:lvl1pPr>
              <a:defRPr/>
            </a:lvl1pPr>
          </a:lstStyle>
          <a:p>
            <a:fld id="{0CCC8567-5E3E-D24C-A821-97B60A952981}" type="slidenum">
              <a:rPr lang="es-ES" altLang="en-US"/>
              <a:pPr/>
              <a:t>‹#›</a:t>
            </a:fld>
            <a:endParaRPr lang="es-ES" altLang="en-US"/>
          </a:p>
        </p:txBody>
      </p:sp>
    </p:spTree>
    <p:extLst>
      <p:ext uri="{BB962C8B-B14F-4D97-AF65-F5344CB8AC3E}">
        <p14:creationId xmlns:p14="http://schemas.microsoft.com/office/powerpoint/2010/main" val="33613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4C80C-7BE2-52F4-373C-696B36EFC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F2C037-24E9-7638-6170-64EF370A91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19E55-A7E8-7356-B5C4-36C5B8D38EF2}"/>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4D7E372B-B19B-4DD3-4C6D-9E05D58003DB}"/>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BA9C78C7-2524-9F2F-C934-598AC41F0870}"/>
              </a:ext>
            </a:extLst>
          </p:cNvPr>
          <p:cNvSpPr>
            <a:spLocks noGrp="1"/>
          </p:cNvSpPr>
          <p:nvPr>
            <p:ph type="sldNum" sz="quarter" idx="12"/>
          </p:nvPr>
        </p:nvSpPr>
        <p:spPr/>
        <p:txBody>
          <a:bodyPr/>
          <a:lstStyle>
            <a:lvl1pPr>
              <a:defRPr/>
            </a:lvl1pPr>
          </a:lstStyle>
          <a:p>
            <a:fld id="{27FED2BA-6150-134B-AA65-C5DC9638A0EA}" type="slidenum">
              <a:rPr lang="es-ES" altLang="en-US"/>
              <a:pPr/>
              <a:t>‹#›</a:t>
            </a:fld>
            <a:endParaRPr lang="es-ES" altLang="en-US"/>
          </a:p>
        </p:txBody>
      </p:sp>
    </p:spTree>
    <p:extLst>
      <p:ext uri="{BB962C8B-B14F-4D97-AF65-F5344CB8AC3E}">
        <p14:creationId xmlns:p14="http://schemas.microsoft.com/office/powerpoint/2010/main" val="42396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B3145-4524-4906-5F3D-603457CC52A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6FD142-F435-D8B8-6403-2EA3E5BBC21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0F9E5DA-6924-0E3A-B54F-2EC5403B20F9}"/>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86253661-BE9E-1CEA-EBA4-F0BCB3F25F1D}"/>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A7E76C34-ABD6-7C04-7515-6B80EFFB217E}"/>
              </a:ext>
            </a:extLst>
          </p:cNvPr>
          <p:cNvSpPr>
            <a:spLocks noGrp="1"/>
          </p:cNvSpPr>
          <p:nvPr>
            <p:ph type="sldNum" sz="quarter" idx="12"/>
          </p:nvPr>
        </p:nvSpPr>
        <p:spPr/>
        <p:txBody>
          <a:bodyPr/>
          <a:lstStyle>
            <a:lvl1pPr>
              <a:defRPr/>
            </a:lvl1pPr>
          </a:lstStyle>
          <a:p>
            <a:fld id="{C9567300-7542-4F4C-885C-71AFB1F2039A}" type="slidenum">
              <a:rPr lang="es-ES" altLang="en-US"/>
              <a:pPr/>
              <a:t>‹#›</a:t>
            </a:fld>
            <a:endParaRPr lang="es-ES" altLang="en-US"/>
          </a:p>
        </p:txBody>
      </p:sp>
    </p:spTree>
    <p:extLst>
      <p:ext uri="{BB962C8B-B14F-4D97-AF65-F5344CB8AC3E}">
        <p14:creationId xmlns:p14="http://schemas.microsoft.com/office/powerpoint/2010/main" val="167325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8A94D-7D7A-7DAF-B773-1002A3C332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BB5B1A-3294-9812-3942-42B659B5D50A}"/>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00B382-6E86-5B9B-5178-D7974A7438EB}"/>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E660D5-D22A-B47A-51D6-D29E73FACA02}"/>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FECBE03B-DC51-C26D-1CF6-38071571489A}"/>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A089330E-84E7-9F9C-2910-0DF7A8C2F316}"/>
              </a:ext>
            </a:extLst>
          </p:cNvPr>
          <p:cNvSpPr>
            <a:spLocks noGrp="1"/>
          </p:cNvSpPr>
          <p:nvPr>
            <p:ph type="sldNum" sz="quarter" idx="12"/>
          </p:nvPr>
        </p:nvSpPr>
        <p:spPr/>
        <p:txBody>
          <a:bodyPr/>
          <a:lstStyle>
            <a:lvl1pPr>
              <a:defRPr/>
            </a:lvl1pPr>
          </a:lstStyle>
          <a:p>
            <a:fld id="{A1DD4006-FD0A-8247-A76D-AEEC13F201D2}" type="slidenum">
              <a:rPr lang="es-ES" altLang="en-US"/>
              <a:pPr/>
              <a:t>‹#›</a:t>
            </a:fld>
            <a:endParaRPr lang="es-ES" altLang="en-US"/>
          </a:p>
        </p:txBody>
      </p:sp>
    </p:spTree>
    <p:extLst>
      <p:ext uri="{BB962C8B-B14F-4D97-AF65-F5344CB8AC3E}">
        <p14:creationId xmlns:p14="http://schemas.microsoft.com/office/powerpoint/2010/main" val="2177106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35C7-C57E-9FE7-71AF-B9DE7303F5A3}"/>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4EC679-779C-7CF4-E0F1-1762FA70E8A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0AACC-EFF3-1621-1232-6D648154B432}"/>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A7E914-28D5-4182-7776-F051429F13C9}"/>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79A56F-01F2-FDB3-CB90-7FD0E3BCB1E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B4F842-2B80-9FFE-B48F-7C19B36317A1}"/>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472BC6E3-21F9-5FF7-093D-EE40B45C5B19}"/>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801B1C1F-394E-E418-4536-49DE7F7A07AF}"/>
              </a:ext>
            </a:extLst>
          </p:cNvPr>
          <p:cNvSpPr>
            <a:spLocks noGrp="1"/>
          </p:cNvSpPr>
          <p:nvPr>
            <p:ph type="sldNum" sz="quarter" idx="12"/>
          </p:nvPr>
        </p:nvSpPr>
        <p:spPr/>
        <p:txBody>
          <a:bodyPr/>
          <a:lstStyle>
            <a:lvl1pPr>
              <a:defRPr/>
            </a:lvl1pPr>
          </a:lstStyle>
          <a:p>
            <a:fld id="{4685CE13-A19C-4949-B0E5-2C9A77BEFD5B}" type="slidenum">
              <a:rPr lang="es-ES" altLang="en-US"/>
              <a:pPr/>
              <a:t>‹#›</a:t>
            </a:fld>
            <a:endParaRPr lang="es-ES" altLang="en-US"/>
          </a:p>
        </p:txBody>
      </p:sp>
    </p:spTree>
    <p:extLst>
      <p:ext uri="{BB962C8B-B14F-4D97-AF65-F5344CB8AC3E}">
        <p14:creationId xmlns:p14="http://schemas.microsoft.com/office/powerpoint/2010/main" val="3246748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BE2FC-B97E-7D73-3904-C4E61C699C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D995E4-E8B8-528D-A560-0A6047117958}"/>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E670A7A1-087D-6FFE-AFF7-7BD649B316EC}"/>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0FEABD21-BBFE-39F3-E160-ACC3DB5F0EC0}"/>
              </a:ext>
            </a:extLst>
          </p:cNvPr>
          <p:cNvSpPr>
            <a:spLocks noGrp="1"/>
          </p:cNvSpPr>
          <p:nvPr>
            <p:ph type="sldNum" sz="quarter" idx="12"/>
          </p:nvPr>
        </p:nvSpPr>
        <p:spPr/>
        <p:txBody>
          <a:bodyPr/>
          <a:lstStyle>
            <a:lvl1pPr>
              <a:defRPr/>
            </a:lvl1pPr>
          </a:lstStyle>
          <a:p>
            <a:fld id="{B2B4C59B-B39C-9741-BBF4-6F83AAB43BB7}" type="slidenum">
              <a:rPr lang="es-ES" altLang="en-US"/>
              <a:pPr/>
              <a:t>‹#›</a:t>
            </a:fld>
            <a:endParaRPr lang="es-ES" altLang="en-US"/>
          </a:p>
        </p:txBody>
      </p:sp>
    </p:spTree>
    <p:extLst>
      <p:ext uri="{BB962C8B-B14F-4D97-AF65-F5344CB8AC3E}">
        <p14:creationId xmlns:p14="http://schemas.microsoft.com/office/powerpoint/2010/main" val="96205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7C612-B6EC-9107-F44F-D4779BDD85BB}"/>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3BD7FE91-6D5B-2579-B5DD-BDBF0FD9E71F}"/>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7C0FCD3F-0A9F-ECC4-0FF4-D910ADF6C957}"/>
              </a:ext>
            </a:extLst>
          </p:cNvPr>
          <p:cNvSpPr>
            <a:spLocks noGrp="1"/>
          </p:cNvSpPr>
          <p:nvPr>
            <p:ph type="sldNum" sz="quarter" idx="12"/>
          </p:nvPr>
        </p:nvSpPr>
        <p:spPr/>
        <p:txBody>
          <a:bodyPr/>
          <a:lstStyle>
            <a:lvl1pPr>
              <a:defRPr/>
            </a:lvl1pPr>
          </a:lstStyle>
          <a:p>
            <a:fld id="{F83F99E1-F188-FE48-87F0-5479F8D7017B}" type="slidenum">
              <a:rPr lang="es-ES" altLang="en-US"/>
              <a:pPr/>
              <a:t>‹#›</a:t>
            </a:fld>
            <a:endParaRPr lang="es-ES" altLang="en-US"/>
          </a:p>
        </p:txBody>
      </p:sp>
    </p:spTree>
    <p:extLst>
      <p:ext uri="{BB962C8B-B14F-4D97-AF65-F5344CB8AC3E}">
        <p14:creationId xmlns:p14="http://schemas.microsoft.com/office/powerpoint/2010/main" val="198609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F4B4-BC94-69EE-965A-5C613AA53B3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0D01F79-B6C2-C6D6-7482-977D1505B34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338635-E8EF-1A44-7FB5-EB3517F5A92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FC495-FC69-C46C-D468-B6B060745750}"/>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67BB35EC-5461-0305-88F3-DD8256F11F59}"/>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1C363A29-84E8-B110-7231-1C1F68C74545}"/>
              </a:ext>
            </a:extLst>
          </p:cNvPr>
          <p:cNvSpPr>
            <a:spLocks noGrp="1"/>
          </p:cNvSpPr>
          <p:nvPr>
            <p:ph type="sldNum" sz="quarter" idx="12"/>
          </p:nvPr>
        </p:nvSpPr>
        <p:spPr/>
        <p:txBody>
          <a:bodyPr/>
          <a:lstStyle>
            <a:lvl1pPr>
              <a:defRPr/>
            </a:lvl1pPr>
          </a:lstStyle>
          <a:p>
            <a:fld id="{BD6531C4-A7D7-534A-AEDD-5DF2E9B3ED1E}" type="slidenum">
              <a:rPr lang="es-ES" altLang="en-US"/>
              <a:pPr/>
              <a:t>‹#›</a:t>
            </a:fld>
            <a:endParaRPr lang="es-ES" altLang="en-US"/>
          </a:p>
        </p:txBody>
      </p:sp>
    </p:spTree>
    <p:extLst>
      <p:ext uri="{BB962C8B-B14F-4D97-AF65-F5344CB8AC3E}">
        <p14:creationId xmlns:p14="http://schemas.microsoft.com/office/powerpoint/2010/main" val="130477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F579-A05A-163F-1CE4-7978E18BA2F2}"/>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F6ACAB-E675-BC4B-698D-2C495C8703B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28167D-E51C-4EC0-5F1B-392F5A561DB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05F730-6CBE-F93F-5654-3D87979C05D3}"/>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C459AD10-6D7D-D06B-E313-FAF4E082D917}"/>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4C7B20AD-5B61-47B0-AA03-47E27EF26600}"/>
              </a:ext>
            </a:extLst>
          </p:cNvPr>
          <p:cNvSpPr>
            <a:spLocks noGrp="1"/>
          </p:cNvSpPr>
          <p:nvPr>
            <p:ph type="sldNum" sz="quarter" idx="12"/>
          </p:nvPr>
        </p:nvSpPr>
        <p:spPr/>
        <p:txBody>
          <a:bodyPr/>
          <a:lstStyle>
            <a:lvl1pPr>
              <a:defRPr/>
            </a:lvl1pPr>
          </a:lstStyle>
          <a:p>
            <a:fld id="{B8E0AA61-4996-F24E-AD2E-16249B3DE082}" type="slidenum">
              <a:rPr lang="es-ES" altLang="en-US"/>
              <a:pPr/>
              <a:t>‹#›</a:t>
            </a:fld>
            <a:endParaRPr lang="es-ES" altLang="en-US"/>
          </a:p>
        </p:txBody>
      </p:sp>
    </p:spTree>
    <p:extLst>
      <p:ext uri="{BB962C8B-B14F-4D97-AF65-F5344CB8AC3E}">
        <p14:creationId xmlns:p14="http://schemas.microsoft.com/office/powerpoint/2010/main" val="220221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4E07FD1-EED0-388C-46CB-E2D7250BE950}"/>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12132CBB-D8E6-81E4-A3AF-80B2A86F3DAF}"/>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615F1FCB-02CE-4C10-8F61-047AA47C4EAE}"/>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5E3AED55-91C4-7F90-6D06-F116329F70A7}"/>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0FAB3833-A7E7-6AA4-F794-EC3FDEEE055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F8CF387-5233-8144-B0F0-69BC9A590B94}"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58" name="Rectangle 110">
            <a:extLst>
              <a:ext uri="{FF2B5EF4-FFF2-40B4-BE49-F238E27FC236}">
                <a16:creationId xmlns:a16="http://schemas.microsoft.com/office/drawing/2014/main" id="{B6AE79E8-0B5A-6569-9E64-8C410107CCEB}"/>
              </a:ext>
            </a:extLst>
          </p:cNvPr>
          <p:cNvSpPr>
            <a:spLocks noGrp="1" noChangeArrowheads="1"/>
          </p:cNvSpPr>
          <p:nvPr>
            <p:ph type="ctrTitle"/>
          </p:nvPr>
        </p:nvSpPr>
        <p:spPr>
          <a:xfrm>
            <a:off x="2987675" y="4508500"/>
            <a:ext cx="4427538" cy="544513"/>
          </a:xfrm>
          <a:noFill/>
          <a:ln/>
        </p:spPr>
        <p:txBody>
          <a:bodyPr anchor="ctr"/>
          <a:lstStyle/>
          <a:p>
            <a:pPr algn="l"/>
            <a:r>
              <a:rPr lang="es-ES" altLang="en-US" sz="3600" b="1" dirty="0" err="1">
                <a:solidFill>
                  <a:schemeClr val="bg1"/>
                </a:solidFill>
              </a:rPr>
              <a:t>Milestone</a:t>
            </a:r>
            <a:r>
              <a:rPr lang="es-ES" altLang="en-US" sz="3600" b="1" dirty="0">
                <a:solidFill>
                  <a:schemeClr val="bg1"/>
                </a:solidFill>
              </a:rPr>
              <a:t> 6</a:t>
            </a:r>
          </a:p>
        </p:txBody>
      </p:sp>
      <p:sp>
        <p:nvSpPr>
          <p:cNvPr id="2170" name="Rectangle 122">
            <a:extLst>
              <a:ext uri="{FF2B5EF4-FFF2-40B4-BE49-F238E27FC236}">
                <a16:creationId xmlns:a16="http://schemas.microsoft.com/office/drawing/2014/main" id="{AB5D2D1D-583E-E881-2DDA-88925602BD88}"/>
              </a:ext>
            </a:extLst>
          </p:cNvPr>
          <p:cNvSpPr>
            <a:spLocks noChangeArrowheads="1"/>
          </p:cNvSpPr>
          <p:nvPr/>
        </p:nvSpPr>
        <p:spPr bwMode="auto">
          <a:xfrm>
            <a:off x="2987675" y="5084763"/>
            <a:ext cx="3960813" cy="864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pPr algn="l"/>
            <a:r>
              <a:rPr lang="es-UY" altLang="en-US" sz="1800" b="1" dirty="0">
                <a:solidFill>
                  <a:schemeClr val="bg1"/>
                </a:solidFill>
              </a:rPr>
              <a:t>Ryan Coon</a:t>
            </a:r>
          </a:p>
          <a:p>
            <a:pPr algn="l"/>
            <a:r>
              <a:rPr lang="es-UY" altLang="en-US" sz="1800" b="1" dirty="0">
                <a:solidFill>
                  <a:schemeClr val="bg1"/>
                </a:solidFill>
              </a:rPr>
              <a:t>Professor Bobby Estey</a:t>
            </a:r>
          </a:p>
          <a:p>
            <a:pPr algn="l"/>
            <a:r>
              <a:rPr lang="es-UY" altLang="en-US" sz="1800" b="1" dirty="0">
                <a:solidFill>
                  <a:schemeClr val="bg1"/>
                </a:solidFill>
              </a:rPr>
              <a:t>August 20, 2023</a:t>
            </a:r>
            <a:endParaRPr lang="es-ES" altLang="en-US" sz="1800" b="1" dirty="0">
              <a:solidFill>
                <a:schemeClr val="bg1"/>
              </a:solidFill>
            </a:endParaRPr>
          </a:p>
        </p:txBody>
      </p:sp>
      <p:sp>
        <p:nvSpPr>
          <p:cNvPr id="2172" name="Rectangle 124">
            <a:extLst>
              <a:ext uri="{FF2B5EF4-FFF2-40B4-BE49-F238E27FC236}">
                <a16:creationId xmlns:a16="http://schemas.microsoft.com/office/drawing/2014/main" id="{E386A5C4-275A-F40E-7C52-5EBE90D5898F}"/>
              </a:ext>
            </a:extLst>
          </p:cNvPr>
          <p:cNvSpPr>
            <a:spLocks noChangeArrowheads="1"/>
          </p:cNvSpPr>
          <p:nvPr/>
        </p:nvSpPr>
        <p:spPr bwMode="auto">
          <a:xfrm>
            <a:off x="322932" y="4685800"/>
            <a:ext cx="1872580"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cs typeface="Arial" panose="020B0604020202020204" pitchFamily="34" charset="0"/>
              </a:defRPr>
            </a:lvl1pPr>
            <a:lvl2pPr algn="ctr">
              <a:defRPr sz="4400">
                <a:solidFill>
                  <a:schemeClr val="tx2"/>
                </a:solidFill>
                <a:latin typeface="Arial" panose="020B0604020202020204" pitchFamily="34" charset="0"/>
                <a:cs typeface="Arial" panose="020B0604020202020204" pitchFamily="34" charset="0"/>
              </a:defRPr>
            </a:lvl2pPr>
            <a:lvl3pPr algn="ctr">
              <a:defRPr sz="4400">
                <a:solidFill>
                  <a:schemeClr val="tx2"/>
                </a:solidFill>
                <a:latin typeface="Arial" panose="020B0604020202020204" pitchFamily="34" charset="0"/>
                <a:cs typeface="Arial" panose="020B0604020202020204" pitchFamily="34" charset="0"/>
              </a:defRPr>
            </a:lvl3pPr>
            <a:lvl4pPr algn="ctr">
              <a:defRPr sz="4400">
                <a:solidFill>
                  <a:schemeClr val="tx2"/>
                </a:solidFill>
                <a:latin typeface="Arial" panose="020B0604020202020204" pitchFamily="34" charset="0"/>
                <a:cs typeface="Arial" panose="020B0604020202020204" pitchFamily="34" charset="0"/>
              </a:defRPr>
            </a:lvl4pPr>
            <a:lvl5pPr algn="ctr">
              <a:defRPr sz="4400">
                <a:solidFill>
                  <a:schemeClr val="tx2"/>
                </a:solidFill>
                <a:latin typeface="Arial" panose="020B0604020202020204" pitchFamily="34" charset="0"/>
                <a:cs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a:lstStyle>
          <a:p>
            <a:r>
              <a:rPr lang="es-UY" altLang="en-US" sz="3200" b="1" dirty="0">
                <a:solidFill>
                  <a:schemeClr val="bg1"/>
                </a:solidFill>
              </a:rPr>
              <a:t>CST-391</a:t>
            </a:r>
            <a:endParaRPr lang="es-ES" altLang="en-US" sz="32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755576" y="2447925"/>
            <a:ext cx="8229600" cy="981075"/>
          </a:xfrm>
        </p:spPr>
        <p:txBody>
          <a:bodyPr/>
          <a:lstStyle/>
          <a:p>
            <a:r>
              <a:rPr lang="en-US" altLang="en-US" dirty="0">
                <a:solidFill>
                  <a:schemeClr val="tx1"/>
                </a:solidFill>
              </a:rPr>
              <a:t>Milestone 5</a:t>
            </a:r>
          </a:p>
        </p:txBody>
      </p:sp>
    </p:spTree>
    <p:extLst>
      <p:ext uri="{BB962C8B-B14F-4D97-AF65-F5344CB8AC3E}">
        <p14:creationId xmlns:p14="http://schemas.microsoft.com/office/powerpoint/2010/main" val="1060584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err="1">
                <a:solidFill>
                  <a:schemeClr val="tx1"/>
                </a:solidFill>
              </a:rPr>
              <a:t>Challanges</a:t>
            </a:r>
            <a:endParaRPr lang="en-US" altLang="en-US" dirty="0">
              <a:solidFill>
                <a:schemeClr val="tx1"/>
              </a:solidFill>
            </a:endParaRP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I did not have much in the sake of challenges in this milestone. I followed the React activity and it helped a lot with getting everything in working order. The only trouble I had with this milestone was getting all of the different parts to work with one another. Once I got the select one to work, I had issued with getting the edit and delete to work. </a:t>
            </a:r>
          </a:p>
        </p:txBody>
      </p:sp>
    </p:spTree>
    <p:extLst>
      <p:ext uri="{BB962C8B-B14F-4D97-AF65-F5344CB8AC3E}">
        <p14:creationId xmlns:p14="http://schemas.microsoft.com/office/powerpoint/2010/main" val="3861347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Pending Bugs</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There are no present bugs in the program at this time. All buttons work and product add, edit, and delete are all in working order.</a:t>
            </a:r>
          </a:p>
        </p:txBody>
      </p:sp>
    </p:spTree>
    <p:extLst>
      <p:ext uri="{BB962C8B-B14F-4D97-AF65-F5344CB8AC3E}">
        <p14:creationId xmlns:p14="http://schemas.microsoft.com/office/powerpoint/2010/main" val="1390973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Lessons learned</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I kept getting errors when trying to pass new parameters to the child and not through the parent. Read the errors and they explain themselves. Once I finally got this, I was able to get the functions to work as intended.</a:t>
            </a:r>
          </a:p>
        </p:txBody>
      </p:sp>
    </p:spTree>
    <p:extLst>
      <p:ext uri="{BB962C8B-B14F-4D97-AF65-F5344CB8AC3E}">
        <p14:creationId xmlns:p14="http://schemas.microsoft.com/office/powerpoint/2010/main" val="298564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1439887"/>
          </a:xfrm>
        </p:spPr>
        <p:txBody>
          <a:bodyPr/>
          <a:lstStyle/>
          <a:p>
            <a:r>
              <a:rPr lang="en-US" altLang="en-US" dirty="0">
                <a:solidFill>
                  <a:schemeClr val="tx1"/>
                </a:solidFill>
              </a:rPr>
              <a:t>Website Accessibility with a Christian Worldview</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b="0" i="0" dirty="0">
                <a:solidFill>
                  <a:srgbClr val="222222"/>
                </a:solidFill>
                <a:effectLst/>
                <a:latin typeface="Aspira Webfont"/>
              </a:rPr>
              <a:t>From a Christian worldview, the concept of inclusivity and treating others as we would want to be treated is fundamental. This extends to digital spaces as well. Website accessibility refers to designing and developing websites in a way that ensures people with disabilities can access and interact with the content effectively.</a:t>
            </a:r>
            <a:endParaRPr lang="en-US" altLang="en-US" dirty="0"/>
          </a:p>
        </p:txBody>
      </p:sp>
    </p:spTree>
    <p:extLst>
      <p:ext uri="{BB962C8B-B14F-4D97-AF65-F5344CB8AC3E}">
        <p14:creationId xmlns:p14="http://schemas.microsoft.com/office/powerpoint/2010/main" val="700568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1439887"/>
          </a:xfrm>
        </p:spPr>
        <p:txBody>
          <a:bodyPr/>
          <a:lstStyle/>
          <a:p>
            <a:r>
              <a:rPr lang="en-US" altLang="en-US" dirty="0">
                <a:solidFill>
                  <a:schemeClr val="tx1"/>
                </a:solidFill>
              </a:rPr>
              <a:t>What this means for User Experience</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pPr algn="l"/>
            <a:r>
              <a:rPr lang="en-US" dirty="0">
                <a:effectLst/>
                <a:latin typeface="Aspira Webfont"/>
              </a:rPr>
              <a:t>In line with Christian principles, valuing the dignity of every individual is crucial. Making your website accessible enhances the UX for everyone, regardless of their abilities. Just as Jesus cared for the marginalized and the overlooked, an accessible website ensures that no one is excluded from accessing its content, which aligns with the values of compassion and inclusivity.</a:t>
            </a:r>
          </a:p>
          <a:p>
            <a:pPr algn="l"/>
            <a:br>
              <a:rPr lang="en-US" dirty="0">
                <a:effectLst/>
                <a:latin typeface="Aspira Webfont"/>
              </a:rPr>
            </a:br>
            <a:endParaRPr lang="en-US" dirty="0">
              <a:effectLst/>
              <a:latin typeface="Aspira Webfont"/>
            </a:endParaRPr>
          </a:p>
        </p:txBody>
      </p:sp>
    </p:spTree>
    <p:extLst>
      <p:ext uri="{BB962C8B-B14F-4D97-AF65-F5344CB8AC3E}">
        <p14:creationId xmlns:p14="http://schemas.microsoft.com/office/powerpoint/2010/main" val="1928996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1439887"/>
          </a:xfrm>
        </p:spPr>
        <p:txBody>
          <a:bodyPr/>
          <a:lstStyle/>
          <a:p>
            <a:r>
              <a:rPr lang="en-US" altLang="en-US" dirty="0">
                <a:solidFill>
                  <a:schemeClr val="tx1"/>
                </a:solidFill>
              </a:rPr>
              <a:t>Examples of best practice</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914400" y="1844824"/>
            <a:ext cx="8229600" cy="4525962"/>
          </a:xfrm>
        </p:spPr>
        <p:txBody>
          <a:bodyPr/>
          <a:lstStyle/>
          <a:p>
            <a:pPr algn="l">
              <a:buFont typeface="Arial" panose="020B0604020202020204" pitchFamily="34" charset="0"/>
              <a:buChar char="•"/>
            </a:pPr>
            <a:r>
              <a:rPr lang="en-US" sz="2400" b="1" i="0" dirty="0">
                <a:solidFill>
                  <a:srgbClr val="222222"/>
                </a:solidFill>
                <a:effectLst/>
                <a:latin typeface="Aspira Webfont"/>
              </a:rPr>
              <a:t>Semantic HTML</a:t>
            </a:r>
          </a:p>
          <a:p>
            <a:pPr algn="l">
              <a:buFont typeface="Arial" panose="020B0604020202020204" pitchFamily="34" charset="0"/>
              <a:buChar char="•"/>
            </a:pPr>
            <a:r>
              <a:rPr lang="en-US" sz="2400" b="1" i="0" dirty="0">
                <a:solidFill>
                  <a:srgbClr val="222222"/>
                </a:solidFill>
                <a:effectLst/>
                <a:latin typeface="Aspira Webfont"/>
              </a:rPr>
              <a:t>Keyboard Navigation</a:t>
            </a:r>
          </a:p>
          <a:p>
            <a:pPr algn="l">
              <a:buFont typeface="Arial" panose="020B0604020202020204" pitchFamily="34" charset="0"/>
              <a:buChar char="•"/>
            </a:pPr>
            <a:r>
              <a:rPr lang="en-US" sz="2400" b="1" i="0" dirty="0">
                <a:solidFill>
                  <a:srgbClr val="222222"/>
                </a:solidFill>
                <a:effectLst/>
                <a:latin typeface="Aspira Webfont"/>
              </a:rPr>
              <a:t>Alternative Text </a:t>
            </a:r>
          </a:p>
          <a:p>
            <a:pPr algn="l">
              <a:buFont typeface="Arial" panose="020B0604020202020204" pitchFamily="34" charset="0"/>
              <a:buChar char="•"/>
            </a:pPr>
            <a:r>
              <a:rPr lang="en-US" sz="2400" b="1" i="0" dirty="0">
                <a:solidFill>
                  <a:srgbClr val="222222"/>
                </a:solidFill>
                <a:effectLst/>
                <a:latin typeface="Aspira Webfont"/>
              </a:rPr>
              <a:t>Captioned Media</a:t>
            </a:r>
          </a:p>
          <a:p>
            <a:pPr algn="l">
              <a:buFont typeface="Arial" panose="020B0604020202020204" pitchFamily="34" charset="0"/>
              <a:buChar char="•"/>
            </a:pPr>
            <a:r>
              <a:rPr lang="en-US" sz="2400" b="1" i="0" dirty="0">
                <a:solidFill>
                  <a:srgbClr val="222222"/>
                </a:solidFill>
                <a:effectLst/>
                <a:latin typeface="Aspira Webfont"/>
              </a:rPr>
              <a:t>Readable Fonts and Contrast</a:t>
            </a:r>
          </a:p>
          <a:p>
            <a:pPr algn="l">
              <a:buFont typeface="Arial" panose="020B0604020202020204" pitchFamily="34" charset="0"/>
              <a:buChar char="•"/>
            </a:pPr>
            <a:r>
              <a:rPr lang="en-US" sz="2400" b="1" i="0" dirty="0">
                <a:solidFill>
                  <a:srgbClr val="222222"/>
                </a:solidFill>
                <a:effectLst/>
                <a:latin typeface="Aspira Webfont"/>
              </a:rPr>
              <a:t>Avoiding </a:t>
            </a:r>
            <a:r>
              <a:rPr lang="en-US" sz="2400" b="1" i="0" dirty="0" err="1">
                <a:solidFill>
                  <a:srgbClr val="222222"/>
                </a:solidFill>
                <a:effectLst/>
                <a:latin typeface="Aspira Webfont"/>
              </a:rPr>
              <a:t>Autoplay</a:t>
            </a:r>
            <a:endParaRPr lang="en-US" sz="2400" b="1" i="0" dirty="0">
              <a:solidFill>
                <a:srgbClr val="222222"/>
              </a:solidFill>
              <a:effectLst/>
              <a:latin typeface="Aspira Webfont"/>
            </a:endParaRPr>
          </a:p>
          <a:p>
            <a:pPr algn="l">
              <a:buFont typeface="Arial" panose="020B0604020202020204" pitchFamily="34" charset="0"/>
              <a:buChar char="•"/>
            </a:pPr>
            <a:r>
              <a:rPr lang="en-US" sz="2400" b="1" i="0" dirty="0">
                <a:solidFill>
                  <a:srgbClr val="222222"/>
                </a:solidFill>
                <a:effectLst/>
                <a:latin typeface="Aspira Webfont"/>
              </a:rPr>
              <a:t>Form Accessibility</a:t>
            </a:r>
          </a:p>
          <a:p>
            <a:pPr algn="l">
              <a:buFont typeface="Arial" panose="020B0604020202020204" pitchFamily="34" charset="0"/>
              <a:buChar char="•"/>
            </a:pPr>
            <a:r>
              <a:rPr lang="en-US" sz="2400" b="1" i="0" dirty="0">
                <a:solidFill>
                  <a:srgbClr val="222222"/>
                </a:solidFill>
                <a:effectLst/>
                <a:latin typeface="Aspira Webfont"/>
              </a:rPr>
              <a:t>Sufficient Time for Tasks</a:t>
            </a:r>
          </a:p>
          <a:p>
            <a:pPr algn="l">
              <a:buFont typeface="Arial" panose="020B0604020202020204" pitchFamily="34" charset="0"/>
              <a:buChar char="•"/>
            </a:pPr>
            <a:r>
              <a:rPr lang="en-US" sz="2400" b="1" i="0" dirty="0">
                <a:solidFill>
                  <a:srgbClr val="222222"/>
                </a:solidFill>
                <a:effectLst/>
                <a:latin typeface="Aspira Webfont"/>
              </a:rPr>
              <a:t>Consistent Layout</a:t>
            </a:r>
            <a:endParaRPr lang="en-US" sz="2400" b="0" i="0" dirty="0">
              <a:solidFill>
                <a:srgbClr val="222222"/>
              </a:solidFill>
              <a:effectLst/>
              <a:latin typeface="Aspira Webfont"/>
            </a:endParaRPr>
          </a:p>
        </p:txBody>
      </p:sp>
    </p:spTree>
    <p:extLst>
      <p:ext uri="{BB962C8B-B14F-4D97-AF65-F5344CB8AC3E}">
        <p14:creationId xmlns:p14="http://schemas.microsoft.com/office/powerpoint/2010/main" val="719344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755576" y="2447925"/>
            <a:ext cx="8229600" cy="981075"/>
          </a:xfrm>
        </p:spPr>
        <p:txBody>
          <a:bodyPr/>
          <a:lstStyle/>
          <a:p>
            <a:r>
              <a:rPr lang="en-US" altLang="en-US" dirty="0">
                <a:solidFill>
                  <a:schemeClr val="tx1"/>
                </a:solidFill>
              </a:rPr>
              <a:t>Milestone 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Challenges Encountered</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The one challenge that I encountered in this Milestone was within the queries script. I could not get the edit to work as it kept saying that a question mark was misplaced. It turned out to be in the </a:t>
            </a:r>
            <a:r>
              <a:rPr lang="en-US" altLang="en-US" dirty="0" err="1"/>
              <a:t>dao</a:t>
            </a:r>
            <a:r>
              <a:rPr lang="en-US" altLang="en-US" dirty="0"/>
              <a:t> part where I missed for it to get the productid when submitting for a product edit. Once I found it everything worked.</a:t>
            </a:r>
          </a:p>
        </p:txBody>
      </p:sp>
    </p:spTree>
    <p:extLst>
      <p:ext uri="{BB962C8B-B14F-4D97-AF65-F5344CB8AC3E}">
        <p14:creationId xmlns:p14="http://schemas.microsoft.com/office/powerpoint/2010/main" val="3051450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Pending Bugs</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There are no present bugs in the program at this time.</a:t>
            </a:r>
          </a:p>
        </p:txBody>
      </p:sp>
    </p:spTree>
    <p:extLst>
      <p:ext uri="{BB962C8B-B14F-4D97-AF65-F5344CB8AC3E}">
        <p14:creationId xmlns:p14="http://schemas.microsoft.com/office/powerpoint/2010/main" val="67840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Lessons Learned</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Top lesson learned is to take your time and double check as you go. It may not show as an error in the code, but it could be as simple as a misplaced question mark or a misspelled word.</a:t>
            </a:r>
          </a:p>
        </p:txBody>
      </p:sp>
    </p:spTree>
    <p:extLst>
      <p:ext uri="{BB962C8B-B14F-4D97-AF65-F5344CB8AC3E}">
        <p14:creationId xmlns:p14="http://schemas.microsoft.com/office/powerpoint/2010/main" val="2208111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755576" y="2447925"/>
            <a:ext cx="8229600" cy="981075"/>
          </a:xfrm>
        </p:spPr>
        <p:txBody>
          <a:bodyPr/>
          <a:lstStyle/>
          <a:p>
            <a:r>
              <a:rPr lang="en-US" altLang="en-US" dirty="0">
                <a:solidFill>
                  <a:schemeClr val="tx1"/>
                </a:solidFill>
              </a:rPr>
              <a:t>Milestone 4</a:t>
            </a:r>
          </a:p>
        </p:txBody>
      </p:sp>
    </p:spTree>
    <p:extLst>
      <p:ext uri="{BB962C8B-B14F-4D97-AF65-F5344CB8AC3E}">
        <p14:creationId xmlns:p14="http://schemas.microsoft.com/office/powerpoint/2010/main" val="378165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Challenges Encountered</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I did not have much in the sake of challenges in this milestone. I followed the Angular activity and it helped a lot with getting everything in working order. I did have a bit of trouble getting the Delete function to work within a button on the product cards, but I could not get it working.</a:t>
            </a:r>
          </a:p>
        </p:txBody>
      </p:sp>
    </p:spTree>
    <p:extLst>
      <p:ext uri="{BB962C8B-B14F-4D97-AF65-F5344CB8AC3E}">
        <p14:creationId xmlns:p14="http://schemas.microsoft.com/office/powerpoint/2010/main" val="202428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Pending Bugs</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I kept getting a lot of errors like this one: “angular can't bind to 'product' since it isn't a known property”. Turns out I had not added a constructor into the section. Lesson is take your time and look it over. Stack overflow is a good help when encountering certain errors as this one.</a:t>
            </a:r>
          </a:p>
        </p:txBody>
      </p:sp>
    </p:spTree>
    <p:extLst>
      <p:ext uri="{BB962C8B-B14F-4D97-AF65-F5344CB8AC3E}">
        <p14:creationId xmlns:p14="http://schemas.microsoft.com/office/powerpoint/2010/main" val="47500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E112795A-C527-D932-86FA-CD5D351ADFE5}"/>
              </a:ext>
            </a:extLst>
          </p:cNvPr>
          <p:cNvSpPr>
            <a:spLocks noGrp="1" noChangeArrowheads="1"/>
          </p:cNvSpPr>
          <p:nvPr>
            <p:ph type="title"/>
          </p:nvPr>
        </p:nvSpPr>
        <p:spPr>
          <a:xfrm>
            <a:off x="395288" y="188913"/>
            <a:ext cx="8229600" cy="981075"/>
          </a:xfrm>
        </p:spPr>
        <p:txBody>
          <a:bodyPr/>
          <a:lstStyle/>
          <a:p>
            <a:r>
              <a:rPr lang="en-US" altLang="en-US" dirty="0">
                <a:solidFill>
                  <a:schemeClr val="tx1"/>
                </a:solidFill>
              </a:rPr>
              <a:t>Lessons Learned</a:t>
            </a:r>
          </a:p>
        </p:txBody>
      </p:sp>
      <p:sp>
        <p:nvSpPr>
          <p:cNvPr id="106499" name="Rectangle 3">
            <a:extLst>
              <a:ext uri="{FF2B5EF4-FFF2-40B4-BE49-F238E27FC236}">
                <a16:creationId xmlns:a16="http://schemas.microsoft.com/office/drawing/2014/main" id="{B5CB07C1-62DD-F221-BA28-5856AE524CC3}"/>
              </a:ext>
            </a:extLst>
          </p:cNvPr>
          <p:cNvSpPr>
            <a:spLocks noGrp="1" noChangeArrowheads="1"/>
          </p:cNvSpPr>
          <p:nvPr>
            <p:ph type="body" idx="1"/>
          </p:nvPr>
        </p:nvSpPr>
        <p:spPr>
          <a:xfrm>
            <a:off x="457200" y="1855788"/>
            <a:ext cx="8229600" cy="4525962"/>
          </a:xfrm>
        </p:spPr>
        <p:txBody>
          <a:bodyPr/>
          <a:lstStyle/>
          <a:p>
            <a:r>
              <a:rPr lang="en-US" altLang="en-US" dirty="0"/>
              <a:t>There are no present bugs in the program at this time. All buttons work and product add, edit, and delete are all in </a:t>
            </a:r>
            <a:r>
              <a:rPr lang="en-US" altLang="en-US"/>
              <a:t>working order.</a:t>
            </a:r>
            <a:endParaRPr lang="en-US" altLang="en-US" dirty="0"/>
          </a:p>
        </p:txBody>
      </p:sp>
    </p:spTree>
    <p:extLst>
      <p:ext uri="{BB962C8B-B14F-4D97-AF65-F5344CB8AC3E}">
        <p14:creationId xmlns:p14="http://schemas.microsoft.com/office/powerpoint/2010/main" val="244594655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7671</TotalTime>
  <Words>611</Words>
  <Application>Microsoft Macintosh PowerPoint</Application>
  <PresentationFormat>On-screen Show (4:3)</PresentationFormat>
  <Paragraphs>41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Aspira Webfont</vt:lpstr>
      <vt:lpstr>Diseño predeterminado</vt:lpstr>
      <vt:lpstr>Milestone 6</vt:lpstr>
      <vt:lpstr>Milestone 3</vt:lpstr>
      <vt:lpstr>Challenges Encountered</vt:lpstr>
      <vt:lpstr>Pending Bugs</vt:lpstr>
      <vt:lpstr>Lessons Learned</vt:lpstr>
      <vt:lpstr>Milestone 4</vt:lpstr>
      <vt:lpstr>Challenges Encountered</vt:lpstr>
      <vt:lpstr>Pending Bugs</vt:lpstr>
      <vt:lpstr>Lessons Learned</vt:lpstr>
      <vt:lpstr>Milestone 5</vt:lpstr>
      <vt:lpstr>Challanges</vt:lpstr>
      <vt:lpstr>Pending Bugs</vt:lpstr>
      <vt:lpstr>Lessons learned</vt:lpstr>
      <vt:lpstr>Website Accessibility with a Christian Worldview</vt:lpstr>
      <vt:lpstr>What this means for User Experience</vt:lpstr>
      <vt:lpstr>Examples of best practice</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Ryan Coon</cp:lastModifiedBy>
  <cp:revision>707</cp:revision>
  <dcterms:created xsi:type="dcterms:W3CDTF">2010-05-23T14:28:12Z</dcterms:created>
  <dcterms:modified xsi:type="dcterms:W3CDTF">2023-08-21T01:41:30Z</dcterms:modified>
</cp:coreProperties>
</file>