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3" roundtripDataSignature="AMtx7mjGxx1EarVlGyRfI6Owx48zAqHy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Millions</c:v>
                </c:pt>
              </c:strCache>
            </c:strRef>
          </c:tx>
          <c:dPt>
            <c:idx val="0"/>
            <c:bubble3D val="0"/>
            <c:spPr>
              <a:solidFill>
                <a:schemeClr val="accent4">
                  <a:tint val="58000"/>
                </a:schemeClr>
              </a:solidFill>
              <a:ln w="19050">
                <a:solidFill>
                  <a:schemeClr val="lt1"/>
                </a:solidFill>
              </a:ln>
              <a:effectLst/>
            </c:spPr>
            <c:extLst>
              <c:ext xmlns:c16="http://schemas.microsoft.com/office/drawing/2014/chart" uri="{C3380CC4-5D6E-409C-BE32-E72D297353CC}">
                <c16:uniqueId val="{00000001-A01B-AC4A-8E5B-F77B644BA82D}"/>
              </c:ext>
            </c:extLst>
          </c:dPt>
          <c:dPt>
            <c:idx val="1"/>
            <c:bubble3D val="0"/>
            <c:spPr>
              <a:solidFill>
                <a:schemeClr val="accent4">
                  <a:tint val="86000"/>
                </a:schemeClr>
              </a:solidFill>
              <a:ln w="19050">
                <a:solidFill>
                  <a:schemeClr val="lt1"/>
                </a:solidFill>
              </a:ln>
              <a:effectLst/>
            </c:spPr>
            <c:extLst>
              <c:ext xmlns:c16="http://schemas.microsoft.com/office/drawing/2014/chart" uri="{C3380CC4-5D6E-409C-BE32-E72D297353CC}">
                <c16:uniqueId val="{00000003-A01B-AC4A-8E5B-F77B644BA82D}"/>
              </c:ext>
            </c:extLst>
          </c:dPt>
          <c:dPt>
            <c:idx val="2"/>
            <c:bubble3D val="0"/>
            <c:spPr>
              <a:solidFill>
                <a:schemeClr val="accent4">
                  <a:shade val="86000"/>
                </a:schemeClr>
              </a:solidFill>
              <a:ln w="19050">
                <a:solidFill>
                  <a:schemeClr val="lt1"/>
                </a:solidFill>
              </a:ln>
              <a:effectLst/>
            </c:spPr>
            <c:extLst>
              <c:ext xmlns:c16="http://schemas.microsoft.com/office/drawing/2014/chart" uri="{C3380CC4-5D6E-409C-BE32-E72D297353CC}">
                <c16:uniqueId val="{00000005-A01B-AC4A-8E5B-F77B644BA82D}"/>
              </c:ext>
            </c:extLst>
          </c:dPt>
          <c:dPt>
            <c:idx val="3"/>
            <c:bubble3D val="0"/>
            <c:spPr>
              <a:solidFill>
                <a:schemeClr val="accent4">
                  <a:shade val="58000"/>
                </a:schemeClr>
              </a:solidFill>
              <a:ln w="19050">
                <a:solidFill>
                  <a:schemeClr val="lt1"/>
                </a:solidFill>
              </a:ln>
              <a:effectLst/>
            </c:spPr>
            <c:extLst>
              <c:ext xmlns:c16="http://schemas.microsoft.com/office/drawing/2014/chart" uri="{C3380CC4-5D6E-409C-BE32-E72D297353CC}">
                <c16:uniqueId val="{00000007-A01B-AC4A-8E5B-F77B644BA82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Website</c:v>
                </c:pt>
                <c:pt idx="1">
                  <c:v>Amazon</c:v>
                </c:pt>
                <c:pt idx="2">
                  <c:v>Stores</c:v>
                </c:pt>
              </c:strCache>
            </c:strRef>
          </c:cat>
          <c:val>
            <c:numRef>
              <c:f>Sheet1!$B$2:$B$5</c:f>
              <c:numCache>
                <c:formatCode>General</c:formatCode>
                <c:ptCount val="4"/>
                <c:pt idx="0">
                  <c:v>2</c:v>
                </c:pt>
                <c:pt idx="1">
                  <c:v>3</c:v>
                </c:pt>
                <c:pt idx="2">
                  <c:v>5</c:v>
                </c:pt>
              </c:numCache>
            </c:numRef>
          </c:val>
          <c:extLst>
            <c:ext xmlns:c16="http://schemas.microsoft.com/office/drawing/2014/chart" uri="{C3380CC4-5D6E-409C-BE32-E72D297353CC}">
              <c16:uniqueId val="{00000008-A01B-AC4A-8E5B-F77B644BA82D}"/>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8c6208bd6_1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268c6208bd6_1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268c6208bd6_1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68a0a81a9a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268a0a81a9a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b7ff86baeb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2b7ff86baeb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descr="Celestia-R1---OverlayTitleSD.png" id="16" name="Google Shape;16;p26"/>
          <p:cNvPicPr preferRelativeResize="0"/>
          <p:nvPr/>
        </p:nvPicPr>
        <p:blipFill rotWithShape="1">
          <a:blip r:embed="rId2">
            <a:alphaModFix/>
          </a:blip>
          <a:srcRect b="0" l="0" r="0" t="0"/>
          <a:stretch/>
        </p:blipFill>
        <p:spPr>
          <a:xfrm>
            <a:off x="0" y="0"/>
            <a:ext cx="7397750" cy="6858000"/>
          </a:xfrm>
          <a:prstGeom prst="rect">
            <a:avLst/>
          </a:prstGeom>
          <a:noFill/>
          <a:ln>
            <a:noFill/>
          </a:ln>
        </p:spPr>
      </p:pic>
      <p:sp>
        <p:nvSpPr>
          <p:cNvPr id="17" name="Google Shape;17;p26"/>
          <p:cNvSpPr txBox="1"/>
          <p:nvPr>
            <p:ph type="ctrTitle"/>
          </p:nvPr>
        </p:nvSpPr>
        <p:spPr>
          <a:xfrm>
            <a:off x="2743973" y="1964267"/>
            <a:ext cx="5714228"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400"/>
              <a:buFont typeface="Calibri"/>
              <a:buNone/>
              <a:defRPr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6"/>
          <p:cNvSpPr txBox="1"/>
          <p:nvPr>
            <p:ph idx="1" type="subTitle"/>
          </p:nvPr>
        </p:nvSpPr>
        <p:spPr>
          <a:xfrm>
            <a:off x="2743973" y="4385733"/>
            <a:ext cx="5714228"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9" name="Google Shape;19;p26"/>
          <p:cNvSpPr txBox="1"/>
          <p:nvPr>
            <p:ph idx="10" type="dt"/>
          </p:nvPr>
        </p:nvSpPr>
        <p:spPr>
          <a:xfrm>
            <a:off x="6752311"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1" type="ftr"/>
          </p:nvPr>
        </p:nvSpPr>
        <p:spPr>
          <a:xfrm>
            <a:off x="2743973" y="5870576"/>
            <a:ext cx="3932137"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2" type="sldNum"/>
          </p:nvPr>
        </p:nvSpPr>
        <p:spPr>
          <a:xfrm>
            <a:off x="80406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1" name="Shape 81"/>
        <p:cNvGrpSpPr/>
        <p:nvPr/>
      </p:nvGrpSpPr>
      <p:grpSpPr>
        <a:xfrm>
          <a:off x="0" y="0"/>
          <a:ext cx="0" cy="0"/>
          <a:chOff x="0" y="0"/>
          <a:chExt cx="0" cy="0"/>
        </a:xfrm>
      </p:grpSpPr>
      <p:pic>
        <p:nvPicPr>
          <p:cNvPr descr="Celestia-R1---OverlayContentSD.png" id="82" name="Google Shape;82;p35"/>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83" name="Google Shape;83;p35"/>
          <p:cNvSpPr txBox="1"/>
          <p:nvPr>
            <p:ph type="title"/>
          </p:nvPr>
        </p:nvSpPr>
        <p:spPr>
          <a:xfrm>
            <a:off x="457201" y="4732865"/>
            <a:ext cx="7772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Calibri"/>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5"/>
          <p:cNvSpPr/>
          <p:nvPr>
            <p:ph idx="2" type="pic"/>
          </p:nvPr>
        </p:nvSpPr>
        <p:spPr>
          <a:xfrm>
            <a:off x="914401" y="932112"/>
            <a:ext cx="6858000"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5" name="Google Shape;85;p35"/>
          <p:cNvSpPr txBox="1"/>
          <p:nvPr>
            <p:ph idx="1" type="body"/>
          </p:nvPr>
        </p:nvSpPr>
        <p:spPr>
          <a:xfrm>
            <a:off x="457201" y="5299603"/>
            <a:ext cx="7772400" cy="493712"/>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6" name="Google Shape;86;p35"/>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5"/>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5"/>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pic>
        <p:nvPicPr>
          <p:cNvPr descr="Celestia-R1---OverlayContentSD.png" id="90" name="Google Shape;90;p36"/>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91" name="Google Shape;91;p36"/>
          <p:cNvSpPr txBox="1"/>
          <p:nvPr>
            <p:ph type="title"/>
          </p:nvPr>
        </p:nvSpPr>
        <p:spPr>
          <a:xfrm>
            <a:off x="457203" y="609602"/>
            <a:ext cx="7772399"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6"/>
          <p:cNvSpPr txBox="1"/>
          <p:nvPr>
            <p:ph idx="1" type="body"/>
          </p:nvPr>
        </p:nvSpPr>
        <p:spPr>
          <a:xfrm>
            <a:off x="457202" y="4343400"/>
            <a:ext cx="7772399"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3" name="Google Shape;93;p36"/>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6"/>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pic>
        <p:nvPicPr>
          <p:cNvPr descr="Celestia-R1---OverlayContentSD.png" id="97" name="Google Shape;97;p37"/>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98" name="Google Shape;98;p37"/>
          <p:cNvSpPr txBox="1"/>
          <p:nvPr/>
        </p:nvSpPr>
        <p:spPr>
          <a:xfrm>
            <a:off x="421796" y="718114"/>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9" name="Google Shape;99;p37"/>
          <p:cNvSpPr txBox="1"/>
          <p:nvPr/>
        </p:nvSpPr>
        <p:spPr>
          <a:xfrm>
            <a:off x="7735800" y="2751671"/>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00" name="Google Shape;100;p37"/>
          <p:cNvSpPr txBox="1"/>
          <p:nvPr>
            <p:ph type="title"/>
          </p:nvPr>
        </p:nvSpPr>
        <p:spPr>
          <a:xfrm>
            <a:off x="879115" y="609602"/>
            <a:ext cx="709129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7"/>
          <p:cNvSpPr txBox="1"/>
          <p:nvPr>
            <p:ph idx="1" type="body"/>
          </p:nvPr>
        </p:nvSpPr>
        <p:spPr>
          <a:xfrm>
            <a:off x="988671" y="3352800"/>
            <a:ext cx="6876133"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600"/>
              <a:buFont typeface="Calibri"/>
              <a:buNone/>
              <a:defRPr sz="1600"/>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2" name="Google Shape;102;p37"/>
          <p:cNvSpPr txBox="1"/>
          <p:nvPr>
            <p:ph idx="2" type="body"/>
          </p:nvPr>
        </p:nvSpPr>
        <p:spPr>
          <a:xfrm>
            <a:off x="462266" y="4343400"/>
            <a:ext cx="7772400"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3" name="Google Shape;103;p37"/>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7"/>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7"/>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6" name="Shape 106"/>
        <p:cNvGrpSpPr/>
        <p:nvPr/>
      </p:nvGrpSpPr>
      <p:grpSpPr>
        <a:xfrm>
          <a:off x="0" y="0"/>
          <a:ext cx="0" cy="0"/>
          <a:chOff x="0" y="0"/>
          <a:chExt cx="0" cy="0"/>
        </a:xfrm>
      </p:grpSpPr>
      <p:pic>
        <p:nvPicPr>
          <p:cNvPr descr="Celestia-R1---OverlayContentSD.png" id="107" name="Google Shape;107;p38"/>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108" name="Google Shape;108;p38"/>
          <p:cNvSpPr txBox="1"/>
          <p:nvPr>
            <p:ph type="title"/>
          </p:nvPr>
        </p:nvSpPr>
        <p:spPr>
          <a:xfrm>
            <a:off x="457201" y="3291648"/>
            <a:ext cx="7772401"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8"/>
          <p:cNvSpPr txBox="1"/>
          <p:nvPr>
            <p:ph idx="1" type="body"/>
          </p:nvPr>
        </p:nvSpPr>
        <p:spPr>
          <a:xfrm>
            <a:off x="457200" y="4760448"/>
            <a:ext cx="7772402"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0" name="Google Shape;110;p38"/>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8"/>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8"/>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3" name="Shape 113"/>
        <p:cNvGrpSpPr/>
        <p:nvPr/>
      </p:nvGrpSpPr>
      <p:grpSpPr>
        <a:xfrm>
          <a:off x="0" y="0"/>
          <a:ext cx="0" cy="0"/>
          <a:chOff x="0" y="0"/>
          <a:chExt cx="0" cy="0"/>
        </a:xfrm>
      </p:grpSpPr>
      <p:pic>
        <p:nvPicPr>
          <p:cNvPr descr="Celestia-R1---OverlayContentSD.png" id="114" name="Google Shape;114;p39"/>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115" name="Google Shape;115;p39"/>
          <p:cNvSpPr txBox="1"/>
          <p:nvPr/>
        </p:nvSpPr>
        <p:spPr>
          <a:xfrm>
            <a:off x="421796" y="718114"/>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6" name="Google Shape;116;p39"/>
          <p:cNvSpPr txBox="1"/>
          <p:nvPr/>
        </p:nvSpPr>
        <p:spPr>
          <a:xfrm>
            <a:off x="7735800" y="2751671"/>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7" name="Google Shape;117;p39"/>
          <p:cNvSpPr txBox="1"/>
          <p:nvPr>
            <p:ph type="title"/>
          </p:nvPr>
        </p:nvSpPr>
        <p:spPr>
          <a:xfrm>
            <a:off x="879115" y="609602"/>
            <a:ext cx="709129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9"/>
          <p:cNvSpPr txBox="1"/>
          <p:nvPr>
            <p:ph idx="1" type="body"/>
          </p:nvPr>
        </p:nvSpPr>
        <p:spPr>
          <a:xfrm>
            <a:off x="457200" y="3886200"/>
            <a:ext cx="7772401"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000"/>
              <a:buNone/>
              <a:defRPr b="0" sz="20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9" name="Google Shape;119;p39"/>
          <p:cNvSpPr txBox="1"/>
          <p:nvPr>
            <p:ph idx="2" type="body"/>
          </p:nvPr>
        </p:nvSpPr>
        <p:spPr>
          <a:xfrm>
            <a:off x="457200" y="4775200"/>
            <a:ext cx="7772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solidFill>
                  <a:schemeClr val="lt1"/>
                </a:solidFill>
              </a:defRPr>
            </a:lvl1pPr>
            <a:lvl2pPr indent="-228600" lvl="1" marL="914400" algn="l">
              <a:spcBef>
                <a:spcPts val="1000"/>
              </a:spcBef>
              <a:spcAft>
                <a:spcPts val="0"/>
              </a:spcAft>
              <a:buSzPts val="1600"/>
              <a:buNone/>
              <a:defRPr sz="16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0" name="Google Shape;120;p39"/>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9"/>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9"/>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pic>
        <p:nvPicPr>
          <p:cNvPr descr="Celestia-R1---OverlayContentSD.png" id="124" name="Google Shape;124;p40"/>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125" name="Google Shape;125;p40"/>
          <p:cNvSpPr txBox="1"/>
          <p:nvPr>
            <p:ph type="title"/>
          </p:nvPr>
        </p:nvSpPr>
        <p:spPr>
          <a:xfrm>
            <a:off x="464440" y="609602"/>
            <a:ext cx="7772401"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0"/>
          <p:cNvSpPr txBox="1"/>
          <p:nvPr>
            <p:ph idx="1" type="body"/>
          </p:nvPr>
        </p:nvSpPr>
        <p:spPr>
          <a:xfrm>
            <a:off x="464440" y="3505200"/>
            <a:ext cx="7772401"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000"/>
              <a:buNone/>
              <a:defRPr b="0" sz="20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7" name="Google Shape;127;p40"/>
          <p:cNvSpPr txBox="1"/>
          <p:nvPr>
            <p:ph idx="2" type="body"/>
          </p:nvPr>
        </p:nvSpPr>
        <p:spPr>
          <a:xfrm>
            <a:off x="464439" y="4343400"/>
            <a:ext cx="7772401"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solidFill>
                  <a:schemeClr val="lt1"/>
                </a:solidFill>
              </a:defRPr>
            </a:lvl1pPr>
            <a:lvl2pPr indent="-228600" lvl="1" marL="914400" algn="l">
              <a:spcBef>
                <a:spcPts val="1000"/>
              </a:spcBef>
              <a:spcAft>
                <a:spcPts val="0"/>
              </a:spcAft>
              <a:buSzPts val="1600"/>
              <a:buNone/>
              <a:defRPr sz="16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8" name="Google Shape;128;p40"/>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0"/>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0"/>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pic>
        <p:nvPicPr>
          <p:cNvPr descr="Celestia-R1---OverlayContentSD.png" id="132" name="Google Shape;132;p41"/>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133" name="Google Shape;133;p41"/>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Calibri"/>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1"/>
          <p:cNvSpPr txBox="1"/>
          <p:nvPr>
            <p:ph idx="1" type="body"/>
          </p:nvPr>
        </p:nvSpPr>
        <p:spPr>
          <a:xfrm rot="5400000">
            <a:off x="2518834" y="80435"/>
            <a:ext cx="3649133" cy="7772400"/>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5" name="Google Shape;135;p41"/>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1"/>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1"/>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pic>
        <p:nvPicPr>
          <p:cNvPr descr="Celestia-R1---OverlayContentSD.png" id="139" name="Google Shape;139;p42"/>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140" name="Google Shape;140;p42"/>
          <p:cNvSpPr txBox="1"/>
          <p:nvPr>
            <p:ph type="title"/>
          </p:nvPr>
        </p:nvSpPr>
        <p:spPr>
          <a:xfrm rot="5400000">
            <a:off x="4800488" y="2362090"/>
            <a:ext cx="5181601" cy="167662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Calibri"/>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2"/>
          <p:cNvSpPr txBox="1"/>
          <p:nvPr>
            <p:ph idx="1" type="body"/>
          </p:nvPr>
        </p:nvSpPr>
        <p:spPr>
          <a:xfrm rot="5400000">
            <a:off x="861492" y="205308"/>
            <a:ext cx="5181600" cy="5990184"/>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42" name="Google Shape;142;p42"/>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2"/>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2"/>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Celestia-R1---OverlayContentSD.png" id="23" name="Google Shape;23;p27"/>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24" name="Google Shape;24;p27"/>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Calibri"/>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 type="body"/>
          </p:nvPr>
        </p:nvSpPr>
        <p:spPr>
          <a:xfrm>
            <a:off x="457200" y="2142068"/>
            <a:ext cx="7772400"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6" name="Google Shape;26;p27"/>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pic>
        <p:nvPicPr>
          <p:cNvPr descr="Celestia-R1---OverlayContentSD.png" id="30" name="Google Shape;30;p28"/>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31" name="Google Shape;31;p28"/>
          <p:cNvSpPr txBox="1"/>
          <p:nvPr>
            <p:ph type="title"/>
          </p:nvPr>
        </p:nvSpPr>
        <p:spPr>
          <a:xfrm>
            <a:off x="457201" y="609601"/>
            <a:ext cx="7772400"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8"/>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pic>
        <p:nvPicPr>
          <p:cNvPr descr="Celestia-R1---OverlayContentSD.png" id="36" name="Google Shape;36;p29"/>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37" name="Google Shape;37;p29"/>
          <p:cNvSpPr txBox="1"/>
          <p:nvPr>
            <p:ph type="title"/>
          </p:nvPr>
        </p:nvSpPr>
        <p:spPr>
          <a:xfrm>
            <a:off x="457202" y="3308581"/>
            <a:ext cx="7772400"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 type="body"/>
          </p:nvPr>
        </p:nvSpPr>
        <p:spPr>
          <a:xfrm>
            <a:off x="457201" y="4777381"/>
            <a:ext cx="777240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9" name="Google Shape;39;p29"/>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9"/>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pic>
        <p:nvPicPr>
          <p:cNvPr descr="Celestia-R1---OverlayContentSD.png" id="43" name="Google Shape;43;p30"/>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44" name="Google Shape;44;p30"/>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0"/>
          <p:cNvSpPr txBox="1"/>
          <p:nvPr>
            <p:ph idx="1" type="body"/>
          </p:nvPr>
        </p:nvSpPr>
        <p:spPr>
          <a:xfrm>
            <a:off x="457201" y="2142068"/>
            <a:ext cx="3813048"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30"/>
          <p:cNvSpPr txBox="1"/>
          <p:nvPr>
            <p:ph idx="2" type="body"/>
          </p:nvPr>
        </p:nvSpPr>
        <p:spPr>
          <a:xfrm>
            <a:off x="4416553" y="2142068"/>
            <a:ext cx="3813048"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7" name="Google Shape;47;p30"/>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pic>
        <p:nvPicPr>
          <p:cNvPr descr="Celestia-R1---OverlayContentSD.png" id="51" name="Google Shape;51;p31"/>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52" name="Google Shape;52;p31"/>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 type="body"/>
          </p:nvPr>
        </p:nvSpPr>
        <p:spPr>
          <a:xfrm>
            <a:off x="743480" y="2218267"/>
            <a:ext cx="354060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4" name="Google Shape;54;p31"/>
          <p:cNvSpPr txBox="1"/>
          <p:nvPr>
            <p:ph idx="2" type="body"/>
          </p:nvPr>
        </p:nvSpPr>
        <p:spPr>
          <a:xfrm>
            <a:off x="457200" y="2870201"/>
            <a:ext cx="3813048"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5" name="Google Shape;55;p31"/>
          <p:cNvSpPr txBox="1"/>
          <p:nvPr>
            <p:ph idx="3" type="body"/>
          </p:nvPr>
        </p:nvSpPr>
        <p:spPr>
          <a:xfrm>
            <a:off x="4711120" y="2218267"/>
            <a:ext cx="3518480"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6" name="Google Shape;56;p31"/>
          <p:cNvSpPr txBox="1"/>
          <p:nvPr>
            <p:ph idx="4" type="body"/>
          </p:nvPr>
        </p:nvSpPr>
        <p:spPr>
          <a:xfrm>
            <a:off x="4416552" y="2870201"/>
            <a:ext cx="3813048"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7" name="Google Shape;57;p31"/>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pic>
        <p:nvPicPr>
          <p:cNvPr descr="Celestia-R1---OverlayContentSD.png" id="61" name="Google Shape;61;p32"/>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62" name="Google Shape;62;p32"/>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pic>
        <p:nvPicPr>
          <p:cNvPr descr="Celestia-R1---OverlayContentSD.png" id="66" name="Google Shape;66;p33"/>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67" name="Google Shape;67;p33"/>
          <p:cNvSpPr txBox="1"/>
          <p:nvPr>
            <p:ph type="title"/>
          </p:nvPr>
        </p:nvSpPr>
        <p:spPr>
          <a:xfrm>
            <a:off x="461718" y="1557868"/>
            <a:ext cx="2862910" cy="1439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3"/>
          <p:cNvSpPr txBox="1"/>
          <p:nvPr>
            <p:ph idx="1" type="body"/>
          </p:nvPr>
        </p:nvSpPr>
        <p:spPr>
          <a:xfrm>
            <a:off x="3606144" y="609601"/>
            <a:ext cx="4627975"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9" name="Google Shape;69;p33"/>
          <p:cNvSpPr txBox="1"/>
          <p:nvPr>
            <p:ph idx="2" type="body"/>
          </p:nvPr>
        </p:nvSpPr>
        <p:spPr>
          <a:xfrm>
            <a:off x="461718" y="2997200"/>
            <a:ext cx="2862910" cy="1845735"/>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0" name="Google Shape;70;p33"/>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pic>
        <p:nvPicPr>
          <p:cNvPr descr="Celestia-R1---OverlayContentSD.png" id="74" name="Google Shape;74;p34"/>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75" name="Google Shape;75;p34"/>
          <p:cNvSpPr txBox="1"/>
          <p:nvPr>
            <p:ph type="title"/>
          </p:nvPr>
        </p:nvSpPr>
        <p:spPr>
          <a:xfrm>
            <a:off x="462128" y="1735672"/>
            <a:ext cx="4097204"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p:nvPr>
            <p:ph idx="2" type="pic"/>
          </p:nvPr>
        </p:nvSpPr>
        <p:spPr>
          <a:xfrm>
            <a:off x="5029200" y="914400"/>
            <a:ext cx="3200400"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7" name="Google Shape;77;p34"/>
          <p:cNvSpPr txBox="1"/>
          <p:nvPr>
            <p:ph idx="1" type="body"/>
          </p:nvPr>
        </p:nvSpPr>
        <p:spPr>
          <a:xfrm>
            <a:off x="462128" y="3107272"/>
            <a:ext cx="4097204"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8" name="Google Shape;78;p34"/>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4"/>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25"/>
          <p:cNvSpPr txBox="1"/>
          <p:nvPr>
            <p:ph idx="1" type="body"/>
          </p:nvPr>
        </p:nvSpPr>
        <p:spPr>
          <a:xfrm>
            <a:off x="457200" y="2142068"/>
            <a:ext cx="7772400"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Google Shape;12;p25"/>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25"/>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25"/>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4fmTUsBaz-vcYSBM9cKe_RZi7XtF2K1c/view"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rive.google.com/file/d/1vihzcrZzK9CGESTE1hhskDo-DvrAllQ0/view"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hyperlink" Target="http://drive.google.com/file/d/187-B6nNT1dZglVcGBrFCcdVmXBdFOiow/view" TargetMode="External"/><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hyperlink" Target="http://drive.google.com/file/d/1TBfrHRYG1RHYw0RIeWobBnnWlAzzC1N2/view" TargetMode="External"/><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hyperlink" Target="http://drive.google.com/file/d/1lt3M-0fON18oV36qvQZh_sGcAOyVFJTZ/view" TargetMode="External"/><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hyperlink" Target="http://drive.google.com/file/d/1FCIKUg2cA5DNETKpV6CGi8RMABo7RiEa/view" TargetMode="External"/><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hyperlink" Target="http://drive.google.com/file/d/1HhNg-CfdZmvaLmFayFSWZo-Q82nRnsl0/view" TargetMode="External"/><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hyperlink" Target="http://drive.google.com/file/d/1mRi9PJgPTUDKqmxVppfSJOA4-Yztcx0j/view" TargetMode="External"/><Relationship Id="rId6"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hyperlink" Target="http://drive.google.com/file/d/1j_HUuBDuYV0q27HwxXXulb0Ed2NXNduX/view" TargetMode="External"/><Relationship Id="rId6"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hyperlink" Target="http://drive.google.com/file/d/1nLgD_bIX-1cy-WpuUhBl9vY1cpj7qH-q/view" TargetMode="External"/><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drive.google.com/file/d/19HOlCdEoj1nFMWmsJXM25wiLlyIka8ZG/view" TargetMode="Externa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hyperlink" Target="http://drive.google.com/file/d/1Qk0c8QRsIy91PqQMgasTOSUr6LH1Gee2/view" TargetMode="External"/><Relationship Id="rId6"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hyperlink" Target="http://drive.google.com/file/d/1KkCiV1IYOtWMBUav7Rbvx9Ux7fbc3NLQ/view" TargetMode="External"/><Relationship Id="rId6"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hyperlink" Target="http://drive.google.com/file/d/11Uh8jxbrdNyu0agJEa_ETJbaJgx7j0dt/view" TargetMode="External"/><Relationship Id="rId6"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hyperlink" Target="http://drive.google.com/file/d/1iX4n72BdWndUuN1s7eg9YTijA779xdPc/view" TargetMode="External"/><Relationship Id="rId6"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hyperlink" Target="http://drive.google.com/file/d/19bHlkx-dDwEuXSDrsZtP-_VlHIEuYvQ_/view" TargetMode="External"/><Relationship Id="rId6"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calculator.aws/#/" TargetMode="External"/><Relationship Id="rId4" Type="http://schemas.openxmlformats.org/officeDocument/2006/relationships/hyperlink" Target="https://calculator.aws/#/" TargetMode="External"/><Relationship Id="rId5" Type="http://schemas.openxmlformats.org/officeDocument/2006/relationships/hyperlink" Target="https://commons.wikimedia.org/wiki/File:Backlit_keyboard.jpg" TargetMode="External"/><Relationship Id="rId6" Type="http://schemas.openxmlformats.org/officeDocument/2006/relationships/hyperlink" Target="https://commons.wikimedia.org/wiki/File:Backlit_keyboard.jpg" TargetMode="External"/><Relationship Id="rId7" Type="http://schemas.openxmlformats.org/officeDocument/2006/relationships/hyperlink" Target="https://thenounproject.com/term/loyalty-card/2162012/" TargetMode="External"/><Relationship Id="rId8" Type="http://schemas.openxmlformats.org/officeDocument/2006/relationships/hyperlink" Target="https://thenounproject.com/term/loyalty-card/2162012/" TargetMode="External"/></Relationships>
</file>

<file path=ppt/slides/_rels/slide27.xml.rels><?xml version="1.0" encoding="UTF-8" standalone="yes"?><Relationships xmlns="http://schemas.openxmlformats.org/package/2006/relationships"><Relationship Id="rId11" Type="http://schemas.openxmlformats.org/officeDocument/2006/relationships/hyperlink" Target="https://en.wikipedia.org/wiki/File:Sample-network-diagram.png" TargetMode="External"/><Relationship Id="rId10" Type="http://schemas.openxmlformats.org/officeDocument/2006/relationships/hyperlink" Target="https://en.wikipedia.org/wiki/File:Sample-network-diagram.png" TargetMode="External"/><Relationship Id="rId13" Type="http://schemas.openxmlformats.org/officeDocument/2006/relationships/hyperlink" Target="https://commons.wikimedia.org/wiki/File:User_Avatar_Person_Info_Information-512.png" TargetMode="External"/><Relationship Id="rId12" Type="http://schemas.openxmlformats.org/officeDocument/2006/relationships/hyperlink" Target="https://commons.wikimedia.org/wiki/File:User_Avatar_Person_Info_Information-512.png"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techtarget.com/searchsecurity/answer/Removable-storage-devices-Why-are-companies-banning-them" TargetMode="External"/><Relationship Id="rId4" Type="http://schemas.openxmlformats.org/officeDocument/2006/relationships/hyperlink" Target="https://www.techtarget.com/searchsecurity/answer/Removable-storage-devices-Why-are-companies-banning-them" TargetMode="External"/><Relationship Id="rId9" Type="http://schemas.openxmlformats.org/officeDocument/2006/relationships/hyperlink" Target="https://www.ncsc.gov.uk/information/understanding-vulnerabilities" TargetMode="External"/><Relationship Id="rId5" Type="http://schemas.openxmlformats.org/officeDocument/2006/relationships/hyperlink" Target="https://www.techtarget.com/searchsecurity/answer/Removable-storage-devices-Why-are-companies-banning-them" TargetMode="External"/><Relationship Id="rId6" Type="http://schemas.openxmlformats.org/officeDocument/2006/relationships/hyperlink" Target="https://azure.microsoft.com/en-us/pricing/details/cloud-services/" TargetMode="External"/><Relationship Id="rId7" Type="http://schemas.openxmlformats.org/officeDocument/2006/relationships/hyperlink" Target="https://azure.microsoft.com/en-us/pricing/details/cloud-services/" TargetMode="External"/><Relationship Id="rId8" Type="http://schemas.openxmlformats.org/officeDocument/2006/relationships/hyperlink" Target="https://www.ncsc.gov.uk/information/understanding-vulnerabiliti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1.xml"/><Relationship Id="rId4" Type="http://schemas.openxmlformats.org/officeDocument/2006/relationships/hyperlink" Target="http://drive.google.com/file/d/1mh8R7s7YZuoV5Hbs40ckUx9R5NySFlXv/view" TargetMode="External"/><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drive.google.com/file/d/1exlkHB5li_zVXkS0akUUpVQH-NPrYJ1g/view" TargetMode="External"/><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hyperlink" Target="http://drive.google.com/file/d/1VcN4C39Xx5mZyfrXORr90mvs5Vy6gnOb/view" TargetMode="External"/><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drive.google.com/file/d/1vNK-PIhUdJjdGVkHjpRV65JgXKVXF-4w/view"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hyperlink" Target="http://drive.google.com/file/d/1lXM2dzEi5X80CDee0mwRPZv1lZruxKWr/view" TargetMode="External"/><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rive.google.com/file/d/1hkwleCMgIK9YOoJgk0lsWVt7Dp5vYq8M/view"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rive.google.com/file/d/1j2uOSCOhqLCPbnpTiuqdHRaGcxsMOwR_/view"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1"/>
          <p:cNvGrpSpPr/>
          <p:nvPr/>
        </p:nvGrpSpPr>
        <p:grpSpPr>
          <a:xfrm>
            <a:off x="-470376" y="-724394"/>
            <a:ext cx="4447822" cy="7232071"/>
            <a:chOff x="2102718" y="0"/>
            <a:chExt cx="4447822" cy="7232071"/>
          </a:xfrm>
        </p:grpSpPr>
        <p:sp>
          <p:nvSpPr>
            <p:cNvPr id="150" name="Google Shape;150;p1"/>
            <p:cNvSpPr/>
            <p:nvPr/>
          </p:nvSpPr>
          <p:spPr>
            <a:xfrm>
              <a:off x="3069551" y="0"/>
              <a:ext cx="3480989" cy="3481519"/>
            </a:xfrm>
            <a:custGeom>
              <a:rect b="b" l="l" r="r" t="t"/>
              <a:pathLst>
                <a:path extrusionOk="0" h="120000" w="120000">
                  <a:moveTo>
                    <a:pt x="8412" y="60000"/>
                  </a:moveTo>
                  <a:lnTo>
                    <a:pt x="8412" y="60000"/>
                  </a:lnTo>
                  <a:cubicBezTo>
                    <a:pt x="8412" y="32962"/>
                    <a:pt x="29287" y="10511"/>
                    <a:pt x="56253" y="8547"/>
                  </a:cubicBezTo>
                  <a:cubicBezTo>
                    <a:pt x="83219" y="6583"/>
                    <a:pt x="107126" y="25773"/>
                    <a:pt x="111044" y="52526"/>
                  </a:cubicBezTo>
                  <a:cubicBezTo>
                    <a:pt x="114961" y="79279"/>
                    <a:pt x="97559" y="104517"/>
                    <a:pt x="71162" y="110367"/>
                  </a:cubicBezTo>
                  <a:lnTo>
                    <a:pt x="70593" y="118429"/>
                  </a:lnTo>
                  <a:lnTo>
                    <a:pt x="56830" y="104890"/>
                  </a:lnTo>
                  <a:lnTo>
                    <a:pt x="72706" y="88508"/>
                  </a:lnTo>
                  <a:lnTo>
                    <a:pt x="72145" y="96445"/>
                  </a:lnTo>
                  <a:cubicBezTo>
                    <a:pt x="90761" y="90240"/>
                    <a:pt x="101708" y="70999"/>
                    <a:pt x="97532" y="51824"/>
                  </a:cubicBezTo>
                  <a:cubicBezTo>
                    <a:pt x="93356" y="32649"/>
                    <a:pt x="75399" y="19705"/>
                    <a:pt x="55889" y="21805"/>
                  </a:cubicBezTo>
                  <a:cubicBezTo>
                    <a:pt x="36379" y="23906"/>
                    <a:pt x="21588" y="40375"/>
                    <a:pt x="21588" y="60000"/>
                  </a:cubicBezTo>
                  <a:close/>
                </a:path>
              </a:pathLst>
            </a:custGeom>
            <a:solidFill>
              <a:srgbClr val="E74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
            <p:cNvSpPr/>
            <p:nvPr/>
          </p:nvSpPr>
          <p:spPr>
            <a:xfrm>
              <a:off x="3838964" y="1256934"/>
              <a:ext cx="1934318" cy="9669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
            <p:cNvSpPr txBox="1"/>
            <p:nvPr/>
          </p:nvSpPr>
          <p:spPr>
            <a:xfrm>
              <a:off x="3838964" y="1256934"/>
              <a:ext cx="1934318" cy="966928"/>
            </a:xfrm>
            <a:prstGeom prst="rect">
              <a:avLst/>
            </a:prstGeom>
            <a:noFill/>
            <a:ln>
              <a:noFill/>
            </a:ln>
          </p:spPr>
          <p:txBody>
            <a:bodyPr anchorCtr="0" anchor="ctr" bIns="40000" lIns="40000" spcFirstLastPara="1" rIns="40000" wrap="square" tIns="40000">
              <a:noAutofit/>
            </a:bodyPr>
            <a:lstStyle/>
            <a:p>
              <a:pPr indent="0" lvl="0" marL="0" marR="0" rtl="0" algn="ctr">
                <a:lnSpc>
                  <a:spcPct val="90000"/>
                </a:lnSpc>
                <a:spcBef>
                  <a:spcPts val="0"/>
                </a:spcBef>
                <a:spcAft>
                  <a:spcPts val="0"/>
                </a:spcAft>
                <a:buClr>
                  <a:schemeClr val="lt1"/>
                </a:buClr>
                <a:buSzPts val="6300"/>
                <a:buFont typeface="Calibri"/>
                <a:buNone/>
              </a:pPr>
              <a:r>
                <a:rPr b="0" i="0" lang="en-US" sz="6300" u="none" cap="none" strike="noStrike">
                  <a:solidFill>
                    <a:schemeClr val="lt1"/>
                  </a:solidFill>
                  <a:latin typeface="Calibri"/>
                  <a:ea typeface="Calibri"/>
                  <a:cs typeface="Calibri"/>
                  <a:sym typeface="Calibri"/>
                </a:rPr>
                <a:t> </a:t>
              </a:r>
              <a:endParaRPr/>
            </a:p>
          </p:txBody>
        </p:sp>
        <p:sp>
          <p:nvSpPr>
            <p:cNvPr id="153" name="Google Shape;153;p1"/>
            <p:cNvSpPr/>
            <p:nvPr/>
          </p:nvSpPr>
          <p:spPr>
            <a:xfrm>
              <a:off x="2102718" y="2000391"/>
              <a:ext cx="3480989" cy="3481519"/>
            </a:xfrm>
            <a:custGeom>
              <a:rect b="b" l="l" r="r" t="t"/>
              <a:pathLst>
                <a:path extrusionOk="0" h="120000" w="120000">
                  <a:moveTo>
                    <a:pt x="96481" y="23524"/>
                  </a:moveTo>
                  <a:lnTo>
                    <a:pt x="87165" y="32840"/>
                  </a:lnTo>
                  <a:lnTo>
                    <a:pt x="87165" y="32840"/>
                  </a:lnTo>
                  <a:cubicBezTo>
                    <a:pt x="75945" y="21617"/>
                    <a:pt x="58981" y="18448"/>
                    <a:pt x="44467" y="24866"/>
                  </a:cubicBezTo>
                  <a:cubicBezTo>
                    <a:pt x="29954" y="31283"/>
                    <a:pt x="20881" y="45964"/>
                    <a:pt x="21631" y="61816"/>
                  </a:cubicBezTo>
                  <a:cubicBezTo>
                    <a:pt x="22381" y="77668"/>
                    <a:pt x="32801" y="91427"/>
                    <a:pt x="47855" y="96445"/>
                  </a:cubicBezTo>
                  <a:lnTo>
                    <a:pt x="47294" y="88508"/>
                  </a:lnTo>
                  <a:lnTo>
                    <a:pt x="63170" y="104890"/>
                  </a:lnTo>
                  <a:lnTo>
                    <a:pt x="49407" y="118429"/>
                  </a:lnTo>
                  <a:lnTo>
                    <a:pt x="48838" y="110367"/>
                  </a:lnTo>
                  <a:lnTo>
                    <a:pt x="48838" y="110367"/>
                  </a:lnTo>
                  <a:cubicBezTo>
                    <a:pt x="27395" y="105615"/>
                    <a:pt x="11311" y="87806"/>
                    <a:pt x="8761" y="65990"/>
                  </a:cubicBezTo>
                  <a:cubicBezTo>
                    <a:pt x="6211" y="44174"/>
                    <a:pt x="17753" y="23136"/>
                    <a:pt x="37522" y="13566"/>
                  </a:cubicBezTo>
                  <a:cubicBezTo>
                    <a:pt x="57291" y="3995"/>
                    <a:pt x="80952" y="7992"/>
                    <a:pt x="96481" y="23524"/>
                  </a:cubicBezTo>
                  <a:close/>
                </a:path>
              </a:pathLst>
            </a:custGeom>
            <a:solidFill>
              <a:srgbClr val="E74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
            <p:cNvSpPr/>
            <p:nvPr/>
          </p:nvSpPr>
          <p:spPr>
            <a:xfrm>
              <a:off x="2876054" y="3268896"/>
              <a:ext cx="1934318" cy="9669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
            <p:cNvSpPr txBox="1"/>
            <p:nvPr/>
          </p:nvSpPr>
          <p:spPr>
            <a:xfrm>
              <a:off x="2876054" y="3268896"/>
              <a:ext cx="1934318" cy="966928"/>
            </a:xfrm>
            <a:prstGeom prst="rect">
              <a:avLst/>
            </a:prstGeom>
            <a:noFill/>
            <a:ln>
              <a:noFill/>
            </a:ln>
          </p:spPr>
          <p:txBody>
            <a:bodyPr anchorCtr="0" anchor="ctr" bIns="40000" lIns="40000" spcFirstLastPara="1" rIns="40000" wrap="square" tIns="40000">
              <a:noAutofit/>
            </a:bodyPr>
            <a:lstStyle/>
            <a:p>
              <a:pPr indent="0" lvl="0" marL="0" marR="0" rtl="0" algn="ctr">
                <a:lnSpc>
                  <a:spcPct val="90000"/>
                </a:lnSpc>
                <a:spcBef>
                  <a:spcPts val="0"/>
                </a:spcBef>
                <a:spcAft>
                  <a:spcPts val="0"/>
                </a:spcAft>
                <a:buClr>
                  <a:schemeClr val="lt1"/>
                </a:buClr>
                <a:buSzPts val="6300"/>
                <a:buFont typeface="Calibri"/>
                <a:buNone/>
              </a:pPr>
              <a:r>
                <a:rPr b="0" i="0" lang="en-US" sz="6300" u="none" cap="none" strike="noStrike">
                  <a:solidFill>
                    <a:schemeClr val="lt1"/>
                  </a:solidFill>
                  <a:latin typeface="Calibri"/>
                  <a:ea typeface="Calibri"/>
                  <a:cs typeface="Calibri"/>
                  <a:sym typeface="Calibri"/>
                </a:rPr>
                <a:t> </a:t>
              </a:r>
              <a:endParaRPr/>
            </a:p>
          </p:txBody>
        </p:sp>
        <p:sp>
          <p:nvSpPr>
            <p:cNvPr id="156" name="Google Shape;156;p1"/>
            <p:cNvSpPr/>
            <p:nvPr/>
          </p:nvSpPr>
          <p:spPr>
            <a:xfrm>
              <a:off x="3317306" y="4240163"/>
              <a:ext cx="2990709" cy="2991908"/>
            </a:xfrm>
            <a:prstGeom prst="blockArc">
              <a:avLst>
                <a:gd fmla="val 13500000" name="adj1"/>
                <a:gd fmla="val 10800000" name="adj2"/>
                <a:gd fmla="val 12740" name="adj3"/>
              </a:avLst>
            </a:prstGeom>
            <a:solidFill>
              <a:srgbClr val="E74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
            <p:cNvSpPr/>
            <p:nvPr/>
          </p:nvSpPr>
          <p:spPr>
            <a:xfrm>
              <a:off x="3843540" y="5283751"/>
              <a:ext cx="1934318" cy="9669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
            <p:cNvSpPr txBox="1"/>
            <p:nvPr/>
          </p:nvSpPr>
          <p:spPr>
            <a:xfrm>
              <a:off x="3843540" y="5283751"/>
              <a:ext cx="1934318" cy="966928"/>
            </a:xfrm>
            <a:prstGeom prst="rect">
              <a:avLst/>
            </a:prstGeom>
            <a:noFill/>
            <a:ln>
              <a:noFill/>
            </a:ln>
          </p:spPr>
          <p:txBody>
            <a:bodyPr anchorCtr="0" anchor="ctr" bIns="40000" lIns="40000" spcFirstLastPara="1" rIns="40000" wrap="square" tIns="40000">
              <a:noAutofit/>
            </a:bodyPr>
            <a:lstStyle/>
            <a:p>
              <a:pPr indent="0" lvl="0" marL="0" marR="0" rtl="0" algn="ctr">
                <a:lnSpc>
                  <a:spcPct val="90000"/>
                </a:lnSpc>
                <a:spcBef>
                  <a:spcPts val="0"/>
                </a:spcBef>
                <a:spcAft>
                  <a:spcPts val="0"/>
                </a:spcAft>
                <a:buClr>
                  <a:schemeClr val="lt1"/>
                </a:buClr>
                <a:buSzPts val="6300"/>
                <a:buFont typeface="Calibri"/>
                <a:buNone/>
              </a:pPr>
              <a:r>
                <a:rPr b="0" i="0" lang="en-US" sz="6300" u="none" cap="none" strike="noStrike">
                  <a:solidFill>
                    <a:schemeClr val="lt1"/>
                  </a:solidFill>
                  <a:latin typeface="Calibri"/>
                  <a:ea typeface="Calibri"/>
                  <a:cs typeface="Calibri"/>
                  <a:sym typeface="Calibri"/>
                </a:rPr>
                <a:t> </a:t>
              </a:r>
              <a:endParaRPr/>
            </a:p>
          </p:txBody>
        </p:sp>
      </p:grpSp>
      <p:sp>
        <p:nvSpPr>
          <p:cNvPr id="159" name="Google Shape;159;p1"/>
          <p:cNvSpPr txBox="1"/>
          <p:nvPr>
            <p:ph type="ctrTitle"/>
          </p:nvPr>
        </p:nvSpPr>
        <p:spPr>
          <a:xfrm>
            <a:off x="391885" y="2130425"/>
            <a:ext cx="8348353" cy="1470025"/>
          </a:xfrm>
          <a:prstGeom prst="rect">
            <a:avLst/>
          </a:prstGeom>
          <a:noFill/>
          <a:ln>
            <a:noFill/>
          </a:ln>
          <a:effectLst>
            <a:outerShdw blurRad="50800" rotWithShape="0" algn="tl" dir="2700000" dist="38100">
              <a:srgbClr val="000000">
                <a:alpha val="40000"/>
              </a:srgbClr>
            </a:outerShdw>
          </a:effectLst>
        </p:spPr>
        <p:txBody>
          <a:bodyPr anchorCtr="0" anchor="b" bIns="45700" lIns="91425" spcFirstLastPara="1" rIns="91425" wrap="square" tIns="45700">
            <a:noAutofit/>
          </a:bodyPr>
          <a:lstStyle/>
          <a:p>
            <a:pPr indent="0" lvl="0" marL="0" rtl="0" algn="r">
              <a:spcBef>
                <a:spcPts val="0"/>
              </a:spcBef>
              <a:spcAft>
                <a:spcPts val="0"/>
              </a:spcAft>
              <a:buClr>
                <a:srgbClr val="F5B4C7"/>
              </a:buClr>
              <a:buSzPts val="6000"/>
              <a:buFont typeface="Arial"/>
              <a:buNone/>
            </a:pPr>
            <a:r>
              <a:rPr b="1" lang="en-US" sz="6000">
                <a:solidFill>
                  <a:srgbClr val="F5B4C7"/>
                </a:solidFill>
                <a:latin typeface="Arial"/>
                <a:ea typeface="Arial"/>
                <a:cs typeface="Arial"/>
                <a:sym typeface="Arial"/>
              </a:rPr>
              <a:t>DISONY ENTERTAINMENT</a:t>
            </a:r>
            <a:endParaRPr/>
          </a:p>
        </p:txBody>
      </p:sp>
      <p:sp>
        <p:nvSpPr>
          <p:cNvPr id="160" name="Google Shape;160;p1"/>
          <p:cNvSpPr txBox="1"/>
          <p:nvPr>
            <p:ph idx="1" type="subTitle"/>
          </p:nvPr>
        </p:nvSpPr>
        <p:spPr>
          <a:xfrm>
            <a:off x="2035650" y="4385725"/>
            <a:ext cx="6422400" cy="14055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2000"/>
              <a:buNone/>
            </a:pPr>
            <a:r>
              <a:rPr lang="en-US" sz="2000"/>
              <a:t>SECURITY AUDIT REPORT</a:t>
            </a:r>
            <a:endParaRPr/>
          </a:p>
          <a:p>
            <a:pPr indent="0" lvl="0" marL="0" rtl="0" algn="r">
              <a:spcBef>
                <a:spcPts val="1000"/>
              </a:spcBef>
              <a:spcAft>
                <a:spcPts val="0"/>
              </a:spcAft>
              <a:buSzPts val="2000"/>
              <a:buNone/>
            </a:pPr>
            <a:r>
              <a:rPr lang="en-US" sz="2000"/>
              <a:t>BY LUWAM, MADALINA, MATTHIAS, RYAN, AND WARREN</a:t>
            </a:r>
            <a:endParaRPr/>
          </a:p>
        </p:txBody>
      </p:sp>
      <p:pic>
        <p:nvPicPr>
          <p:cNvPr id="161" name="Google Shape;161;p1" title="wp1.mp3">
            <a:hlinkClick r:id="rId3"/>
          </p:cNvPr>
          <p:cNvPicPr preferRelativeResize="0"/>
          <p:nvPr/>
        </p:nvPicPr>
        <p:blipFill>
          <a:blip r:embed="rId4">
            <a:alphaModFix/>
          </a:blip>
          <a:stretch>
            <a:fillRect/>
          </a:stretch>
        </p:blipFill>
        <p:spPr>
          <a:xfrm>
            <a:off x="391865" y="6128275"/>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Calibri"/>
              <a:buNone/>
            </a:pPr>
            <a:r>
              <a:rPr lang="en-US"/>
              <a:t>CURRENT SITUATION (cont)</a:t>
            </a:r>
            <a:endParaRPr/>
          </a:p>
        </p:txBody>
      </p:sp>
      <p:sp>
        <p:nvSpPr>
          <p:cNvPr id="278" name="Google Shape;278;p13"/>
          <p:cNvSpPr txBox="1"/>
          <p:nvPr>
            <p:ph idx="1" type="body"/>
          </p:nvPr>
        </p:nvSpPr>
        <p:spPr>
          <a:xfrm>
            <a:off x="457200" y="1895884"/>
            <a:ext cx="7772400" cy="2894166"/>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2000"/>
              <a:buChar char="•"/>
            </a:pPr>
            <a:r>
              <a:rPr lang="en-US" sz="2000"/>
              <a:t>Our company has an active online e-commerce site.  Customers login to check their investment accounts, make investment decisions and transfer funds between bank accounts.  Customer passwords are encrypted using the DES (Data Encryption Standard) algorithm in order to keep them secure.  </a:t>
            </a:r>
            <a:endParaRPr/>
          </a:p>
          <a:p>
            <a:pPr indent="-285750" lvl="0" marL="285750" rtl="0" algn="l">
              <a:spcBef>
                <a:spcPts val="1000"/>
              </a:spcBef>
              <a:spcAft>
                <a:spcPts val="0"/>
              </a:spcAft>
              <a:buSzPts val="2000"/>
              <a:buChar char="•"/>
            </a:pPr>
            <a:r>
              <a:rPr lang="en-US" sz="2000"/>
              <a:t>Customer account data is stored in a MySQL database.  </a:t>
            </a:r>
            <a:endParaRPr/>
          </a:p>
          <a:p>
            <a:pPr indent="-285750" lvl="0" marL="285750" rtl="0" algn="l">
              <a:spcBef>
                <a:spcPts val="1000"/>
              </a:spcBef>
              <a:spcAft>
                <a:spcPts val="0"/>
              </a:spcAft>
              <a:buSzPts val="2000"/>
              <a:buChar char="•"/>
            </a:pPr>
            <a:r>
              <a:rPr lang="en-US" sz="2000"/>
              <a:t>The website was written in 2003 in the PHP language version 4.0.</a:t>
            </a:r>
            <a:endParaRPr/>
          </a:p>
        </p:txBody>
      </p:sp>
      <p:pic>
        <p:nvPicPr>
          <p:cNvPr id="279" name="Google Shape;279;p13" title="slide 10.mp3">
            <a:hlinkClick r:id="rId3"/>
          </p:cNvPr>
          <p:cNvPicPr preferRelativeResize="0"/>
          <p:nvPr/>
        </p:nvPicPr>
        <p:blipFill>
          <a:blip r:embed="rId4">
            <a:alphaModFix/>
          </a:blip>
          <a:stretch>
            <a:fillRect/>
          </a:stretch>
        </p:blipFill>
        <p:spPr>
          <a:xfrm>
            <a:off x="172600" y="6093025"/>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8"/>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alibri"/>
              <a:buNone/>
            </a:pPr>
            <a:r>
              <a:rPr lang="en-US"/>
              <a:t>INTRODUCE THE EXPERT</a:t>
            </a:r>
            <a:endParaRPr/>
          </a:p>
        </p:txBody>
      </p:sp>
      <p:sp>
        <p:nvSpPr>
          <p:cNvPr id="286" name="Google Shape;286;p8"/>
          <p:cNvSpPr txBox="1"/>
          <p:nvPr>
            <p:ph idx="1" type="body"/>
          </p:nvPr>
        </p:nvSpPr>
        <p:spPr>
          <a:xfrm>
            <a:off x="457200" y="1864749"/>
            <a:ext cx="6169800" cy="41457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As the Hardware Systems Integrator, my role involves ensuring the security and integrity of computer accessories used by cash registers at the point of sale. This includes managing and maintaining the hardware components that facilitate transactions.</a:t>
            </a:r>
            <a:endParaRPr/>
          </a:p>
          <a:p>
            <a:pPr indent="0" lvl="0" marL="285750" rtl="0" algn="l">
              <a:spcBef>
                <a:spcPts val="0"/>
              </a:spcBef>
              <a:spcAft>
                <a:spcPts val="0"/>
              </a:spcAft>
              <a:buNone/>
            </a:pPr>
            <a:r>
              <a:t/>
            </a:r>
            <a:endParaRPr/>
          </a:p>
          <a:p>
            <a:pPr indent="-285750" lvl="0" marL="285750" rtl="0" algn="l">
              <a:spcBef>
                <a:spcPts val="0"/>
              </a:spcBef>
              <a:spcAft>
                <a:spcPts val="0"/>
              </a:spcAft>
              <a:buSzPts val="1800"/>
              <a:buChar char="•"/>
            </a:pPr>
            <a:r>
              <a:rPr lang="en-US"/>
              <a:t>I maintain process and services like:</a:t>
            </a:r>
            <a:endParaRPr/>
          </a:p>
          <a:p>
            <a:pPr indent="-285750" lvl="1" marL="742950" rtl="0" algn="l">
              <a:spcBef>
                <a:spcPts val="0"/>
              </a:spcBef>
              <a:spcAft>
                <a:spcPts val="0"/>
              </a:spcAft>
              <a:buSzPts val="1800"/>
              <a:buChar char="•"/>
            </a:pPr>
            <a:r>
              <a:rPr lang="en-US"/>
              <a:t>Security checks on </a:t>
            </a:r>
            <a:r>
              <a:rPr lang="en-US"/>
              <a:t>transactions made at POS</a:t>
            </a:r>
            <a:endParaRPr/>
          </a:p>
          <a:p>
            <a:pPr indent="-285750" lvl="1" marL="742950" rtl="0" algn="l">
              <a:spcBef>
                <a:spcPts val="0"/>
              </a:spcBef>
              <a:spcAft>
                <a:spcPts val="0"/>
              </a:spcAft>
              <a:buSzPts val="1800"/>
              <a:buChar char="•"/>
            </a:pPr>
            <a:r>
              <a:rPr lang="en-US"/>
              <a:t>POS hardware systems (including but not limited to cash registers, card terminal, etc.)</a:t>
            </a:r>
            <a:endParaRPr/>
          </a:p>
          <a:p>
            <a:pPr indent="-285750" lvl="1" marL="742950" rtl="0" algn="l">
              <a:spcBef>
                <a:spcPts val="0"/>
              </a:spcBef>
              <a:spcAft>
                <a:spcPts val="0"/>
              </a:spcAft>
              <a:buSzPts val="1800"/>
              <a:buChar char="•"/>
            </a:pPr>
            <a:r>
              <a:rPr lang="en-US"/>
              <a:t>Incorporating new hardware into existing systems</a:t>
            </a:r>
            <a:endParaRPr/>
          </a:p>
          <a:p>
            <a:pPr indent="0" lvl="0" marL="285750" rtl="0" algn="l">
              <a:spcBef>
                <a:spcPts val="0"/>
              </a:spcBef>
              <a:spcAft>
                <a:spcPts val="0"/>
              </a:spcAft>
              <a:buNone/>
            </a:pPr>
            <a:r>
              <a:t/>
            </a:r>
            <a:endParaRPr/>
          </a:p>
        </p:txBody>
      </p:sp>
      <p:sp>
        <p:nvSpPr>
          <p:cNvPr id="287" name="Google Shape;287;p8"/>
          <p:cNvSpPr txBox="1"/>
          <p:nvPr/>
        </p:nvSpPr>
        <p:spPr>
          <a:xfrm>
            <a:off x="6626980" y="2614537"/>
            <a:ext cx="251702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Hardware Systems</a:t>
            </a:r>
            <a:endParaRPr/>
          </a:p>
          <a:p>
            <a:pPr indent="0" lvl="0" marL="0" marR="0" rtl="0" algn="ctr">
              <a:spcBef>
                <a:spcPts val="0"/>
              </a:spcBef>
              <a:spcAft>
                <a:spcPts val="0"/>
              </a:spcAft>
              <a:buNone/>
            </a:pPr>
            <a:r>
              <a:rPr lang="en-US" sz="2400">
                <a:solidFill>
                  <a:schemeClr val="lt1"/>
                </a:solidFill>
                <a:latin typeface="Calibri"/>
                <a:ea typeface="Calibri"/>
                <a:cs typeface="Calibri"/>
                <a:sym typeface="Calibri"/>
              </a:rPr>
              <a:t>Integrator</a:t>
            </a:r>
            <a:endParaRPr/>
          </a:p>
        </p:txBody>
      </p:sp>
      <p:pic>
        <p:nvPicPr>
          <p:cNvPr id="288" name="Google Shape;288;p8"/>
          <p:cNvPicPr preferRelativeResize="0"/>
          <p:nvPr/>
        </p:nvPicPr>
        <p:blipFill rotWithShape="1">
          <a:blip r:embed="rId3">
            <a:alphaModFix/>
          </a:blip>
          <a:srcRect b="0" l="0" r="0" t="0"/>
          <a:stretch/>
        </p:blipFill>
        <p:spPr>
          <a:xfrm>
            <a:off x="6936281" y="343632"/>
            <a:ext cx="2270905" cy="2270905"/>
          </a:xfrm>
          <a:prstGeom prst="rect">
            <a:avLst/>
          </a:prstGeom>
          <a:noFill/>
          <a:ln>
            <a:noFill/>
          </a:ln>
        </p:spPr>
      </p:pic>
      <p:sp>
        <p:nvSpPr>
          <p:cNvPr id="289" name="Google Shape;289;p8"/>
          <p:cNvSpPr txBox="1"/>
          <p:nvPr/>
        </p:nvSpPr>
        <p:spPr>
          <a:xfrm>
            <a:off x="7061982" y="3445534"/>
            <a:ext cx="1786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pic>
        <p:nvPicPr>
          <p:cNvPr id="290" name="Google Shape;290;p8" title="Slide8.mp3">
            <a:hlinkClick r:id="rId4"/>
          </p:cNvPr>
          <p:cNvPicPr preferRelativeResize="0"/>
          <p:nvPr/>
        </p:nvPicPr>
        <p:blipFill>
          <a:blip r:embed="rId5">
            <a:alphaModFix/>
          </a:blip>
          <a:stretch>
            <a:fillRect/>
          </a:stretch>
        </p:blipFill>
        <p:spPr>
          <a:xfrm>
            <a:off x="330550" y="6162850"/>
            <a:ext cx="279050" cy="27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4"/>
          <p:cNvSpPr txBox="1"/>
          <p:nvPr>
            <p:ph idx="1" type="body"/>
          </p:nvPr>
        </p:nvSpPr>
        <p:spPr>
          <a:xfrm>
            <a:off x="181250" y="788700"/>
            <a:ext cx="6633000" cy="4826100"/>
          </a:xfrm>
          <a:prstGeom prst="rect">
            <a:avLst/>
          </a:prstGeom>
          <a:noFill/>
          <a:ln>
            <a:noFill/>
          </a:ln>
        </p:spPr>
        <p:txBody>
          <a:bodyPr anchorCtr="0" anchor="ctr" bIns="45700" lIns="91425" spcFirstLastPara="1" rIns="91425" wrap="square" tIns="45700">
            <a:normAutofit/>
          </a:bodyPr>
          <a:lstStyle/>
          <a:p>
            <a:pPr indent="-355600" lvl="0" marL="457200" rtl="0" algn="l">
              <a:spcBef>
                <a:spcPts val="0"/>
              </a:spcBef>
              <a:spcAft>
                <a:spcPts val="0"/>
              </a:spcAft>
              <a:buSzPts val="2000"/>
              <a:buChar char="•"/>
            </a:pPr>
            <a:r>
              <a:rPr lang="en-US" sz="2000"/>
              <a:t>A recent security breach in a similar business involved hackers exploiting vulnerabilities in outdated point-of-sale (POS) systems. These attackers gained unauthorized access to POS terminals and installed malware to capture payment card data during transactions, resulting in significant financial losses due to fraud and legal penalties, as well as damage to the company's reputation.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Cost to the company:</a:t>
            </a:r>
            <a:endParaRPr sz="2000"/>
          </a:p>
          <a:p>
            <a:pPr indent="-355600" lvl="0" marL="457200" rtl="0" algn="l">
              <a:spcBef>
                <a:spcPts val="0"/>
              </a:spcBef>
              <a:spcAft>
                <a:spcPts val="0"/>
              </a:spcAft>
              <a:buSzPts val="2000"/>
              <a:buChar char="•"/>
            </a:pPr>
            <a:r>
              <a:rPr lang="en-US" sz="2000"/>
              <a:t>The breach resulted in significant financial losses due to fraud.</a:t>
            </a:r>
            <a:endParaRPr sz="2000"/>
          </a:p>
          <a:p>
            <a:pPr indent="-355600" lvl="0" marL="457200" rtl="0" algn="l">
              <a:spcBef>
                <a:spcPts val="0"/>
              </a:spcBef>
              <a:spcAft>
                <a:spcPts val="0"/>
              </a:spcAft>
              <a:buSzPts val="2000"/>
              <a:buChar char="•"/>
            </a:pPr>
            <a:r>
              <a:rPr lang="en-US" sz="2000"/>
              <a:t>The company faced legal penalties and damage to its reputation.</a:t>
            </a:r>
            <a:endParaRPr sz="2000"/>
          </a:p>
          <a:p>
            <a:pPr indent="0" lvl="0" marL="742950" rtl="0" algn="l">
              <a:spcBef>
                <a:spcPts val="1000"/>
              </a:spcBef>
              <a:spcAft>
                <a:spcPts val="0"/>
              </a:spcAft>
              <a:buNone/>
            </a:pPr>
            <a:r>
              <a:t/>
            </a:r>
            <a:endParaRPr/>
          </a:p>
        </p:txBody>
      </p:sp>
      <p:pic>
        <p:nvPicPr>
          <p:cNvPr id="297" name="Google Shape;297;p14"/>
          <p:cNvPicPr preferRelativeResize="0"/>
          <p:nvPr/>
        </p:nvPicPr>
        <p:blipFill rotWithShape="1">
          <a:blip r:embed="rId3">
            <a:alphaModFix/>
          </a:blip>
          <a:srcRect b="0" l="0" r="0" t="0"/>
          <a:stretch/>
        </p:blipFill>
        <p:spPr>
          <a:xfrm>
            <a:off x="5438898" y="4834206"/>
            <a:ext cx="3598223" cy="2023794"/>
          </a:xfrm>
          <a:prstGeom prst="rect">
            <a:avLst/>
          </a:prstGeom>
          <a:noFill/>
          <a:ln>
            <a:noFill/>
          </a:ln>
        </p:spPr>
      </p:pic>
      <p:pic>
        <p:nvPicPr>
          <p:cNvPr id="298" name="Google Shape;298;p14"/>
          <p:cNvPicPr preferRelativeResize="0"/>
          <p:nvPr/>
        </p:nvPicPr>
        <p:blipFill rotWithShape="1">
          <a:blip r:embed="rId4">
            <a:alphaModFix/>
          </a:blip>
          <a:srcRect b="0" l="0" r="0" t="0"/>
          <a:stretch/>
        </p:blipFill>
        <p:spPr>
          <a:xfrm>
            <a:off x="6936281" y="788694"/>
            <a:ext cx="2270905" cy="2270905"/>
          </a:xfrm>
          <a:prstGeom prst="rect">
            <a:avLst/>
          </a:prstGeom>
          <a:noFill/>
          <a:ln>
            <a:noFill/>
          </a:ln>
        </p:spPr>
      </p:pic>
      <p:sp>
        <p:nvSpPr>
          <p:cNvPr id="299" name="Google Shape;299;p14"/>
          <p:cNvSpPr txBox="1"/>
          <p:nvPr/>
        </p:nvSpPr>
        <p:spPr>
          <a:xfrm>
            <a:off x="7250525" y="3059599"/>
            <a:ext cx="1786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sp>
        <p:nvSpPr>
          <p:cNvPr id="300" name="Google Shape;300;p14"/>
          <p:cNvSpPr txBox="1"/>
          <p:nvPr/>
        </p:nvSpPr>
        <p:spPr>
          <a:xfrm>
            <a:off x="4020043" y="6281100"/>
            <a:ext cx="14188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(Colin, 2013)</a:t>
            </a:r>
            <a:endParaRPr/>
          </a:p>
        </p:txBody>
      </p:sp>
      <p:sp>
        <p:nvSpPr>
          <p:cNvPr id="301" name="Google Shape;301;p14"/>
          <p:cNvSpPr txBox="1"/>
          <p:nvPr/>
        </p:nvSpPr>
        <p:spPr>
          <a:xfrm>
            <a:off x="631850" y="369875"/>
            <a:ext cx="59820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latin typeface="Calibri"/>
                <a:ea typeface="Calibri"/>
                <a:cs typeface="Calibri"/>
                <a:sym typeface="Calibri"/>
              </a:rPr>
              <a:t>Recent Security Breach and It’s Cost</a:t>
            </a:r>
            <a:endParaRPr b="1" sz="2000">
              <a:solidFill>
                <a:schemeClr val="lt1"/>
              </a:solidFill>
              <a:latin typeface="Calibri"/>
              <a:ea typeface="Calibri"/>
              <a:cs typeface="Calibri"/>
              <a:sym typeface="Calibri"/>
            </a:endParaRPr>
          </a:p>
        </p:txBody>
      </p:sp>
      <p:pic>
        <p:nvPicPr>
          <p:cNvPr id="302" name="Google Shape;302;p14" title="Slide14.mp3">
            <a:hlinkClick r:id="rId5"/>
          </p:cNvPr>
          <p:cNvPicPr preferRelativeResize="0"/>
          <p:nvPr/>
        </p:nvPicPr>
        <p:blipFill>
          <a:blip r:embed="rId6">
            <a:alphaModFix/>
          </a:blip>
          <a:stretch>
            <a:fillRect/>
          </a:stretch>
        </p:blipFill>
        <p:spPr>
          <a:xfrm>
            <a:off x="152400" y="5994975"/>
            <a:ext cx="229425" cy="22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5"/>
          <p:cNvSpPr txBox="1"/>
          <p:nvPr>
            <p:ph idx="1" type="body"/>
          </p:nvPr>
        </p:nvSpPr>
        <p:spPr>
          <a:xfrm>
            <a:off x="213125" y="635850"/>
            <a:ext cx="6138900" cy="5586300"/>
          </a:xfrm>
          <a:prstGeom prst="rect">
            <a:avLst/>
          </a:prstGeom>
          <a:noFill/>
          <a:ln>
            <a:noFill/>
          </a:ln>
        </p:spPr>
        <p:txBody>
          <a:bodyPr anchorCtr="0" anchor="ctr" bIns="45700" lIns="91425" spcFirstLastPara="1" rIns="91425" wrap="square" tIns="45700">
            <a:normAutofit/>
          </a:bodyPr>
          <a:lstStyle/>
          <a:p>
            <a:pPr indent="-342900" lvl="0" marL="457200" rtl="0" algn="l">
              <a:spcBef>
                <a:spcPts val="1000"/>
              </a:spcBef>
              <a:spcAft>
                <a:spcPts val="0"/>
              </a:spcAft>
              <a:buSzPts val="1800"/>
              <a:buChar char="•"/>
            </a:pPr>
            <a:r>
              <a:rPr lang="en-US"/>
              <a:t>Replace outdated point-of-sale hardware with more advanced security models</a:t>
            </a:r>
            <a:endParaRPr/>
          </a:p>
          <a:p>
            <a:pPr indent="-342900" lvl="0" marL="457200" rtl="0" algn="l">
              <a:spcBef>
                <a:spcPts val="0"/>
              </a:spcBef>
              <a:spcAft>
                <a:spcPts val="0"/>
              </a:spcAft>
              <a:buSzPts val="1800"/>
              <a:buChar char="•"/>
            </a:pPr>
            <a:r>
              <a:rPr lang="en-US"/>
              <a:t>POS terminal physical security should be improved</a:t>
            </a:r>
            <a:endParaRPr/>
          </a:p>
          <a:p>
            <a:pPr indent="-342900" lvl="0" marL="457200" rtl="0" algn="l">
              <a:spcBef>
                <a:spcPts val="0"/>
              </a:spcBef>
              <a:spcAft>
                <a:spcPts val="0"/>
              </a:spcAft>
              <a:buSzPts val="1800"/>
              <a:buChar char="•"/>
            </a:pPr>
            <a:r>
              <a:rPr lang="en-US"/>
              <a:t>For payment transactions, use end-to-end encryption</a:t>
            </a:r>
            <a:endParaRPr/>
          </a:p>
          <a:p>
            <a:pPr indent="0" lvl="0" marL="0" rtl="0" algn="l">
              <a:spcBef>
                <a:spcPts val="1000"/>
              </a:spcBef>
              <a:spcAft>
                <a:spcPts val="0"/>
              </a:spcAft>
              <a:buNone/>
            </a:pPr>
            <a:r>
              <a:rPr lang="en-US"/>
              <a:t>Effort and Cost Estimates:</a:t>
            </a:r>
            <a:endParaRPr/>
          </a:p>
          <a:p>
            <a:pPr indent="-342900" lvl="0" marL="457200" rtl="0" algn="l">
              <a:spcBef>
                <a:spcPts val="1000"/>
              </a:spcBef>
              <a:spcAft>
                <a:spcPts val="0"/>
              </a:spcAft>
              <a:buSzPts val="1800"/>
              <a:buChar char="•"/>
            </a:pPr>
            <a:r>
              <a:rPr lang="en-US"/>
              <a:t>Upgrading POS hardware: $20,000 for new terminals</a:t>
            </a:r>
            <a:endParaRPr/>
          </a:p>
          <a:p>
            <a:pPr indent="-342900" lvl="0" marL="457200" rtl="0" algn="l">
              <a:spcBef>
                <a:spcPts val="0"/>
              </a:spcBef>
              <a:spcAft>
                <a:spcPts val="0"/>
              </a:spcAft>
              <a:buSzPts val="1800"/>
              <a:buChar char="•"/>
            </a:pPr>
            <a:r>
              <a:rPr lang="en-US"/>
              <a:t>Enhancing physical </a:t>
            </a:r>
            <a:r>
              <a:rPr lang="en-US"/>
              <a:t>security</a:t>
            </a:r>
            <a:r>
              <a:rPr lang="en-US"/>
              <a:t>: $5,000 for additional features</a:t>
            </a:r>
            <a:endParaRPr/>
          </a:p>
          <a:p>
            <a:pPr indent="-342900" lvl="0" marL="457200" rtl="0" algn="l">
              <a:spcBef>
                <a:spcPts val="0"/>
              </a:spcBef>
              <a:spcAft>
                <a:spcPts val="0"/>
              </a:spcAft>
              <a:buSzPts val="1800"/>
              <a:buChar char="•"/>
            </a:pPr>
            <a:r>
              <a:rPr lang="en-US"/>
              <a:t>Incorporating encryption: $10,000 for software </a:t>
            </a:r>
            <a:r>
              <a:rPr lang="en-US"/>
              <a:t>upgrades</a:t>
            </a:r>
            <a:r>
              <a:rPr lang="en-US"/>
              <a:t> </a:t>
            </a:r>
            <a:endParaRPr/>
          </a:p>
          <a:p>
            <a:pPr indent="-342900" lvl="0" marL="457200" rtl="0" algn="l">
              <a:spcBef>
                <a:spcPts val="0"/>
              </a:spcBef>
              <a:spcAft>
                <a:spcPts val="0"/>
              </a:spcAft>
              <a:buSzPts val="1800"/>
              <a:buChar char="•"/>
            </a:pPr>
            <a:r>
              <a:rPr lang="en-US"/>
              <a:t>Total estimated costs: </a:t>
            </a:r>
            <a:r>
              <a:rPr b="1" lang="en-US"/>
              <a:t>$35,000 total </a:t>
            </a:r>
            <a:endParaRPr b="1"/>
          </a:p>
          <a:p>
            <a:pPr indent="-171450" lvl="0" marL="285750" rtl="0" algn="l">
              <a:spcBef>
                <a:spcPts val="1000"/>
              </a:spcBef>
              <a:spcAft>
                <a:spcPts val="0"/>
              </a:spcAft>
              <a:buSzPts val="1800"/>
              <a:buNone/>
            </a:pPr>
            <a:r>
              <a:rPr lang="en-US"/>
              <a:t>Justification</a:t>
            </a:r>
            <a:r>
              <a:rPr lang="en-US"/>
              <a:t>:</a:t>
            </a:r>
            <a:endParaRPr/>
          </a:p>
          <a:p>
            <a:pPr indent="-342900" lvl="0" marL="457200" rtl="0" algn="l">
              <a:spcBef>
                <a:spcPts val="1000"/>
              </a:spcBef>
              <a:spcAft>
                <a:spcPts val="0"/>
              </a:spcAft>
              <a:buSzPts val="1800"/>
              <a:buChar char="•"/>
            </a:pPr>
            <a:r>
              <a:rPr lang="en-US"/>
              <a:t>The estimated cost of these upgrades, including hardware, software, and additional security measures, is justified by the potential losses from a data breach, making prevention through upgrades more cost-effective than dealing with the aftermath of a successful attack.</a:t>
            </a:r>
            <a:endParaRPr/>
          </a:p>
        </p:txBody>
      </p:sp>
      <p:pic>
        <p:nvPicPr>
          <p:cNvPr id="308" name="Google Shape;308;p15"/>
          <p:cNvPicPr preferRelativeResize="0"/>
          <p:nvPr/>
        </p:nvPicPr>
        <p:blipFill rotWithShape="1">
          <a:blip r:embed="rId3">
            <a:alphaModFix/>
          </a:blip>
          <a:srcRect b="0" l="0" r="0" t="0"/>
          <a:stretch/>
        </p:blipFill>
        <p:spPr>
          <a:xfrm>
            <a:off x="6287800" y="5233625"/>
            <a:ext cx="2641452" cy="1485674"/>
          </a:xfrm>
          <a:prstGeom prst="rect">
            <a:avLst/>
          </a:prstGeom>
          <a:noFill/>
          <a:ln>
            <a:noFill/>
          </a:ln>
        </p:spPr>
      </p:pic>
      <p:pic>
        <p:nvPicPr>
          <p:cNvPr id="309" name="Google Shape;309;p15"/>
          <p:cNvPicPr preferRelativeResize="0"/>
          <p:nvPr/>
        </p:nvPicPr>
        <p:blipFill rotWithShape="1">
          <a:blip r:embed="rId4">
            <a:alphaModFix/>
          </a:blip>
          <a:srcRect b="0" l="0" r="0" t="0"/>
          <a:stretch/>
        </p:blipFill>
        <p:spPr>
          <a:xfrm>
            <a:off x="7001018" y="772510"/>
            <a:ext cx="2270905" cy="2270905"/>
          </a:xfrm>
          <a:prstGeom prst="rect">
            <a:avLst/>
          </a:prstGeom>
          <a:noFill/>
          <a:ln>
            <a:noFill/>
          </a:ln>
        </p:spPr>
      </p:pic>
      <p:sp>
        <p:nvSpPr>
          <p:cNvPr id="310" name="Google Shape;310;p15"/>
          <p:cNvSpPr txBox="1"/>
          <p:nvPr/>
        </p:nvSpPr>
        <p:spPr>
          <a:xfrm>
            <a:off x="7250525" y="3126229"/>
            <a:ext cx="1786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sp>
        <p:nvSpPr>
          <p:cNvPr id="311" name="Google Shape;311;p15"/>
          <p:cNvSpPr txBox="1"/>
          <p:nvPr/>
        </p:nvSpPr>
        <p:spPr>
          <a:xfrm>
            <a:off x="4020043" y="6281100"/>
            <a:ext cx="14188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(Colin, 2013)</a:t>
            </a:r>
            <a:endParaRPr/>
          </a:p>
        </p:txBody>
      </p:sp>
      <p:sp>
        <p:nvSpPr>
          <p:cNvPr id="312" name="Google Shape;312;p15"/>
          <p:cNvSpPr txBox="1"/>
          <p:nvPr/>
        </p:nvSpPr>
        <p:spPr>
          <a:xfrm>
            <a:off x="724325" y="251300"/>
            <a:ext cx="5116500" cy="6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000">
                <a:solidFill>
                  <a:schemeClr val="lt1"/>
                </a:solidFill>
                <a:latin typeface="Calibri"/>
                <a:ea typeface="Calibri"/>
                <a:cs typeface="Calibri"/>
                <a:sym typeface="Calibri"/>
              </a:rPr>
              <a:t>Recommendations For Updating Systems</a:t>
            </a:r>
            <a:endParaRPr b="1" sz="2000">
              <a:solidFill>
                <a:schemeClr val="lt1"/>
              </a:solidFill>
              <a:latin typeface="Calibri"/>
              <a:ea typeface="Calibri"/>
              <a:cs typeface="Calibri"/>
              <a:sym typeface="Calibri"/>
            </a:endParaRPr>
          </a:p>
        </p:txBody>
      </p:sp>
      <p:pic>
        <p:nvPicPr>
          <p:cNvPr id="313" name="Google Shape;313;p15" title="Slide15.mp3">
            <a:hlinkClick r:id="rId5"/>
          </p:cNvPr>
          <p:cNvPicPr preferRelativeResize="0"/>
          <p:nvPr/>
        </p:nvPicPr>
        <p:blipFill>
          <a:blip r:embed="rId6">
            <a:alphaModFix/>
          </a:blip>
          <a:stretch>
            <a:fillRect/>
          </a:stretch>
        </p:blipFill>
        <p:spPr>
          <a:xfrm>
            <a:off x="329425" y="6398479"/>
            <a:ext cx="251950" cy="25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9"/>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alibri"/>
              <a:buNone/>
            </a:pPr>
            <a:r>
              <a:rPr lang="en-US"/>
              <a:t>INTRODUCE THE EXPERT</a:t>
            </a:r>
            <a:endParaRPr/>
          </a:p>
        </p:txBody>
      </p:sp>
      <p:sp>
        <p:nvSpPr>
          <p:cNvPr id="320" name="Google Shape;320;p9"/>
          <p:cNvSpPr txBox="1"/>
          <p:nvPr>
            <p:ph idx="1" type="body"/>
          </p:nvPr>
        </p:nvSpPr>
        <p:spPr>
          <a:xfrm>
            <a:off x="457200" y="1652238"/>
            <a:ext cx="6534600" cy="43461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lang="en-US" sz="2000"/>
              <a:t>Role:</a:t>
            </a:r>
            <a:endParaRPr sz="2000"/>
          </a:p>
          <a:p>
            <a:pPr indent="-298450" lvl="1" marL="742950" rtl="0" algn="l">
              <a:spcBef>
                <a:spcPts val="0"/>
              </a:spcBef>
              <a:spcAft>
                <a:spcPts val="0"/>
              </a:spcAft>
              <a:buSzPts val="2000"/>
              <a:buChar char="•"/>
            </a:pPr>
            <a:r>
              <a:rPr lang="en-US" sz="2000"/>
              <a:t>Design, build, and implement new networks</a:t>
            </a:r>
            <a:endParaRPr sz="2000"/>
          </a:p>
          <a:p>
            <a:pPr indent="-298450" lvl="1" marL="742950" rtl="0" algn="l">
              <a:spcBef>
                <a:spcPts val="0"/>
              </a:spcBef>
              <a:spcAft>
                <a:spcPts val="0"/>
              </a:spcAft>
              <a:buSzPts val="2000"/>
              <a:buChar char="•"/>
            </a:pPr>
            <a:r>
              <a:rPr lang="en-US" sz="2000"/>
              <a:t>Maintain </a:t>
            </a:r>
            <a:r>
              <a:rPr lang="en-US" sz="2000"/>
              <a:t>existing</a:t>
            </a:r>
            <a:r>
              <a:rPr lang="en-US" sz="2000"/>
              <a:t> networks</a:t>
            </a:r>
            <a:endParaRPr sz="2000"/>
          </a:p>
          <a:p>
            <a:pPr indent="0" lvl="0" marL="742950" rtl="0" algn="l">
              <a:spcBef>
                <a:spcPts val="0"/>
              </a:spcBef>
              <a:spcAft>
                <a:spcPts val="0"/>
              </a:spcAft>
              <a:buNone/>
            </a:pPr>
            <a:r>
              <a:t/>
            </a:r>
            <a:endParaRPr sz="2000"/>
          </a:p>
          <a:p>
            <a:pPr indent="-285750" lvl="0" marL="285750" rtl="0" algn="l">
              <a:spcBef>
                <a:spcPts val="0"/>
              </a:spcBef>
              <a:spcAft>
                <a:spcPts val="0"/>
              </a:spcAft>
              <a:buSzPts val="2000"/>
              <a:buChar char="•"/>
            </a:pPr>
            <a:r>
              <a:rPr lang="en-US" sz="2000"/>
              <a:t>Responsibilities and Services:</a:t>
            </a:r>
            <a:endParaRPr sz="2000"/>
          </a:p>
          <a:p>
            <a:pPr indent="-298450" lvl="1" marL="742950" rtl="0" algn="l">
              <a:spcBef>
                <a:spcPts val="0"/>
              </a:spcBef>
              <a:spcAft>
                <a:spcPts val="0"/>
              </a:spcAft>
              <a:buSzPts val="2000"/>
              <a:buChar char="•"/>
            </a:pPr>
            <a:r>
              <a:rPr lang="en-US" sz="2000"/>
              <a:t>Manage network including firewalls, security systems, and data </a:t>
            </a:r>
            <a:r>
              <a:rPr lang="en-US" sz="2000"/>
              <a:t>backup</a:t>
            </a:r>
            <a:endParaRPr sz="2000"/>
          </a:p>
          <a:p>
            <a:pPr indent="-298450" lvl="1" marL="742950" rtl="0" algn="l">
              <a:spcBef>
                <a:spcPts val="0"/>
              </a:spcBef>
              <a:spcAft>
                <a:spcPts val="0"/>
              </a:spcAft>
              <a:buSzPts val="2000"/>
              <a:buChar char="•"/>
            </a:pPr>
            <a:r>
              <a:rPr lang="en-US" sz="2000"/>
              <a:t>Installing</a:t>
            </a:r>
            <a:r>
              <a:rPr lang="en-US" sz="2000"/>
              <a:t> and configuring hardware: routers, switches, load balancers, and VPN</a:t>
            </a:r>
            <a:endParaRPr/>
          </a:p>
        </p:txBody>
      </p:sp>
      <p:sp>
        <p:nvSpPr>
          <p:cNvPr id="321" name="Google Shape;321;p9"/>
          <p:cNvSpPr txBox="1"/>
          <p:nvPr/>
        </p:nvSpPr>
        <p:spPr>
          <a:xfrm>
            <a:off x="6750038" y="2565985"/>
            <a:ext cx="251702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Network and Server Engineer</a:t>
            </a:r>
            <a:endParaRPr/>
          </a:p>
        </p:txBody>
      </p:sp>
      <p:pic>
        <p:nvPicPr>
          <p:cNvPr id="322" name="Google Shape;322;p9"/>
          <p:cNvPicPr preferRelativeResize="0"/>
          <p:nvPr/>
        </p:nvPicPr>
        <p:blipFill rotWithShape="1">
          <a:blip r:embed="rId3">
            <a:alphaModFix/>
          </a:blip>
          <a:srcRect b="0" l="0" r="0" t="0"/>
          <a:stretch/>
        </p:blipFill>
        <p:spPr>
          <a:xfrm>
            <a:off x="6873095" y="295079"/>
            <a:ext cx="2270905" cy="2270905"/>
          </a:xfrm>
          <a:prstGeom prst="rect">
            <a:avLst/>
          </a:prstGeom>
          <a:noFill/>
          <a:ln>
            <a:noFill/>
          </a:ln>
        </p:spPr>
      </p:pic>
      <p:sp>
        <p:nvSpPr>
          <p:cNvPr id="323" name="Google Shape;323;p9"/>
          <p:cNvSpPr txBox="1"/>
          <p:nvPr/>
        </p:nvSpPr>
        <p:spPr>
          <a:xfrm>
            <a:off x="7115249" y="3461019"/>
            <a:ext cx="1786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pic>
        <p:nvPicPr>
          <p:cNvPr id="324" name="Google Shape;324;p9" title="MatthiasSlide14.mp3">
            <a:hlinkClick r:id="rId4"/>
          </p:cNvPr>
          <p:cNvPicPr preferRelativeResize="0"/>
          <p:nvPr/>
        </p:nvPicPr>
        <p:blipFill>
          <a:blip r:embed="rId5">
            <a:alphaModFix/>
          </a:blip>
          <a:stretch>
            <a:fillRect/>
          </a:stretch>
        </p:blipFill>
        <p:spPr>
          <a:xfrm>
            <a:off x="152400" y="6150738"/>
            <a:ext cx="4572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6"/>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Calibri"/>
              <a:buNone/>
            </a:pPr>
            <a:r>
              <a:rPr lang="en-US"/>
              <a:t>Recent Security Incident</a:t>
            </a:r>
            <a:endParaRPr/>
          </a:p>
        </p:txBody>
      </p:sp>
      <p:sp>
        <p:nvSpPr>
          <p:cNvPr id="331" name="Google Shape;331;p16"/>
          <p:cNvSpPr txBox="1"/>
          <p:nvPr>
            <p:ph idx="1" type="body"/>
          </p:nvPr>
        </p:nvSpPr>
        <p:spPr>
          <a:xfrm>
            <a:off x="457200" y="2142081"/>
            <a:ext cx="6660900" cy="3036000"/>
          </a:xfrm>
          <a:prstGeom prst="rect">
            <a:avLst/>
          </a:prstGeom>
          <a:noFill/>
          <a:ln>
            <a:noFill/>
          </a:ln>
        </p:spPr>
        <p:txBody>
          <a:bodyPr anchorCtr="0" anchor="ctr" bIns="45700" lIns="91425" spcFirstLastPara="1" rIns="91425" wrap="square" tIns="45700">
            <a:normAutofit/>
          </a:bodyPr>
          <a:lstStyle/>
          <a:p>
            <a:pPr indent="-273050" lvl="0" marL="285750" rtl="0" algn="l">
              <a:lnSpc>
                <a:spcPct val="90000"/>
              </a:lnSpc>
              <a:spcBef>
                <a:spcPts val="0"/>
              </a:spcBef>
              <a:spcAft>
                <a:spcPts val="0"/>
              </a:spcAft>
              <a:buSzPts val="1800"/>
              <a:buChar char="•"/>
            </a:pPr>
            <a:r>
              <a:rPr lang="en-US"/>
              <a:t>Last quarter our networking systems were attacked with a Denial-of-Service (DoS) attack. More specifically a Distributed DoS attack due to running Windows XP, 7, 8, and 10</a:t>
            </a:r>
            <a:endParaRPr/>
          </a:p>
          <a:p>
            <a:pPr indent="0" lvl="0" marL="285750" rtl="0" algn="l">
              <a:lnSpc>
                <a:spcPct val="90000"/>
              </a:lnSpc>
              <a:spcBef>
                <a:spcPts val="0"/>
              </a:spcBef>
              <a:spcAft>
                <a:spcPts val="0"/>
              </a:spcAft>
              <a:buNone/>
            </a:pPr>
            <a:r>
              <a:t/>
            </a:r>
            <a:endParaRPr/>
          </a:p>
          <a:p>
            <a:pPr indent="-273050" lvl="0" marL="285750" rtl="0" algn="l">
              <a:lnSpc>
                <a:spcPct val="90000"/>
              </a:lnSpc>
              <a:spcBef>
                <a:spcPts val="0"/>
              </a:spcBef>
              <a:spcAft>
                <a:spcPts val="0"/>
              </a:spcAft>
              <a:buSzPts val="1800"/>
              <a:buChar char="•"/>
            </a:pPr>
            <a:r>
              <a:rPr lang="en-US"/>
              <a:t>The hacker gained access using an open USB port at one of our retail stores. The attack overwhelmed the network servers with useless traffic, rendering our services unavailable to legitimate customers </a:t>
            </a:r>
            <a:endParaRPr/>
          </a:p>
          <a:p>
            <a:pPr indent="0" lvl="0" marL="285750" rtl="0" algn="l">
              <a:lnSpc>
                <a:spcPct val="90000"/>
              </a:lnSpc>
              <a:spcBef>
                <a:spcPts val="0"/>
              </a:spcBef>
              <a:spcAft>
                <a:spcPts val="0"/>
              </a:spcAft>
              <a:buNone/>
            </a:pPr>
            <a:r>
              <a:t/>
            </a:r>
            <a:endParaRPr/>
          </a:p>
          <a:p>
            <a:pPr indent="-273050" lvl="0" marL="285750" rtl="0" algn="l">
              <a:lnSpc>
                <a:spcPct val="90000"/>
              </a:lnSpc>
              <a:spcBef>
                <a:spcPts val="0"/>
              </a:spcBef>
              <a:spcAft>
                <a:spcPts val="0"/>
              </a:spcAft>
              <a:buSzPts val="1800"/>
              <a:buChar char="•"/>
            </a:pPr>
            <a:r>
              <a:rPr lang="en-US"/>
              <a:t>While no </a:t>
            </a:r>
            <a:r>
              <a:rPr lang="en-US"/>
              <a:t>physical</a:t>
            </a:r>
            <a:r>
              <a:rPr lang="en-US"/>
              <a:t> damage occurred, we lost sales do to our software not being able to service customer requests</a:t>
            </a:r>
            <a:endParaRPr sz="1600"/>
          </a:p>
        </p:txBody>
      </p:sp>
      <p:pic>
        <p:nvPicPr>
          <p:cNvPr id="332" name="Google Shape;332;p16"/>
          <p:cNvPicPr preferRelativeResize="0"/>
          <p:nvPr/>
        </p:nvPicPr>
        <p:blipFill rotWithShape="1">
          <a:blip r:embed="rId3">
            <a:alphaModFix/>
          </a:blip>
          <a:srcRect b="0" l="0" r="0" t="0"/>
          <a:stretch/>
        </p:blipFill>
        <p:spPr>
          <a:xfrm>
            <a:off x="6114060" y="5348965"/>
            <a:ext cx="2816184" cy="1323317"/>
          </a:xfrm>
          <a:prstGeom prst="rect">
            <a:avLst/>
          </a:prstGeom>
          <a:noFill/>
          <a:ln>
            <a:noFill/>
          </a:ln>
        </p:spPr>
      </p:pic>
      <p:pic>
        <p:nvPicPr>
          <p:cNvPr id="333" name="Google Shape;333;p16"/>
          <p:cNvPicPr preferRelativeResize="0"/>
          <p:nvPr/>
        </p:nvPicPr>
        <p:blipFill rotWithShape="1">
          <a:blip r:embed="rId4">
            <a:alphaModFix/>
          </a:blip>
          <a:srcRect b="0" l="0" r="0" t="0"/>
          <a:stretch/>
        </p:blipFill>
        <p:spPr>
          <a:xfrm>
            <a:off x="6962054" y="1006615"/>
            <a:ext cx="2270905" cy="2270905"/>
          </a:xfrm>
          <a:prstGeom prst="rect">
            <a:avLst/>
          </a:prstGeom>
          <a:noFill/>
          <a:ln>
            <a:noFill/>
          </a:ln>
        </p:spPr>
      </p:pic>
      <p:sp>
        <p:nvSpPr>
          <p:cNvPr id="334" name="Google Shape;334;p16"/>
          <p:cNvSpPr txBox="1"/>
          <p:nvPr/>
        </p:nvSpPr>
        <p:spPr>
          <a:xfrm>
            <a:off x="7204208" y="3343746"/>
            <a:ext cx="1786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sp>
        <p:nvSpPr>
          <p:cNvPr id="335" name="Google Shape;335;p16"/>
          <p:cNvSpPr txBox="1"/>
          <p:nvPr/>
        </p:nvSpPr>
        <p:spPr>
          <a:xfrm>
            <a:off x="4135902" y="6045668"/>
            <a:ext cx="197815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Foundation, 2017)</a:t>
            </a:r>
            <a:endParaRPr/>
          </a:p>
        </p:txBody>
      </p:sp>
      <p:pic>
        <p:nvPicPr>
          <p:cNvPr id="336" name="Google Shape;336;p16" title="MatthiasSlide15.mp3">
            <a:hlinkClick r:id="rId5"/>
          </p:cNvPr>
          <p:cNvPicPr preferRelativeResize="0"/>
          <p:nvPr/>
        </p:nvPicPr>
        <p:blipFill>
          <a:blip r:embed="rId6">
            <a:alphaModFix/>
          </a:blip>
          <a:stretch>
            <a:fillRect/>
          </a:stretch>
        </p:blipFill>
        <p:spPr>
          <a:xfrm>
            <a:off x="152400" y="5330481"/>
            <a:ext cx="457200" cy="45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7"/>
          <p:cNvSpPr txBox="1"/>
          <p:nvPr>
            <p:ph type="title"/>
          </p:nvPr>
        </p:nvSpPr>
        <p:spPr>
          <a:xfrm>
            <a:off x="457200" y="609601"/>
            <a:ext cx="6886135" cy="1456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Calibri"/>
              <a:buNone/>
            </a:pPr>
            <a:r>
              <a:rPr lang="en-US"/>
              <a:t>How the hackers were successful</a:t>
            </a:r>
            <a:endParaRPr/>
          </a:p>
        </p:txBody>
      </p:sp>
      <p:sp>
        <p:nvSpPr>
          <p:cNvPr id="343" name="Google Shape;343;p17"/>
          <p:cNvSpPr txBox="1"/>
          <p:nvPr>
            <p:ph idx="1" type="body"/>
          </p:nvPr>
        </p:nvSpPr>
        <p:spPr>
          <a:xfrm>
            <a:off x="457200" y="2142084"/>
            <a:ext cx="6576600" cy="3113100"/>
          </a:xfrm>
          <a:prstGeom prst="rect">
            <a:avLst/>
          </a:prstGeom>
          <a:noFill/>
          <a:ln>
            <a:noFill/>
          </a:ln>
        </p:spPr>
        <p:txBody>
          <a:bodyPr anchorCtr="0" anchor="ctr" bIns="45700" lIns="91425" spcFirstLastPara="1" rIns="91425" wrap="square" tIns="45700">
            <a:normAutofit/>
          </a:bodyPr>
          <a:lstStyle/>
          <a:p>
            <a:pPr indent="-279400" lvl="0" marL="285750" rtl="0" algn="l">
              <a:spcBef>
                <a:spcPts val="0"/>
              </a:spcBef>
              <a:spcAft>
                <a:spcPts val="0"/>
              </a:spcAft>
              <a:buSzPts val="1900"/>
              <a:buChar char="•"/>
            </a:pPr>
            <a:r>
              <a:rPr lang="en-US" sz="1900"/>
              <a:t>The attacker used an open USB drive to deliver the DDoS payload. Simply inserting the drive activated Plug-n-Play, running the software upon insertion</a:t>
            </a:r>
            <a:endParaRPr sz="1900"/>
          </a:p>
          <a:p>
            <a:pPr indent="0" lvl="0" marL="285750" rtl="0" algn="l">
              <a:spcBef>
                <a:spcPts val="0"/>
              </a:spcBef>
              <a:spcAft>
                <a:spcPts val="0"/>
              </a:spcAft>
              <a:buNone/>
            </a:pPr>
            <a:r>
              <a:t/>
            </a:r>
            <a:endParaRPr sz="1900"/>
          </a:p>
          <a:p>
            <a:pPr indent="-279400" lvl="0" marL="285750" rtl="0" algn="l">
              <a:spcBef>
                <a:spcPts val="0"/>
              </a:spcBef>
              <a:spcAft>
                <a:spcPts val="0"/>
              </a:spcAft>
              <a:buSzPts val="1900"/>
              <a:buChar char="•"/>
            </a:pPr>
            <a:r>
              <a:rPr lang="en-US" sz="1900"/>
              <a:t>The software turned the PoS software into a botnet zombie compromising multiple terminals and overwhelming our SQL servers</a:t>
            </a:r>
            <a:endParaRPr sz="1900"/>
          </a:p>
          <a:p>
            <a:pPr indent="0" lvl="0" marL="285750" rtl="0" algn="l">
              <a:spcBef>
                <a:spcPts val="0"/>
              </a:spcBef>
              <a:spcAft>
                <a:spcPts val="0"/>
              </a:spcAft>
              <a:buNone/>
            </a:pPr>
            <a:r>
              <a:t/>
            </a:r>
            <a:endParaRPr sz="1900"/>
          </a:p>
          <a:p>
            <a:pPr indent="-279400" lvl="0" marL="285750" rtl="0" algn="l">
              <a:spcBef>
                <a:spcPts val="0"/>
              </a:spcBef>
              <a:spcAft>
                <a:spcPts val="0"/>
              </a:spcAft>
              <a:buSzPts val="1900"/>
              <a:buChar char="•"/>
            </a:pPr>
            <a:r>
              <a:rPr lang="en-US" sz="1900"/>
              <a:t>Windows XP is known for such </a:t>
            </a:r>
            <a:r>
              <a:rPr lang="en-US" sz="1900"/>
              <a:t>vulnerabilities</a:t>
            </a:r>
            <a:r>
              <a:rPr lang="en-US" sz="1900"/>
              <a:t> due to ended </a:t>
            </a:r>
            <a:r>
              <a:rPr lang="en-US" sz="1900"/>
              <a:t>development</a:t>
            </a:r>
            <a:r>
              <a:rPr lang="en-US" sz="1900"/>
              <a:t> of security issues in 2014</a:t>
            </a:r>
            <a:endParaRPr sz="1900"/>
          </a:p>
        </p:txBody>
      </p:sp>
      <p:pic>
        <p:nvPicPr>
          <p:cNvPr id="344" name="Google Shape;344;p17"/>
          <p:cNvPicPr preferRelativeResize="0"/>
          <p:nvPr/>
        </p:nvPicPr>
        <p:blipFill rotWithShape="1">
          <a:blip r:embed="rId3">
            <a:alphaModFix/>
          </a:blip>
          <a:srcRect b="0" l="0" r="0" t="0"/>
          <a:stretch/>
        </p:blipFill>
        <p:spPr>
          <a:xfrm>
            <a:off x="6114060" y="5348965"/>
            <a:ext cx="2816184" cy="1323317"/>
          </a:xfrm>
          <a:prstGeom prst="rect">
            <a:avLst/>
          </a:prstGeom>
          <a:noFill/>
          <a:ln>
            <a:noFill/>
          </a:ln>
        </p:spPr>
      </p:pic>
      <p:pic>
        <p:nvPicPr>
          <p:cNvPr id="345" name="Google Shape;345;p17"/>
          <p:cNvPicPr preferRelativeResize="0"/>
          <p:nvPr/>
        </p:nvPicPr>
        <p:blipFill rotWithShape="1">
          <a:blip r:embed="rId4">
            <a:alphaModFix/>
          </a:blip>
          <a:srcRect b="0" l="0" r="0" t="0"/>
          <a:stretch/>
        </p:blipFill>
        <p:spPr>
          <a:xfrm>
            <a:off x="6873095" y="1104283"/>
            <a:ext cx="2270905" cy="2270905"/>
          </a:xfrm>
          <a:prstGeom prst="rect">
            <a:avLst/>
          </a:prstGeom>
          <a:noFill/>
          <a:ln>
            <a:noFill/>
          </a:ln>
        </p:spPr>
      </p:pic>
      <p:sp>
        <p:nvSpPr>
          <p:cNvPr id="346" name="Google Shape;346;p17"/>
          <p:cNvSpPr txBox="1"/>
          <p:nvPr/>
        </p:nvSpPr>
        <p:spPr>
          <a:xfrm>
            <a:off x="7115249" y="3387664"/>
            <a:ext cx="1786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sp>
        <p:nvSpPr>
          <p:cNvPr id="347" name="Google Shape;347;p17"/>
          <p:cNvSpPr txBox="1"/>
          <p:nvPr/>
        </p:nvSpPr>
        <p:spPr>
          <a:xfrm>
            <a:off x="4135902" y="6045668"/>
            <a:ext cx="197815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Foundation, 2017)</a:t>
            </a:r>
            <a:endParaRPr/>
          </a:p>
        </p:txBody>
      </p:sp>
      <p:pic>
        <p:nvPicPr>
          <p:cNvPr id="348" name="Google Shape;348;p17" title="MatthiasSlide16.mp3">
            <a:hlinkClick r:id="rId5"/>
          </p:cNvPr>
          <p:cNvPicPr preferRelativeResize="0"/>
          <p:nvPr/>
        </p:nvPicPr>
        <p:blipFill>
          <a:blip r:embed="rId6">
            <a:alphaModFix/>
          </a:blip>
          <a:stretch>
            <a:fillRect/>
          </a:stretch>
        </p:blipFill>
        <p:spPr>
          <a:xfrm>
            <a:off x="235975" y="6140247"/>
            <a:ext cx="457200" cy="4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8"/>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Calibri"/>
              <a:buNone/>
            </a:pPr>
            <a:r>
              <a:rPr lang="en-US"/>
              <a:t>Recommendations for future attacks</a:t>
            </a:r>
            <a:endParaRPr/>
          </a:p>
        </p:txBody>
      </p:sp>
      <p:sp>
        <p:nvSpPr>
          <p:cNvPr id="355" name="Google Shape;355;p18"/>
          <p:cNvSpPr txBox="1"/>
          <p:nvPr>
            <p:ph idx="1" type="body"/>
          </p:nvPr>
        </p:nvSpPr>
        <p:spPr>
          <a:xfrm>
            <a:off x="457200" y="1675348"/>
            <a:ext cx="6618900" cy="4030200"/>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0"/>
              </a:spcBef>
              <a:spcAft>
                <a:spcPts val="0"/>
              </a:spcAft>
              <a:buSzPts val="2000"/>
              <a:buChar char="•"/>
            </a:pPr>
            <a:r>
              <a:rPr lang="en-US" sz="2000"/>
              <a:t>The most expensive option is replacing our operating systems with more secure software. That would cost tens of thousands of dollars. Another option is to physically disable the USB drives on retail terminals. For </a:t>
            </a:r>
            <a:r>
              <a:rPr lang="en-US" sz="2000"/>
              <a:t>example, putting cement in the port to disable access. IBM did this in 2018 (Lewis, 2018).</a:t>
            </a:r>
            <a:r>
              <a:rPr lang="en-US" sz="2000"/>
              <a:t> </a:t>
            </a:r>
            <a:endParaRPr sz="2000"/>
          </a:p>
          <a:p>
            <a:pPr indent="0" lvl="0" marL="285750" rtl="0" algn="l">
              <a:spcBef>
                <a:spcPts val="0"/>
              </a:spcBef>
              <a:spcAft>
                <a:spcPts val="0"/>
              </a:spcAft>
              <a:buNone/>
            </a:pPr>
            <a:r>
              <a:t/>
            </a:r>
            <a:endParaRPr sz="2000"/>
          </a:p>
          <a:p>
            <a:pPr indent="-285750" lvl="0" marL="285750" rtl="0" algn="l">
              <a:spcBef>
                <a:spcPts val="0"/>
              </a:spcBef>
              <a:spcAft>
                <a:spcPts val="0"/>
              </a:spcAft>
              <a:buSzPts val="2000"/>
              <a:buChar char="•"/>
            </a:pPr>
            <a:r>
              <a:rPr lang="en-US" sz="2000"/>
              <a:t>We have ten stores and the process would take about two minutes per terminal. A simple chore that would eliminate future attacks of this specific type of DDoS.  </a:t>
            </a:r>
            <a:endParaRPr sz="2000"/>
          </a:p>
          <a:p>
            <a:pPr indent="0" lvl="0" marL="285750" rtl="0" algn="l">
              <a:spcBef>
                <a:spcPts val="0"/>
              </a:spcBef>
              <a:spcAft>
                <a:spcPts val="0"/>
              </a:spcAft>
              <a:buNone/>
            </a:pPr>
            <a:r>
              <a:t/>
            </a:r>
            <a:endParaRPr sz="2000"/>
          </a:p>
          <a:p>
            <a:pPr indent="-285750" lvl="0" marL="285750" rtl="0" algn="l">
              <a:spcBef>
                <a:spcPts val="0"/>
              </a:spcBef>
              <a:spcAft>
                <a:spcPts val="0"/>
              </a:spcAft>
              <a:buSzPts val="2000"/>
              <a:buChar char="•"/>
            </a:pPr>
            <a:r>
              <a:rPr lang="en-US" sz="2000"/>
              <a:t>It is difficult to determine how much money was lost during the attack from our retail stores however this vulnerability is open to different more costly attacks.</a:t>
            </a:r>
            <a:endParaRPr/>
          </a:p>
        </p:txBody>
      </p:sp>
      <p:pic>
        <p:nvPicPr>
          <p:cNvPr id="356" name="Google Shape;356;p18"/>
          <p:cNvPicPr preferRelativeResize="0"/>
          <p:nvPr/>
        </p:nvPicPr>
        <p:blipFill rotWithShape="1">
          <a:blip r:embed="rId3">
            <a:alphaModFix/>
          </a:blip>
          <a:srcRect b="0" l="0" r="0" t="0"/>
          <a:stretch/>
        </p:blipFill>
        <p:spPr>
          <a:xfrm>
            <a:off x="6114060" y="5348965"/>
            <a:ext cx="2816184" cy="1323317"/>
          </a:xfrm>
          <a:prstGeom prst="rect">
            <a:avLst/>
          </a:prstGeom>
          <a:noFill/>
          <a:ln>
            <a:noFill/>
          </a:ln>
        </p:spPr>
      </p:pic>
      <p:pic>
        <p:nvPicPr>
          <p:cNvPr id="357" name="Google Shape;357;p18"/>
          <p:cNvPicPr preferRelativeResize="0"/>
          <p:nvPr/>
        </p:nvPicPr>
        <p:blipFill rotWithShape="1">
          <a:blip r:embed="rId4">
            <a:alphaModFix/>
          </a:blip>
          <a:srcRect b="0" l="0" r="0" t="0"/>
          <a:stretch/>
        </p:blipFill>
        <p:spPr>
          <a:xfrm>
            <a:off x="6937779" y="968516"/>
            <a:ext cx="2270905" cy="2270905"/>
          </a:xfrm>
          <a:prstGeom prst="rect">
            <a:avLst/>
          </a:prstGeom>
          <a:noFill/>
          <a:ln>
            <a:noFill/>
          </a:ln>
        </p:spPr>
      </p:pic>
      <p:sp>
        <p:nvSpPr>
          <p:cNvPr id="358" name="Google Shape;358;p18"/>
          <p:cNvSpPr txBox="1"/>
          <p:nvPr/>
        </p:nvSpPr>
        <p:spPr>
          <a:xfrm>
            <a:off x="7076049" y="3239421"/>
            <a:ext cx="1786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sp>
        <p:nvSpPr>
          <p:cNvPr id="359" name="Google Shape;359;p18"/>
          <p:cNvSpPr txBox="1"/>
          <p:nvPr/>
        </p:nvSpPr>
        <p:spPr>
          <a:xfrm>
            <a:off x="4135902" y="6045668"/>
            <a:ext cx="197815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Foundation, 2017)</a:t>
            </a:r>
            <a:endParaRPr/>
          </a:p>
        </p:txBody>
      </p:sp>
      <p:pic>
        <p:nvPicPr>
          <p:cNvPr id="360" name="Google Shape;360;p18" title="MatthiasSlide17.mp3">
            <a:hlinkClick r:id="rId5"/>
          </p:cNvPr>
          <p:cNvPicPr preferRelativeResize="0"/>
          <p:nvPr/>
        </p:nvPicPr>
        <p:blipFill>
          <a:blip r:embed="rId6">
            <a:alphaModFix/>
          </a:blip>
          <a:stretch>
            <a:fillRect/>
          </a:stretch>
        </p:blipFill>
        <p:spPr>
          <a:xfrm>
            <a:off x="219275" y="6387200"/>
            <a:ext cx="304801" cy="304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68c6208bd6_1_4"/>
          <p:cNvSpPr txBox="1"/>
          <p:nvPr>
            <p:ph type="title"/>
          </p:nvPr>
        </p:nvSpPr>
        <p:spPr>
          <a:xfrm>
            <a:off x="457200" y="609601"/>
            <a:ext cx="7772400" cy="145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Calibri"/>
              <a:buNone/>
            </a:pPr>
            <a:r>
              <a:rPr lang="en-US"/>
              <a:t>A more secure future</a:t>
            </a:r>
            <a:endParaRPr/>
          </a:p>
        </p:txBody>
      </p:sp>
      <p:sp>
        <p:nvSpPr>
          <p:cNvPr id="367" name="Google Shape;367;g268c6208bd6_1_4"/>
          <p:cNvSpPr txBox="1"/>
          <p:nvPr>
            <p:ph idx="1" type="body"/>
          </p:nvPr>
        </p:nvSpPr>
        <p:spPr>
          <a:xfrm>
            <a:off x="457200" y="1675348"/>
            <a:ext cx="6618900" cy="4030200"/>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0"/>
              </a:spcBef>
              <a:spcAft>
                <a:spcPts val="0"/>
              </a:spcAft>
              <a:buSzPts val="2000"/>
              <a:buChar char="•"/>
            </a:pPr>
            <a:r>
              <a:rPr lang="en-US" sz="2000"/>
              <a:t>The cost to prevent future DDoS attacks of this same type, is minimal but as the Network Engineer, I encourage Disony Entertainment to move the retail software and communications to a cloud service provider. </a:t>
            </a:r>
            <a:endParaRPr sz="2000"/>
          </a:p>
          <a:p>
            <a:pPr indent="0" lvl="0" marL="285750" rtl="0" algn="l">
              <a:spcBef>
                <a:spcPts val="0"/>
              </a:spcBef>
              <a:spcAft>
                <a:spcPts val="0"/>
              </a:spcAft>
              <a:buNone/>
            </a:pPr>
            <a:r>
              <a:t/>
            </a:r>
            <a:endParaRPr sz="2000"/>
          </a:p>
          <a:p>
            <a:pPr indent="-285750" lvl="0" marL="285750" rtl="0" algn="l">
              <a:spcBef>
                <a:spcPts val="0"/>
              </a:spcBef>
              <a:spcAft>
                <a:spcPts val="0"/>
              </a:spcAft>
              <a:buSzPts val="2000"/>
              <a:buChar char="•"/>
            </a:pPr>
            <a:r>
              <a:rPr lang="en-US" sz="2000"/>
              <a:t>Separating the retail services with the corporate services will add an additional level of security. While also providing much needed new software for the retail stores. Windows XP is full of risks and unpatched vulnerabilities. </a:t>
            </a:r>
            <a:endParaRPr sz="2000"/>
          </a:p>
          <a:p>
            <a:pPr indent="0" lvl="0" marL="285750" rtl="0" algn="l">
              <a:spcBef>
                <a:spcPts val="0"/>
              </a:spcBef>
              <a:spcAft>
                <a:spcPts val="0"/>
              </a:spcAft>
              <a:buNone/>
            </a:pPr>
            <a:r>
              <a:t/>
            </a:r>
            <a:endParaRPr sz="2000"/>
          </a:p>
          <a:p>
            <a:pPr indent="-285750" lvl="0" marL="285750" rtl="0" algn="l">
              <a:spcBef>
                <a:spcPts val="0"/>
              </a:spcBef>
              <a:spcAft>
                <a:spcPts val="0"/>
              </a:spcAft>
              <a:buSzPts val="2000"/>
              <a:buChar char="•"/>
            </a:pPr>
            <a:r>
              <a:rPr lang="en-US" sz="2000"/>
              <a:t>According to Microsoft and the level needed for our services, thats 20 virtual CPUs, our cost is $2.48 an hour (Microsoft, 2024).</a:t>
            </a:r>
            <a:endParaRPr sz="2000"/>
          </a:p>
        </p:txBody>
      </p:sp>
      <p:pic>
        <p:nvPicPr>
          <p:cNvPr id="368" name="Google Shape;368;g268c6208bd6_1_4"/>
          <p:cNvPicPr preferRelativeResize="0"/>
          <p:nvPr/>
        </p:nvPicPr>
        <p:blipFill rotWithShape="1">
          <a:blip r:embed="rId3">
            <a:alphaModFix/>
          </a:blip>
          <a:srcRect b="0" l="0" r="0" t="0"/>
          <a:stretch/>
        </p:blipFill>
        <p:spPr>
          <a:xfrm>
            <a:off x="6937779" y="968516"/>
            <a:ext cx="2270906" cy="2270906"/>
          </a:xfrm>
          <a:prstGeom prst="rect">
            <a:avLst/>
          </a:prstGeom>
          <a:noFill/>
          <a:ln>
            <a:noFill/>
          </a:ln>
        </p:spPr>
      </p:pic>
      <p:sp>
        <p:nvSpPr>
          <p:cNvPr id="369" name="Google Shape;369;g268c6208bd6_1_4"/>
          <p:cNvSpPr txBox="1"/>
          <p:nvPr/>
        </p:nvSpPr>
        <p:spPr>
          <a:xfrm>
            <a:off x="7076049" y="3239421"/>
            <a:ext cx="178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0"/>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alibri"/>
              <a:buNone/>
            </a:pPr>
            <a:r>
              <a:rPr lang="en-US"/>
              <a:t>INTRODUCE THE EXPERT</a:t>
            </a:r>
            <a:endParaRPr/>
          </a:p>
        </p:txBody>
      </p:sp>
      <p:sp>
        <p:nvSpPr>
          <p:cNvPr id="376" name="Google Shape;376;p10"/>
          <p:cNvSpPr txBox="1"/>
          <p:nvPr>
            <p:ph idx="1" type="body"/>
          </p:nvPr>
        </p:nvSpPr>
        <p:spPr>
          <a:xfrm>
            <a:off x="457200" y="1704550"/>
            <a:ext cx="6474300" cy="4934400"/>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l">
              <a:lnSpc>
                <a:spcPct val="115000"/>
              </a:lnSpc>
              <a:spcBef>
                <a:spcPts val="1200"/>
              </a:spcBef>
              <a:spcAft>
                <a:spcPts val="0"/>
              </a:spcAft>
              <a:buClr>
                <a:schemeClr val="dk1"/>
              </a:buClr>
              <a:buSzPct val="49761"/>
              <a:buFont typeface="Arial"/>
              <a:buNone/>
            </a:pPr>
            <a:r>
              <a:rPr lang="en-US" sz="2210"/>
              <a:t>As a web manager, my role involves overseeing and maintaining our company's website to ensure its functionality, performance, and user experience. My responsibilities include:</a:t>
            </a:r>
            <a:endParaRPr sz="2210"/>
          </a:p>
          <a:p>
            <a:pPr indent="0" lvl="0" marL="0" rtl="0" algn="l">
              <a:lnSpc>
                <a:spcPct val="115000"/>
              </a:lnSpc>
              <a:spcBef>
                <a:spcPts val="1200"/>
              </a:spcBef>
              <a:spcAft>
                <a:spcPts val="0"/>
              </a:spcAft>
              <a:buClr>
                <a:schemeClr val="dk1"/>
              </a:buClr>
              <a:buSzPct val="49761"/>
              <a:buFont typeface="Arial"/>
              <a:buNone/>
            </a:pPr>
            <a:r>
              <a:rPr lang="en-US" sz="2210"/>
              <a:t>Day-to-day maintenance: Regularly checking and updating the website to ensure it is functioning properly and remains up-to-date.</a:t>
            </a:r>
            <a:endParaRPr sz="2210"/>
          </a:p>
          <a:p>
            <a:pPr indent="0" lvl="0" marL="0" rtl="0" algn="l">
              <a:lnSpc>
                <a:spcPct val="115000"/>
              </a:lnSpc>
              <a:spcBef>
                <a:spcPts val="1200"/>
              </a:spcBef>
              <a:spcAft>
                <a:spcPts val="0"/>
              </a:spcAft>
              <a:buClr>
                <a:schemeClr val="dk1"/>
              </a:buClr>
              <a:buSzPct val="49761"/>
              <a:buFont typeface="Arial"/>
              <a:buNone/>
            </a:pPr>
            <a:r>
              <a:rPr lang="en-US" sz="2210"/>
              <a:t>Content management: Creating and updating website content to keep it accurate, engaging, and aligned with the company's objectives.</a:t>
            </a:r>
            <a:endParaRPr sz="2210"/>
          </a:p>
          <a:p>
            <a:pPr indent="0" lvl="0" marL="0" rtl="0" algn="l">
              <a:lnSpc>
                <a:spcPct val="115000"/>
              </a:lnSpc>
              <a:spcBef>
                <a:spcPts val="1200"/>
              </a:spcBef>
              <a:spcAft>
                <a:spcPts val="0"/>
              </a:spcAft>
              <a:buClr>
                <a:schemeClr val="dk1"/>
              </a:buClr>
              <a:buSzPct val="49761"/>
              <a:buFont typeface="Arial"/>
              <a:buNone/>
            </a:pPr>
            <a:r>
              <a:rPr lang="en-US" sz="2210"/>
              <a:t>Website performance:</a:t>
            </a:r>
            <a:r>
              <a:rPr lang="en-US" sz="2100"/>
              <a:t> </a:t>
            </a:r>
            <a:r>
              <a:rPr lang="en-US" sz="2210"/>
              <a:t>Monitoring the website's speed, responsiveness, and user experience, and addressing any issues that may impact performance.</a:t>
            </a:r>
            <a:endParaRPr sz="2210"/>
          </a:p>
          <a:p>
            <a:pPr indent="0" lvl="0" marL="0" rtl="0" algn="l">
              <a:lnSpc>
                <a:spcPct val="115000"/>
              </a:lnSpc>
              <a:spcBef>
                <a:spcPts val="1200"/>
              </a:spcBef>
              <a:spcAft>
                <a:spcPts val="0"/>
              </a:spcAft>
              <a:buClr>
                <a:schemeClr val="dk1"/>
              </a:buClr>
              <a:buSzPct val="49761"/>
              <a:buFont typeface="Arial"/>
              <a:buNone/>
            </a:pPr>
            <a:r>
              <a:rPr lang="en-US" sz="2210"/>
              <a:t>Hosting and server management: Ensuring the website is properly hosted and the server is secure and reliable.</a:t>
            </a:r>
            <a:endParaRPr sz="2210"/>
          </a:p>
          <a:p>
            <a:pPr indent="0" lvl="0" marL="0" rtl="0" algn="l">
              <a:lnSpc>
                <a:spcPct val="115000"/>
              </a:lnSpc>
              <a:spcBef>
                <a:spcPts val="1200"/>
              </a:spcBef>
              <a:spcAft>
                <a:spcPts val="0"/>
              </a:spcAft>
              <a:buClr>
                <a:schemeClr val="dk1"/>
              </a:buClr>
              <a:buSzPct val="49761"/>
              <a:buFont typeface="Arial"/>
              <a:buNone/>
            </a:pPr>
            <a:r>
              <a:rPr lang="en-US" sz="2210"/>
              <a:t>Website upgrades: Implementing new features, improving functionality, and staying abreast of the latest web technologies.</a:t>
            </a:r>
            <a:endParaRPr sz="2210"/>
          </a:p>
          <a:p>
            <a:pPr indent="0" lvl="0" marL="0" rtl="0" algn="l">
              <a:lnSpc>
                <a:spcPct val="115000"/>
              </a:lnSpc>
              <a:spcBef>
                <a:spcPts val="1200"/>
              </a:spcBef>
              <a:spcAft>
                <a:spcPts val="0"/>
              </a:spcAft>
              <a:buClr>
                <a:schemeClr val="dk1"/>
              </a:buClr>
              <a:buSzPct val="49761"/>
              <a:buFont typeface="Arial"/>
              <a:buNone/>
            </a:pPr>
            <a:r>
              <a:rPr lang="en-US" sz="2210"/>
              <a:t>Testing and quality assurance: Conducting regular testing to ensure the website functions correctly across different platforms and resolving any bugs or errors.</a:t>
            </a:r>
            <a:endParaRPr sz="2210"/>
          </a:p>
          <a:p>
            <a:pPr indent="0" lvl="0" marL="0" rtl="0" algn="l">
              <a:lnSpc>
                <a:spcPct val="115000"/>
              </a:lnSpc>
              <a:spcBef>
                <a:spcPts val="1200"/>
              </a:spcBef>
              <a:spcAft>
                <a:spcPts val="0"/>
              </a:spcAft>
              <a:buClr>
                <a:schemeClr val="dk1"/>
              </a:buClr>
              <a:buSzPct val="49761"/>
              <a:buFont typeface="Arial"/>
              <a:buNone/>
            </a:pPr>
            <a:r>
              <a:rPr lang="en-US" sz="2210"/>
              <a:t>SEO and analytics: Optimizing the website for search engines, analyzing website analytics, and making data-driven decisions to enhance performance.</a:t>
            </a:r>
            <a:endParaRPr sz="2210"/>
          </a:p>
          <a:p>
            <a:pPr indent="0" lvl="0" marL="0" rtl="0" algn="l">
              <a:lnSpc>
                <a:spcPct val="115000"/>
              </a:lnSpc>
              <a:spcBef>
                <a:spcPts val="1200"/>
              </a:spcBef>
              <a:spcAft>
                <a:spcPts val="0"/>
              </a:spcAft>
              <a:buClr>
                <a:schemeClr val="dk1"/>
              </a:buClr>
              <a:buSzPct val="49761"/>
              <a:buFont typeface="Arial"/>
              <a:buNone/>
            </a:pPr>
            <a:r>
              <a:rPr lang="en-US" sz="2210"/>
              <a:t>Security and data protection: Implementing security measures to safeguard the website from cyber threats and ensuring user data is protected.</a:t>
            </a:r>
            <a:endParaRPr sz="2210"/>
          </a:p>
          <a:p>
            <a:pPr indent="0" lvl="0" marL="0" rtl="0" algn="l">
              <a:lnSpc>
                <a:spcPct val="115000"/>
              </a:lnSpc>
              <a:spcBef>
                <a:spcPts val="1200"/>
              </a:spcBef>
              <a:spcAft>
                <a:spcPts val="0"/>
              </a:spcAft>
              <a:buClr>
                <a:schemeClr val="dk1"/>
              </a:buClr>
              <a:buSzPct val="49761"/>
              <a:buFont typeface="Arial"/>
              <a:buNone/>
            </a:pPr>
            <a:r>
              <a:rPr lang="en-US" sz="2210"/>
              <a:t>In addition to these responsibilities, I also oversee processes such as content creation and management, website design and development, e-commerce functionality, social media integration, and online marketing campaigns. This role is crucial in maintaining the company's online presence and ensuring a seamless user experience for visitors to the website.</a:t>
            </a:r>
            <a:endParaRPr sz="2210"/>
          </a:p>
          <a:p>
            <a:pPr indent="0" lvl="0" marL="285750" rtl="0" algn="l">
              <a:spcBef>
                <a:spcPts val="1200"/>
              </a:spcBef>
              <a:spcAft>
                <a:spcPts val="0"/>
              </a:spcAft>
              <a:buNone/>
            </a:pPr>
            <a:r>
              <a:t/>
            </a:r>
            <a:endParaRPr sz="2000"/>
          </a:p>
        </p:txBody>
      </p:sp>
      <p:sp>
        <p:nvSpPr>
          <p:cNvPr id="377" name="Google Shape;377;p10"/>
          <p:cNvSpPr txBox="1"/>
          <p:nvPr/>
        </p:nvSpPr>
        <p:spPr>
          <a:xfrm>
            <a:off x="6728131" y="2822029"/>
            <a:ext cx="25170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Web Manager</a:t>
            </a:r>
            <a:endParaRPr/>
          </a:p>
        </p:txBody>
      </p:sp>
      <p:pic>
        <p:nvPicPr>
          <p:cNvPr id="378" name="Google Shape;378;p10"/>
          <p:cNvPicPr preferRelativeResize="0"/>
          <p:nvPr/>
        </p:nvPicPr>
        <p:blipFill rotWithShape="1">
          <a:blip r:embed="rId3">
            <a:alphaModFix/>
          </a:blip>
          <a:srcRect b="0" l="0" r="0" t="0"/>
          <a:stretch/>
        </p:blipFill>
        <p:spPr>
          <a:xfrm>
            <a:off x="6931503" y="181791"/>
            <a:ext cx="2270905" cy="2270905"/>
          </a:xfrm>
          <a:prstGeom prst="rect">
            <a:avLst/>
          </a:prstGeom>
          <a:noFill/>
          <a:ln>
            <a:noFill/>
          </a:ln>
        </p:spPr>
      </p:pic>
      <p:sp>
        <p:nvSpPr>
          <p:cNvPr id="379" name="Google Shape;379;p10"/>
          <p:cNvSpPr txBox="1"/>
          <p:nvPr/>
        </p:nvSpPr>
        <p:spPr>
          <a:xfrm>
            <a:off x="7093343" y="3324650"/>
            <a:ext cx="1786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pic>
        <p:nvPicPr>
          <p:cNvPr id="380" name="Google Shape;380;p10" title="rc19.mp3">
            <a:hlinkClick r:id="rId4"/>
          </p:cNvPr>
          <p:cNvPicPr preferRelativeResize="0"/>
          <p:nvPr/>
        </p:nvPicPr>
        <p:blipFill>
          <a:blip r:embed="rId5">
            <a:alphaModFix/>
          </a:blip>
          <a:stretch>
            <a:fillRect/>
          </a:stretch>
        </p:blipFill>
        <p:spPr>
          <a:xfrm>
            <a:off x="8422750" y="6181756"/>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alibri"/>
              <a:buNone/>
            </a:pPr>
            <a:r>
              <a:rPr lang="en-US"/>
              <a:t>PURPOSE OF THIS REPORT</a:t>
            </a:r>
            <a:endParaRPr/>
          </a:p>
        </p:txBody>
      </p:sp>
      <p:sp>
        <p:nvSpPr>
          <p:cNvPr id="167" name="Google Shape;167;p2"/>
          <p:cNvSpPr txBox="1"/>
          <p:nvPr>
            <p:ph idx="1" type="body"/>
          </p:nvPr>
        </p:nvSpPr>
        <p:spPr>
          <a:xfrm>
            <a:off x="457200" y="1537134"/>
            <a:ext cx="7772400" cy="4362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2000"/>
              <a:buNone/>
            </a:pPr>
            <a:r>
              <a:rPr lang="en-US" sz="2000"/>
              <a:t>To present the need for increased funding to expand the IT and software development staff by addressing </a:t>
            </a:r>
            <a:r>
              <a:rPr lang="en-US" sz="2000"/>
              <a:t>security</a:t>
            </a:r>
            <a:r>
              <a:rPr lang="en-US" sz="2000"/>
              <a:t> issues </a:t>
            </a:r>
            <a:r>
              <a:rPr lang="en-US" sz="2000"/>
              <a:t>within</a:t>
            </a:r>
            <a:r>
              <a:rPr lang="en-US" sz="2000"/>
              <a:t> three crucial areas: Point of Sale (PoS), </a:t>
            </a:r>
            <a:r>
              <a:rPr lang="en-US" sz="2000"/>
              <a:t>Local</a:t>
            </a:r>
            <a:r>
              <a:rPr lang="en-US" sz="2000"/>
              <a:t> Area Network (LAN), and Web Server </a:t>
            </a:r>
            <a:r>
              <a:rPr lang="en-US" sz="2000"/>
              <a:t>Application</a:t>
            </a:r>
            <a:r>
              <a:rPr lang="en-US" sz="2000"/>
              <a:t>. By providing a detailed analysis of the vulnerabilities and potential risks in these domains, we aim to </a:t>
            </a:r>
            <a:r>
              <a:rPr lang="en-US" sz="2000"/>
              <a:t>persuade</a:t>
            </a:r>
            <a:r>
              <a:rPr lang="en-US" sz="2000"/>
              <a:t> the </a:t>
            </a:r>
            <a:r>
              <a:rPr lang="en-US" sz="2000"/>
              <a:t>companies</a:t>
            </a:r>
            <a:r>
              <a:rPr lang="en-US" sz="2000"/>
              <a:t> board of directors of the necessity for additional resources to bolster our digital defenses </a:t>
            </a:r>
            <a:r>
              <a:rPr lang="en-US" sz="2000"/>
              <a:t>effectively</a:t>
            </a:r>
            <a:r>
              <a:rPr lang="en-US" sz="2000"/>
              <a:t>. </a:t>
            </a:r>
            <a:endParaRPr/>
          </a:p>
        </p:txBody>
      </p:sp>
      <p:pic>
        <p:nvPicPr>
          <p:cNvPr id="168" name="Google Shape;168;p2" title="wp2.mp3">
            <a:hlinkClick r:id="rId3"/>
          </p:cNvPr>
          <p:cNvPicPr preferRelativeResize="0"/>
          <p:nvPr/>
        </p:nvPicPr>
        <p:blipFill>
          <a:blip r:embed="rId4">
            <a:alphaModFix/>
          </a:blip>
          <a:stretch>
            <a:fillRect/>
          </a:stretch>
        </p:blipFill>
        <p:spPr>
          <a:xfrm>
            <a:off x="152400" y="6051834"/>
            <a:ext cx="457200"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9"/>
          <p:cNvSpPr txBox="1"/>
          <p:nvPr>
            <p:ph type="title"/>
          </p:nvPr>
        </p:nvSpPr>
        <p:spPr>
          <a:xfrm>
            <a:off x="323563" y="297876"/>
            <a:ext cx="6886200" cy="145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Calibri"/>
              <a:buNone/>
            </a:pPr>
            <a:r>
              <a:rPr lang="en-US"/>
              <a:t>Recent Security Incident</a:t>
            </a:r>
            <a:endParaRPr/>
          </a:p>
        </p:txBody>
      </p:sp>
      <p:sp>
        <p:nvSpPr>
          <p:cNvPr id="387" name="Google Shape;387;p19"/>
          <p:cNvSpPr txBox="1"/>
          <p:nvPr>
            <p:ph idx="1" type="body"/>
          </p:nvPr>
        </p:nvSpPr>
        <p:spPr>
          <a:xfrm>
            <a:off x="364325" y="1754080"/>
            <a:ext cx="6618900" cy="2848800"/>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2000"/>
              <a:buChar char="•"/>
            </a:pPr>
            <a:r>
              <a:rPr lang="en-US" sz="2000"/>
              <a:t>In October 2023, 23andMe suffered from an attack from hackers</a:t>
            </a:r>
            <a:r>
              <a:rPr lang="en-US" sz="2000"/>
              <a:t>  </a:t>
            </a:r>
            <a:endParaRPr sz="2000"/>
          </a:p>
          <a:p>
            <a:pPr indent="-285750" lvl="0" marL="285750" rtl="0" algn="l">
              <a:spcBef>
                <a:spcPts val="0"/>
              </a:spcBef>
              <a:spcAft>
                <a:spcPts val="0"/>
              </a:spcAft>
              <a:buSzPts val="2000"/>
              <a:buChar char="•"/>
            </a:pPr>
            <a:r>
              <a:rPr lang="en-US" sz="2000"/>
              <a:t>More than 7 million user accounts were connected to compromised accounts</a:t>
            </a:r>
            <a:endParaRPr sz="2000"/>
          </a:p>
          <a:p>
            <a:pPr indent="-285750" lvl="0" marL="285750" rtl="0" algn="l">
              <a:spcBef>
                <a:spcPts val="0"/>
              </a:spcBef>
              <a:spcAft>
                <a:spcPts val="0"/>
              </a:spcAft>
              <a:buSzPts val="2000"/>
              <a:buChar char="•"/>
            </a:pPr>
            <a:r>
              <a:rPr lang="en-US" sz="2000"/>
              <a:t>No monetary loss has been revealed as it is still ongoing</a:t>
            </a:r>
            <a:endParaRPr sz="2000"/>
          </a:p>
          <a:p>
            <a:pPr indent="-285750" lvl="0" marL="285750" rtl="0" algn="l">
              <a:spcBef>
                <a:spcPts val="1000"/>
              </a:spcBef>
              <a:spcAft>
                <a:spcPts val="0"/>
              </a:spcAft>
              <a:buSzPts val="2000"/>
              <a:buChar char="•"/>
            </a:pPr>
            <a:r>
              <a:rPr lang="en-US" sz="2000"/>
              <a:t>Hackers gained access to customers accounts by using a process called credential stuffing.</a:t>
            </a:r>
            <a:endParaRPr sz="2000"/>
          </a:p>
          <a:p>
            <a:pPr indent="-285750" lvl="0" marL="285750" rtl="0" algn="l">
              <a:spcBef>
                <a:spcPts val="1000"/>
              </a:spcBef>
              <a:spcAft>
                <a:spcPts val="0"/>
              </a:spcAft>
              <a:buSzPts val="2000"/>
              <a:buChar char="•"/>
            </a:pPr>
            <a:r>
              <a:rPr lang="en-US" sz="2000"/>
              <a:t>This attack shows the importance of changing username and passwords for all websites you access.</a:t>
            </a:r>
            <a:endParaRPr sz="2000"/>
          </a:p>
        </p:txBody>
      </p:sp>
      <p:pic>
        <p:nvPicPr>
          <p:cNvPr id="388" name="Google Shape;388;p19"/>
          <p:cNvPicPr preferRelativeResize="0"/>
          <p:nvPr/>
        </p:nvPicPr>
        <p:blipFill rotWithShape="1">
          <a:blip r:embed="rId3">
            <a:alphaModFix/>
          </a:blip>
          <a:srcRect b="0" l="0" r="0" t="0"/>
          <a:stretch/>
        </p:blipFill>
        <p:spPr>
          <a:xfrm>
            <a:off x="5763326" y="5356596"/>
            <a:ext cx="3175000" cy="1346200"/>
          </a:xfrm>
          <a:prstGeom prst="rect">
            <a:avLst/>
          </a:prstGeom>
          <a:noFill/>
          <a:ln>
            <a:noFill/>
          </a:ln>
        </p:spPr>
      </p:pic>
      <p:pic>
        <p:nvPicPr>
          <p:cNvPr id="389" name="Google Shape;389;p19"/>
          <p:cNvPicPr preferRelativeResize="0"/>
          <p:nvPr/>
        </p:nvPicPr>
        <p:blipFill rotWithShape="1">
          <a:blip r:embed="rId4">
            <a:alphaModFix/>
          </a:blip>
          <a:srcRect b="0" l="0" r="0" t="0"/>
          <a:stretch/>
        </p:blipFill>
        <p:spPr>
          <a:xfrm>
            <a:off x="6873095" y="1120467"/>
            <a:ext cx="2270905" cy="2270905"/>
          </a:xfrm>
          <a:prstGeom prst="rect">
            <a:avLst/>
          </a:prstGeom>
          <a:noFill/>
          <a:ln>
            <a:noFill/>
          </a:ln>
        </p:spPr>
      </p:pic>
      <p:sp>
        <p:nvSpPr>
          <p:cNvPr id="390" name="Google Shape;390;p19"/>
          <p:cNvSpPr txBox="1"/>
          <p:nvPr/>
        </p:nvSpPr>
        <p:spPr>
          <a:xfrm>
            <a:off x="7061982" y="3404487"/>
            <a:ext cx="1786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sp>
        <p:nvSpPr>
          <p:cNvPr id="391" name="Google Shape;391;p19"/>
          <p:cNvSpPr txBox="1"/>
          <p:nvPr/>
        </p:nvSpPr>
        <p:spPr>
          <a:xfrm>
            <a:off x="4020043" y="6281100"/>
            <a:ext cx="1564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(Krauss, 2010)</a:t>
            </a:r>
            <a:endParaRPr/>
          </a:p>
        </p:txBody>
      </p:sp>
      <p:pic>
        <p:nvPicPr>
          <p:cNvPr id="392" name="Google Shape;392;p19" title="rc20.mp3">
            <a:hlinkClick r:id="rId5"/>
          </p:cNvPr>
          <p:cNvPicPr preferRelativeResize="0"/>
          <p:nvPr/>
        </p:nvPicPr>
        <p:blipFill>
          <a:blip r:embed="rId6">
            <a:alphaModFix/>
          </a:blip>
          <a:stretch>
            <a:fillRect/>
          </a:stretch>
        </p:blipFill>
        <p:spPr>
          <a:xfrm>
            <a:off x="265150" y="6068505"/>
            <a:ext cx="457200" cy="45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0"/>
          <p:cNvSpPr txBox="1"/>
          <p:nvPr>
            <p:ph type="title"/>
          </p:nvPr>
        </p:nvSpPr>
        <p:spPr>
          <a:xfrm>
            <a:off x="457200" y="602976"/>
            <a:ext cx="6914400" cy="145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Calibri"/>
              <a:buNone/>
            </a:pPr>
            <a:r>
              <a:rPr lang="en-US"/>
              <a:t>Tools a hacker would use to gain access - Software</a:t>
            </a:r>
            <a:endParaRPr/>
          </a:p>
        </p:txBody>
      </p:sp>
      <p:sp>
        <p:nvSpPr>
          <p:cNvPr id="398" name="Google Shape;398;p20"/>
          <p:cNvSpPr txBox="1"/>
          <p:nvPr>
            <p:ph idx="1" type="body"/>
          </p:nvPr>
        </p:nvSpPr>
        <p:spPr>
          <a:xfrm>
            <a:off x="457200" y="1428750"/>
            <a:ext cx="6520500" cy="4600800"/>
          </a:xfrm>
          <a:prstGeom prst="rect">
            <a:avLst/>
          </a:prstGeom>
          <a:noFill/>
          <a:ln>
            <a:noFill/>
          </a:ln>
        </p:spPr>
        <p:txBody>
          <a:bodyPr anchorCtr="0" anchor="ctr" bIns="45700" lIns="91425" spcFirstLastPara="1" rIns="91425" wrap="square" tIns="45700">
            <a:noAutofit/>
          </a:bodyPr>
          <a:lstStyle/>
          <a:p>
            <a:pPr indent="-260350" lvl="0" marL="285750" rtl="0" algn="l">
              <a:lnSpc>
                <a:spcPct val="115000"/>
              </a:lnSpc>
              <a:spcBef>
                <a:spcPts val="1200"/>
              </a:spcBef>
              <a:spcAft>
                <a:spcPts val="0"/>
              </a:spcAft>
              <a:buSzPts val="1400"/>
              <a:buFont typeface="Calibri"/>
              <a:buChar char="•"/>
            </a:pPr>
            <a:r>
              <a:rPr lang="en-US" sz="1400"/>
              <a:t>Brute forcing: Hackers can use software tools that automate the process of trying different combinations of usernames and passwords until they find the correct credentials to gain access.</a:t>
            </a:r>
            <a:endParaRPr sz="1400"/>
          </a:p>
          <a:p>
            <a:pPr indent="-260350" lvl="0" marL="285750" rtl="0" algn="l">
              <a:lnSpc>
                <a:spcPct val="115000"/>
              </a:lnSpc>
              <a:spcBef>
                <a:spcPts val="0"/>
              </a:spcBef>
              <a:spcAft>
                <a:spcPts val="0"/>
              </a:spcAft>
              <a:buSzPts val="1400"/>
              <a:buFont typeface="Calibri"/>
              <a:buChar char="•"/>
            </a:pPr>
            <a:r>
              <a:rPr lang="en-US" sz="1400"/>
              <a:t>SQL injection: This technique involves exploiting vulnerabilities in a web application's database query system to gain unauthorized access to the database.</a:t>
            </a:r>
            <a:endParaRPr sz="1400"/>
          </a:p>
          <a:p>
            <a:pPr indent="-260350" lvl="0" marL="285750" rtl="0" algn="l">
              <a:lnSpc>
                <a:spcPct val="115000"/>
              </a:lnSpc>
              <a:spcBef>
                <a:spcPts val="0"/>
              </a:spcBef>
              <a:spcAft>
                <a:spcPts val="0"/>
              </a:spcAft>
              <a:buSzPts val="1400"/>
              <a:buFont typeface="Calibri"/>
              <a:buChar char="•"/>
            </a:pPr>
            <a:r>
              <a:rPr lang="en-US" sz="1400"/>
              <a:t>Packet sniffing: Hackers can use packet sniffing tools to intercept and analyze network traffic, allowing them to capture sensitive information such as login credentials.</a:t>
            </a:r>
            <a:endParaRPr sz="1400"/>
          </a:p>
          <a:p>
            <a:pPr indent="-260350" lvl="0" marL="285750" rtl="0" algn="l">
              <a:lnSpc>
                <a:spcPct val="115000"/>
              </a:lnSpc>
              <a:spcBef>
                <a:spcPts val="0"/>
              </a:spcBef>
              <a:spcAft>
                <a:spcPts val="0"/>
              </a:spcAft>
              <a:buSzPts val="1400"/>
              <a:buFont typeface="Calibri"/>
              <a:buChar char="•"/>
            </a:pPr>
            <a:r>
              <a:rPr lang="en-US" sz="1400"/>
              <a:t>Exploiting software vulnerabilities: Hackers can take advantage of known vulnerabilities in software applications to gain unauthorized access. They may use tools that automate the process of identifying and exploiting these vulnerabilities.</a:t>
            </a:r>
            <a:endParaRPr sz="1400"/>
          </a:p>
          <a:p>
            <a:pPr indent="-260350" lvl="0" marL="285750" rtl="0" algn="l">
              <a:lnSpc>
                <a:spcPct val="115000"/>
              </a:lnSpc>
              <a:spcBef>
                <a:spcPts val="0"/>
              </a:spcBef>
              <a:spcAft>
                <a:spcPts val="0"/>
              </a:spcAft>
              <a:buSzPts val="1400"/>
              <a:buFont typeface="Calibri"/>
              <a:buChar char="•"/>
            </a:pPr>
            <a:r>
              <a:rPr lang="en-US" sz="1400"/>
              <a:t>Stolen backup tapes: In some cases, hackers may gain access to a company's backup tapes, which contain copies of the web and database assets. They can use software tools to extract and access the data stored on these tapes.</a:t>
            </a:r>
            <a:endParaRPr b="1" sz="1400"/>
          </a:p>
        </p:txBody>
      </p:sp>
      <p:pic>
        <p:nvPicPr>
          <p:cNvPr id="399" name="Google Shape;399;p20"/>
          <p:cNvPicPr preferRelativeResize="0"/>
          <p:nvPr/>
        </p:nvPicPr>
        <p:blipFill rotWithShape="1">
          <a:blip r:embed="rId3">
            <a:alphaModFix/>
          </a:blip>
          <a:srcRect b="0" l="0" r="0" t="0"/>
          <a:stretch/>
        </p:blipFill>
        <p:spPr>
          <a:xfrm>
            <a:off x="5763326" y="5356596"/>
            <a:ext cx="3175000" cy="1346200"/>
          </a:xfrm>
          <a:prstGeom prst="rect">
            <a:avLst/>
          </a:prstGeom>
          <a:noFill/>
          <a:ln>
            <a:noFill/>
          </a:ln>
        </p:spPr>
      </p:pic>
      <p:pic>
        <p:nvPicPr>
          <p:cNvPr id="400" name="Google Shape;400;p20"/>
          <p:cNvPicPr preferRelativeResize="0"/>
          <p:nvPr/>
        </p:nvPicPr>
        <p:blipFill rotWithShape="1">
          <a:blip r:embed="rId4">
            <a:alphaModFix/>
          </a:blip>
          <a:srcRect b="0" l="0" r="0" t="0"/>
          <a:stretch/>
        </p:blipFill>
        <p:spPr>
          <a:xfrm>
            <a:off x="6873095" y="1120467"/>
            <a:ext cx="2270905" cy="2270905"/>
          </a:xfrm>
          <a:prstGeom prst="rect">
            <a:avLst/>
          </a:prstGeom>
          <a:noFill/>
          <a:ln>
            <a:noFill/>
          </a:ln>
        </p:spPr>
      </p:pic>
      <p:sp>
        <p:nvSpPr>
          <p:cNvPr id="401" name="Google Shape;401;p20"/>
          <p:cNvSpPr txBox="1"/>
          <p:nvPr/>
        </p:nvSpPr>
        <p:spPr>
          <a:xfrm>
            <a:off x="7061982" y="3384761"/>
            <a:ext cx="1786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sp>
        <p:nvSpPr>
          <p:cNvPr id="402" name="Google Shape;402;p20"/>
          <p:cNvSpPr txBox="1"/>
          <p:nvPr/>
        </p:nvSpPr>
        <p:spPr>
          <a:xfrm>
            <a:off x="4020043" y="6281100"/>
            <a:ext cx="1564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(Krauss, 2010)</a:t>
            </a:r>
            <a:endParaRPr/>
          </a:p>
        </p:txBody>
      </p:sp>
      <p:pic>
        <p:nvPicPr>
          <p:cNvPr id="403" name="Google Shape;403;p20" title="rc21.mp3">
            <a:hlinkClick r:id="rId5"/>
          </p:cNvPr>
          <p:cNvPicPr preferRelativeResize="0"/>
          <p:nvPr/>
        </p:nvPicPr>
        <p:blipFill>
          <a:blip r:embed="rId6">
            <a:alphaModFix/>
          </a:blip>
          <a:stretch>
            <a:fillRect/>
          </a:stretch>
        </p:blipFill>
        <p:spPr>
          <a:xfrm>
            <a:off x="265150" y="6108400"/>
            <a:ext cx="298176" cy="2981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268a0a81a9a_1_0"/>
          <p:cNvSpPr txBox="1"/>
          <p:nvPr>
            <p:ph type="title"/>
          </p:nvPr>
        </p:nvSpPr>
        <p:spPr>
          <a:xfrm>
            <a:off x="457200" y="603201"/>
            <a:ext cx="6914400" cy="145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Calibri"/>
              <a:buNone/>
            </a:pPr>
            <a:r>
              <a:rPr lang="en-US"/>
              <a:t>Tools a hacker would use to gain access - Hardware</a:t>
            </a:r>
            <a:endParaRPr/>
          </a:p>
        </p:txBody>
      </p:sp>
      <p:sp>
        <p:nvSpPr>
          <p:cNvPr id="409" name="Google Shape;409;g268a0a81a9a_1_0"/>
          <p:cNvSpPr txBox="1"/>
          <p:nvPr>
            <p:ph idx="1" type="body"/>
          </p:nvPr>
        </p:nvSpPr>
        <p:spPr>
          <a:xfrm>
            <a:off x="457200" y="2318550"/>
            <a:ext cx="6520500" cy="3491700"/>
          </a:xfrm>
          <a:prstGeom prst="rect">
            <a:avLst/>
          </a:prstGeom>
          <a:noFill/>
          <a:ln>
            <a:noFill/>
          </a:ln>
        </p:spPr>
        <p:txBody>
          <a:bodyPr anchorCtr="0" anchor="ctr" bIns="45700" lIns="91425" spcFirstLastPara="1" rIns="91425" wrap="square" tIns="45700">
            <a:noAutofit/>
          </a:bodyPr>
          <a:lstStyle/>
          <a:p>
            <a:pPr indent="-336550" lvl="0" marL="285750" rtl="0" algn="l">
              <a:lnSpc>
                <a:spcPct val="115000"/>
              </a:lnSpc>
              <a:spcBef>
                <a:spcPts val="1200"/>
              </a:spcBef>
              <a:spcAft>
                <a:spcPts val="0"/>
              </a:spcAft>
              <a:buSzPts val="2600"/>
              <a:buFont typeface="Calibri"/>
              <a:buChar char="•"/>
            </a:pPr>
            <a:r>
              <a:rPr lang="en-US" sz="1600"/>
              <a:t>Network scanning tools: Hackers can use hardware tools such as network scanners to identify open ports and services on our company's network. This information can help them find potential entry points for unauthorized access.</a:t>
            </a:r>
            <a:endParaRPr sz="1600"/>
          </a:p>
          <a:p>
            <a:pPr indent="-336550" lvl="0" marL="285750" rtl="0" algn="l">
              <a:lnSpc>
                <a:spcPct val="115000"/>
              </a:lnSpc>
              <a:spcBef>
                <a:spcPts val="0"/>
              </a:spcBef>
              <a:spcAft>
                <a:spcPts val="0"/>
              </a:spcAft>
              <a:buSzPts val="2600"/>
              <a:buFont typeface="Calibri"/>
              <a:buChar char="•"/>
            </a:pPr>
            <a:r>
              <a:rPr lang="en-US" sz="1600"/>
              <a:t>Hardware keyloggers: These devices can be physically installed on a computer to capture keystrokes, allowing hackers to obtain login credentials and other sensitive information.</a:t>
            </a:r>
            <a:endParaRPr sz="1600"/>
          </a:p>
          <a:p>
            <a:pPr indent="0" lvl="0" marL="285750" rtl="0" algn="l">
              <a:lnSpc>
                <a:spcPct val="115000"/>
              </a:lnSpc>
              <a:spcBef>
                <a:spcPts val="1200"/>
              </a:spcBef>
              <a:spcAft>
                <a:spcPts val="0"/>
              </a:spcAft>
              <a:buNone/>
            </a:pPr>
            <a:r>
              <a:t/>
            </a:r>
            <a:endParaRPr sz="1000">
              <a:solidFill>
                <a:schemeClr val="dk1"/>
              </a:solidFill>
              <a:latin typeface="Arial"/>
              <a:ea typeface="Arial"/>
              <a:cs typeface="Arial"/>
              <a:sym typeface="Arial"/>
            </a:endParaRPr>
          </a:p>
          <a:p>
            <a:pPr indent="0" lvl="0" marL="285750" rtl="0" algn="l">
              <a:spcBef>
                <a:spcPts val="1200"/>
              </a:spcBef>
              <a:spcAft>
                <a:spcPts val="0"/>
              </a:spcAft>
              <a:buNone/>
            </a:pPr>
            <a:r>
              <a:t/>
            </a:r>
            <a:endParaRPr b="1" sz="2000"/>
          </a:p>
        </p:txBody>
      </p:sp>
      <p:pic>
        <p:nvPicPr>
          <p:cNvPr id="410" name="Google Shape;410;g268a0a81a9a_1_0"/>
          <p:cNvPicPr preferRelativeResize="0"/>
          <p:nvPr/>
        </p:nvPicPr>
        <p:blipFill rotWithShape="1">
          <a:blip r:embed="rId3">
            <a:alphaModFix/>
          </a:blip>
          <a:srcRect b="0" l="0" r="0" t="0"/>
          <a:stretch/>
        </p:blipFill>
        <p:spPr>
          <a:xfrm>
            <a:off x="5763326" y="5356596"/>
            <a:ext cx="3175000" cy="1346200"/>
          </a:xfrm>
          <a:prstGeom prst="rect">
            <a:avLst/>
          </a:prstGeom>
          <a:noFill/>
          <a:ln>
            <a:noFill/>
          </a:ln>
        </p:spPr>
      </p:pic>
      <p:pic>
        <p:nvPicPr>
          <p:cNvPr id="411" name="Google Shape;411;g268a0a81a9a_1_0"/>
          <p:cNvPicPr preferRelativeResize="0"/>
          <p:nvPr/>
        </p:nvPicPr>
        <p:blipFill rotWithShape="1">
          <a:blip r:embed="rId4">
            <a:alphaModFix/>
          </a:blip>
          <a:srcRect b="0" l="0" r="0" t="0"/>
          <a:stretch/>
        </p:blipFill>
        <p:spPr>
          <a:xfrm>
            <a:off x="6873095" y="1120467"/>
            <a:ext cx="2270906" cy="2270906"/>
          </a:xfrm>
          <a:prstGeom prst="rect">
            <a:avLst/>
          </a:prstGeom>
          <a:noFill/>
          <a:ln>
            <a:noFill/>
          </a:ln>
        </p:spPr>
      </p:pic>
      <p:sp>
        <p:nvSpPr>
          <p:cNvPr id="412" name="Google Shape;412;g268a0a81a9a_1_0"/>
          <p:cNvSpPr txBox="1"/>
          <p:nvPr/>
        </p:nvSpPr>
        <p:spPr>
          <a:xfrm>
            <a:off x="7061982" y="3384761"/>
            <a:ext cx="178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sp>
        <p:nvSpPr>
          <p:cNvPr id="413" name="Google Shape;413;g268a0a81a9a_1_0"/>
          <p:cNvSpPr txBox="1"/>
          <p:nvPr/>
        </p:nvSpPr>
        <p:spPr>
          <a:xfrm>
            <a:off x="4020043" y="6281100"/>
            <a:ext cx="156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(Krauss, 2010)</a:t>
            </a:r>
            <a:endParaRPr/>
          </a:p>
        </p:txBody>
      </p:sp>
      <p:pic>
        <p:nvPicPr>
          <p:cNvPr id="414" name="Google Shape;414;g268a0a81a9a_1_0" title="rc22.mp3">
            <a:hlinkClick r:id="rId5"/>
          </p:cNvPr>
          <p:cNvPicPr preferRelativeResize="0"/>
          <p:nvPr/>
        </p:nvPicPr>
        <p:blipFill>
          <a:blip r:embed="rId6">
            <a:alphaModFix/>
          </a:blip>
          <a:stretch>
            <a:fillRect/>
          </a:stretch>
        </p:blipFill>
        <p:spPr>
          <a:xfrm>
            <a:off x="384550" y="6069400"/>
            <a:ext cx="298401" cy="2984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1"/>
          <p:cNvSpPr txBox="1"/>
          <p:nvPr>
            <p:ph type="title"/>
          </p:nvPr>
        </p:nvSpPr>
        <p:spPr>
          <a:xfrm>
            <a:off x="457200" y="609601"/>
            <a:ext cx="6843932" cy="1456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Calibri"/>
              <a:buNone/>
            </a:pPr>
            <a:r>
              <a:rPr lang="en-US"/>
              <a:t>Recommendations for system upgrades</a:t>
            </a:r>
            <a:endParaRPr/>
          </a:p>
        </p:txBody>
      </p:sp>
      <p:sp>
        <p:nvSpPr>
          <p:cNvPr id="420" name="Google Shape;420;p21"/>
          <p:cNvSpPr txBox="1"/>
          <p:nvPr>
            <p:ph idx="1" type="body"/>
          </p:nvPr>
        </p:nvSpPr>
        <p:spPr>
          <a:xfrm>
            <a:off x="344450" y="2407379"/>
            <a:ext cx="6604800" cy="2712900"/>
          </a:xfrm>
          <a:prstGeom prst="rect">
            <a:avLst/>
          </a:prstGeom>
          <a:noFill/>
          <a:ln>
            <a:noFill/>
          </a:ln>
        </p:spPr>
        <p:txBody>
          <a:bodyPr anchorCtr="0" anchor="ctr" bIns="45700" lIns="91425" spcFirstLastPara="1" rIns="91425" wrap="square" tIns="45700">
            <a:noAutofit/>
          </a:bodyPr>
          <a:lstStyle/>
          <a:p>
            <a:pPr indent="0" lvl="0" marL="285750" rtl="0" algn="l">
              <a:spcBef>
                <a:spcPts val="0"/>
              </a:spcBef>
              <a:spcAft>
                <a:spcPts val="0"/>
              </a:spcAft>
              <a:buNone/>
            </a:pPr>
            <a:r>
              <a:rPr b="1" lang="en-US" sz="2000"/>
              <a:t>Web Manager.</a:t>
            </a:r>
            <a:r>
              <a:rPr lang="en-US" sz="2000"/>
              <a:t> </a:t>
            </a:r>
            <a:endParaRPr sz="2000"/>
          </a:p>
          <a:p>
            <a:pPr indent="0" lvl="0" marL="0" rtl="0" algn="l">
              <a:spcBef>
                <a:spcPts val="0"/>
              </a:spcBef>
              <a:spcAft>
                <a:spcPts val="0"/>
              </a:spcAft>
              <a:buNone/>
            </a:pPr>
            <a:r>
              <a:t/>
            </a:r>
            <a:endParaRPr sz="2000"/>
          </a:p>
          <a:p>
            <a:pPr indent="-355600" lvl="0" marL="457200" rtl="0" algn="l">
              <a:lnSpc>
                <a:spcPct val="115000"/>
              </a:lnSpc>
              <a:spcBef>
                <a:spcPts val="1200"/>
              </a:spcBef>
              <a:spcAft>
                <a:spcPts val="0"/>
              </a:spcAft>
              <a:buSzPts val="2000"/>
              <a:buChar char="•"/>
            </a:pPr>
            <a:r>
              <a:rPr lang="en-US" sz="2000"/>
              <a:t>Redevelop the website to PHP version 8.2 from the current 4.0</a:t>
            </a:r>
            <a:endParaRPr sz="2000"/>
          </a:p>
          <a:p>
            <a:pPr indent="-355600" lvl="0" marL="457200" rtl="0" algn="l">
              <a:lnSpc>
                <a:spcPct val="115000"/>
              </a:lnSpc>
              <a:spcBef>
                <a:spcPts val="0"/>
              </a:spcBef>
              <a:spcAft>
                <a:spcPts val="0"/>
              </a:spcAft>
              <a:buSzPts val="2000"/>
              <a:buChar char="•"/>
            </a:pPr>
            <a:r>
              <a:rPr lang="en-US" sz="2000"/>
              <a:t>Redevelop the database to the current MySql version</a:t>
            </a:r>
            <a:endParaRPr sz="2000"/>
          </a:p>
          <a:p>
            <a:pPr indent="-355600" lvl="0" marL="457200" rtl="0" algn="l">
              <a:lnSpc>
                <a:spcPct val="115000"/>
              </a:lnSpc>
              <a:spcBef>
                <a:spcPts val="0"/>
              </a:spcBef>
              <a:spcAft>
                <a:spcPts val="0"/>
              </a:spcAft>
              <a:buSzPts val="2000"/>
              <a:buChar char="•"/>
            </a:pPr>
            <a:r>
              <a:rPr lang="en-US" sz="2000"/>
              <a:t>Transfer all data storage offsite to AWS</a:t>
            </a:r>
            <a:endParaRPr sz="2000"/>
          </a:p>
          <a:p>
            <a:pPr indent="-355600" lvl="0" marL="457200" rtl="0" algn="l">
              <a:lnSpc>
                <a:spcPct val="115000"/>
              </a:lnSpc>
              <a:spcBef>
                <a:spcPts val="0"/>
              </a:spcBef>
              <a:spcAft>
                <a:spcPts val="0"/>
              </a:spcAft>
              <a:buSzPts val="2000"/>
              <a:buChar char="•"/>
            </a:pPr>
            <a:r>
              <a:rPr lang="en-US" sz="2000"/>
              <a:t>Implement Asymmetric encryption within the database to keep data secure.</a:t>
            </a:r>
            <a:endParaRPr sz="2000"/>
          </a:p>
          <a:p>
            <a:pPr indent="-355600" lvl="0" marL="457200" rtl="0" algn="l">
              <a:lnSpc>
                <a:spcPct val="115000"/>
              </a:lnSpc>
              <a:spcBef>
                <a:spcPts val="0"/>
              </a:spcBef>
              <a:spcAft>
                <a:spcPts val="0"/>
              </a:spcAft>
              <a:buSzPts val="2000"/>
              <a:buChar char="•"/>
            </a:pPr>
            <a:r>
              <a:rPr lang="en-US" sz="2000"/>
              <a:t>restructure mobile applications to be supported by new backend.</a:t>
            </a:r>
            <a:endParaRPr sz="2000"/>
          </a:p>
          <a:p>
            <a:pPr indent="0" lvl="0" marL="457200" rtl="0" algn="l">
              <a:spcBef>
                <a:spcPts val="1200"/>
              </a:spcBef>
              <a:spcAft>
                <a:spcPts val="0"/>
              </a:spcAft>
              <a:buNone/>
            </a:pPr>
            <a:r>
              <a:t/>
            </a:r>
            <a:endParaRPr sz="2000"/>
          </a:p>
        </p:txBody>
      </p:sp>
      <p:pic>
        <p:nvPicPr>
          <p:cNvPr id="421" name="Google Shape;421;p21"/>
          <p:cNvPicPr preferRelativeResize="0"/>
          <p:nvPr/>
        </p:nvPicPr>
        <p:blipFill rotWithShape="1">
          <a:blip r:embed="rId3">
            <a:alphaModFix/>
          </a:blip>
          <a:srcRect b="0" l="0" r="0" t="0"/>
          <a:stretch/>
        </p:blipFill>
        <p:spPr>
          <a:xfrm>
            <a:off x="5763326" y="5356596"/>
            <a:ext cx="3175000" cy="1346200"/>
          </a:xfrm>
          <a:prstGeom prst="rect">
            <a:avLst/>
          </a:prstGeom>
          <a:noFill/>
          <a:ln>
            <a:noFill/>
          </a:ln>
        </p:spPr>
      </p:pic>
      <p:pic>
        <p:nvPicPr>
          <p:cNvPr id="422" name="Google Shape;422;p21"/>
          <p:cNvPicPr preferRelativeResize="0"/>
          <p:nvPr/>
        </p:nvPicPr>
        <p:blipFill rotWithShape="1">
          <a:blip r:embed="rId4">
            <a:alphaModFix/>
          </a:blip>
          <a:srcRect b="0" l="0" r="0" t="0"/>
          <a:stretch/>
        </p:blipFill>
        <p:spPr>
          <a:xfrm>
            <a:off x="6873095" y="1230473"/>
            <a:ext cx="2270905" cy="2270905"/>
          </a:xfrm>
          <a:prstGeom prst="rect">
            <a:avLst/>
          </a:prstGeom>
          <a:noFill/>
          <a:ln>
            <a:noFill/>
          </a:ln>
        </p:spPr>
      </p:pic>
      <p:sp>
        <p:nvSpPr>
          <p:cNvPr id="423" name="Google Shape;423;p21"/>
          <p:cNvSpPr txBox="1"/>
          <p:nvPr/>
        </p:nvSpPr>
        <p:spPr>
          <a:xfrm>
            <a:off x="7115249" y="3488395"/>
            <a:ext cx="1786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sp>
        <p:nvSpPr>
          <p:cNvPr id="424" name="Google Shape;424;p21"/>
          <p:cNvSpPr txBox="1"/>
          <p:nvPr/>
        </p:nvSpPr>
        <p:spPr>
          <a:xfrm>
            <a:off x="4020043" y="6281100"/>
            <a:ext cx="1564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(Krauss, 2010)</a:t>
            </a:r>
            <a:endParaRPr/>
          </a:p>
        </p:txBody>
      </p:sp>
      <p:pic>
        <p:nvPicPr>
          <p:cNvPr id="425" name="Google Shape;425;p21" title="rc23.mp3">
            <a:hlinkClick r:id="rId5"/>
          </p:cNvPr>
          <p:cNvPicPr preferRelativeResize="0"/>
          <p:nvPr/>
        </p:nvPicPr>
        <p:blipFill>
          <a:blip r:embed="rId6">
            <a:alphaModFix/>
          </a:blip>
          <a:stretch>
            <a:fillRect/>
          </a:stretch>
        </p:blipFill>
        <p:spPr>
          <a:xfrm>
            <a:off x="291675" y="5862979"/>
            <a:ext cx="457200" cy="45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b7ff86baeb_0_4"/>
          <p:cNvSpPr txBox="1"/>
          <p:nvPr>
            <p:ph type="title"/>
          </p:nvPr>
        </p:nvSpPr>
        <p:spPr>
          <a:xfrm>
            <a:off x="457200" y="609601"/>
            <a:ext cx="6843900" cy="145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Calibri"/>
              <a:buNone/>
            </a:pPr>
            <a:r>
              <a:rPr lang="en-US"/>
              <a:t>S</a:t>
            </a:r>
            <a:r>
              <a:rPr lang="en-US"/>
              <a:t>ystem upgrades cost</a:t>
            </a:r>
            <a:endParaRPr/>
          </a:p>
        </p:txBody>
      </p:sp>
      <p:sp>
        <p:nvSpPr>
          <p:cNvPr id="431" name="Google Shape;431;g2b7ff86baeb_0_4"/>
          <p:cNvSpPr txBox="1"/>
          <p:nvPr>
            <p:ph idx="1" type="body"/>
          </p:nvPr>
        </p:nvSpPr>
        <p:spPr>
          <a:xfrm>
            <a:off x="344450" y="2407379"/>
            <a:ext cx="6604800" cy="2712900"/>
          </a:xfrm>
          <a:prstGeom prst="rect">
            <a:avLst/>
          </a:prstGeom>
          <a:noFill/>
          <a:ln>
            <a:noFill/>
          </a:ln>
        </p:spPr>
        <p:txBody>
          <a:bodyPr anchorCtr="0" anchor="ctr" bIns="45700" lIns="91425" spcFirstLastPara="1" rIns="91425" wrap="square" tIns="45700">
            <a:noAutofit/>
          </a:bodyPr>
          <a:lstStyle/>
          <a:p>
            <a:pPr indent="0" lvl="0" marL="285750" rtl="0" algn="l">
              <a:spcBef>
                <a:spcPts val="0"/>
              </a:spcBef>
              <a:spcAft>
                <a:spcPts val="0"/>
              </a:spcAft>
              <a:buNone/>
            </a:pPr>
            <a:r>
              <a:rPr b="1" lang="en-US" sz="2000"/>
              <a:t>Web Manager.</a:t>
            </a:r>
            <a:r>
              <a:rPr lang="en-US" sz="2000"/>
              <a:t> </a:t>
            </a:r>
            <a:endParaRPr sz="2000"/>
          </a:p>
          <a:p>
            <a:pPr indent="0" lvl="0" marL="0" rtl="0" algn="l">
              <a:spcBef>
                <a:spcPts val="0"/>
              </a:spcBef>
              <a:spcAft>
                <a:spcPts val="0"/>
              </a:spcAft>
              <a:buNone/>
            </a:pPr>
            <a:r>
              <a:t/>
            </a:r>
            <a:endParaRPr sz="2000"/>
          </a:p>
          <a:p>
            <a:pPr indent="-355600" lvl="0" marL="457200" rtl="0" algn="l">
              <a:lnSpc>
                <a:spcPct val="115000"/>
              </a:lnSpc>
              <a:spcBef>
                <a:spcPts val="1200"/>
              </a:spcBef>
              <a:spcAft>
                <a:spcPts val="0"/>
              </a:spcAft>
              <a:buSzPts val="2000"/>
              <a:buChar char="•"/>
            </a:pPr>
            <a:r>
              <a:rPr lang="en-US" sz="2000"/>
              <a:t>PHP version upgrade - $10,000</a:t>
            </a:r>
            <a:endParaRPr sz="2000"/>
          </a:p>
          <a:p>
            <a:pPr indent="-355600" lvl="0" marL="457200" rtl="0" algn="l">
              <a:lnSpc>
                <a:spcPct val="115000"/>
              </a:lnSpc>
              <a:spcBef>
                <a:spcPts val="0"/>
              </a:spcBef>
              <a:spcAft>
                <a:spcPts val="0"/>
              </a:spcAft>
              <a:buSzPts val="2000"/>
              <a:buChar char="•"/>
            </a:pPr>
            <a:r>
              <a:rPr lang="en-US" sz="2000"/>
              <a:t>MySql version upgrade - $1,000</a:t>
            </a:r>
            <a:endParaRPr sz="2000"/>
          </a:p>
          <a:p>
            <a:pPr indent="-355600" lvl="0" marL="457200" rtl="0" algn="l">
              <a:lnSpc>
                <a:spcPct val="115000"/>
              </a:lnSpc>
              <a:spcBef>
                <a:spcPts val="0"/>
              </a:spcBef>
              <a:spcAft>
                <a:spcPts val="0"/>
              </a:spcAft>
              <a:buSzPts val="2000"/>
              <a:buChar char="•"/>
            </a:pPr>
            <a:r>
              <a:rPr lang="en-US" sz="2000"/>
              <a:t>Transfer all data storage offsite to AWS - $4024.32 per month</a:t>
            </a:r>
            <a:endParaRPr sz="2000"/>
          </a:p>
          <a:p>
            <a:pPr indent="-355600" lvl="0" marL="457200" rtl="0" algn="l">
              <a:lnSpc>
                <a:spcPct val="115000"/>
              </a:lnSpc>
              <a:spcBef>
                <a:spcPts val="0"/>
              </a:spcBef>
              <a:spcAft>
                <a:spcPts val="0"/>
              </a:spcAft>
              <a:buSzPts val="2000"/>
              <a:buChar char="•"/>
            </a:pPr>
            <a:r>
              <a:rPr lang="en-US" sz="2000"/>
              <a:t>Asymmetric encryption - $12.00 per 10,000 requests</a:t>
            </a:r>
            <a:endParaRPr sz="2000"/>
          </a:p>
          <a:p>
            <a:pPr indent="-355600" lvl="0" marL="457200" rtl="0" algn="l">
              <a:lnSpc>
                <a:spcPct val="115000"/>
              </a:lnSpc>
              <a:spcBef>
                <a:spcPts val="0"/>
              </a:spcBef>
              <a:spcAft>
                <a:spcPts val="0"/>
              </a:spcAft>
              <a:buSzPts val="2000"/>
              <a:buChar char="•"/>
            </a:pPr>
            <a:r>
              <a:rPr lang="en-US" sz="2000"/>
              <a:t>Mobile application restructure - $5,000</a:t>
            </a:r>
            <a:endParaRPr sz="2000"/>
          </a:p>
          <a:p>
            <a:pPr indent="0" lvl="0" marL="457200" rtl="0" algn="l">
              <a:lnSpc>
                <a:spcPct val="115000"/>
              </a:lnSpc>
              <a:spcBef>
                <a:spcPts val="1200"/>
              </a:spcBef>
              <a:spcAft>
                <a:spcPts val="0"/>
              </a:spcAft>
              <a:buNone/>
            </a:pPr>
            <a:r>
              <a:rPr lang="en-US" sz="2000"/>
              <a:t>Total yearly cost - $64,411.32</a:t>
            </a:r>
            <a:endParaRPr sz="2000"/>
          </a:p>
          <a:p>
            <a:pPr indent="0" lvl="0" marL="457200" rtl="0" algn="l">
              <a:spcBef>
                <a:spcPts val="1200"/>
              </a:spcBef>
              <a:spcAft>
                <a:spcPts val="0"/>
              </a:spcAft>
              <a:buNone/>
            </a:pPr>
            <a:r>
              <a:t/>
            </a:r>
            <a:endParaRPr sz="2000"/>
          </a:p>
        </p:txBody>
      </p:sp>
      <p:pic>
        <p:nvPicPr>
          <p:cNvPr id="432" name="Google Shape;432;g2b7ff86baeb_0_4"/>
          <p:cNvPicPr preferRelativeResize="0"/>
          <p:nvPr/>
        </p:nvPicPr>
        <p:blipFill rotWithShape="1">
          <a:blip r:embed="rId3">
            <a:alphaModFix/>
          </a:blip>
          <a:srcRect b="0" l="0" r="0" t="0"/>
          <a:stretch/>
        </p:blipFill>
        <p:spPr>
          <a:xfrm>
            <a:off x="5763326" y="5356596"/>
            <a:ext cx="3175000" cy="1346200"/>
          </a:xfrm>
          <a:prstGeom prst="rect">
            <a:avLst/>
          </a:prstGeom>
          <a:noFill/>
          <a:ln>
            <a:noFill/>
          </a:ln>
        </p:spPr>
      </p:pic>
      <p:pic>
        <p:nvPicPr>
          <p:cNvPr id="433" name="Google Shape;433;g2b7ff86baeb_0_4"/>
          <p:cNvPicPr preferRelativeResize="0"/>
          <p:nvPr/>
        </p:nvPicPr>
        <p:blipFill rotWithShape="1">
          <a:blip r:embed="rId4">
            <a:alphaModFix/>
          </a:blip>
          <a:srcRect b="0" l="0" r="0" t="0"/>
          <a:stretch/>
        </p:blipFill>
        <p:spPr>
          <a:xfrm>
            <a:off x="6873095" y="1230473"/>
            <a:ext cx="2270906" cy="2270906"/>
          </a:xfrm>
          <a:prstGeom prst="rect">
            <a:avLst/>
          </a:prstGeom>
          <a:noFill/>
          <a:ln>
            <a:noFill/>
          </a:ln>
        </p:spPr>
      </p:pic>
      <p:sp>
        <p:nvSpPr>
          <p:cNvPr id="434" name="Google Shape;434;g2b7ff86baeb_0_4"/>
          <p:cNvSpPr txBox="1"/>
          <p:nvPr/>
        </p:nvSpPr>
        <p:spPr>
          <a:xfrm>
            <a:off x="7115249" y="3488395"/>
            <a:ext cx="178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(Wikimedia Commons, 2017)</a:t>
            </a:r>
            <a:endParaRPr/>
          </a:p>
        </p:txBody>
      </p:sp>
      <p:sp>
        <p:nvSpPr>
          <p:cNvPr id="435" name="Google Shape;435;g2b7ff86baeb_0_4"/>
          <p:cNvSpPr txBox="1"/>
          <p:nvPr/>
        </p:nvSpPr>
        <p:spPr>
          <a:xfrm>
            <a:off x="4020043" y="6281100"/>
            <a:ext cx="156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(Krauss, 2010)</a:t>
            </a:r>
            <a:endParaRPr/>
          </a:p>
        </p:txBody>
      </p:sp>
      <p:pic>
        <p:nvPicPr>
          <p:cNvPr id="436" name="Google Shape;436;g2b7ff86baeb_0_4" title="rc24.mp3">
            <a:hlinkClick r:id="rId5"/>
          </p:cNvPr>
          <p:cNvPicPr preferRelativeResize="0"/>
          <p:nvPr/>
        </p:nvPicPr>
        <p:blipFill>
          <a:blip r:embed="rId6">
            <a:alphaModFix/>
          </a:blip>
          <a:stretch>
            <a:fillRect/>
          </a:stretch>
        </p:blipFill>
        <p:spPr>
          <a:xfrm>
            <a:off x="344450" y="6002254"/>
            <a:ext cx="457200" cy="457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2"/>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alibri"/>
              <a:buNone/>
            </a:pPr>
            <a:r>
              <a:rPr lang="en-US"/>
              <a:t>SUMMARY</a:t>
            </a:r>
            <a:endParaRPr/>
          </a:p>
        </p:txBody>
      </p:sp>
      <p:sp>
        <p:nvSpPr>
          <p:cNvPr id="442" name="Google Shape;442;p22"/>
          <p:cNvSpPr txBox="1"/>
          <p:nvPr>
            <p:ph idx="1" type="body"/>
          </p:nvPr>
        </p:nvSpPr>
        <p:spPr>
          <a:xfrm>
            <a:off x="457200" y="1740878"/>
            <a:ext cx="7772400" cy="4579800"/>
          </a:xfrm>
          <a:prstGeom prst="rect">
            <a:avLst/>
          </a:prstGeom>
          <a:noFill/>
          <a:ln>
            <a:noFill/>
          </a:ln>
        </p:spPr>
        <p:txBody>
          <a:bodyPr anchorCtr="0" anchor="ctr" bIns="45700" lIns="91425" spcFirstLastPara="1" rIns="91425" wrap="square" tIns="45700">
            <a:normAutofit fontScale="77500" lnSpcReduction="10000"/>
          </a:bodyPr>
          <a:lstStyle/>
          <a:p>
            <a:pPr indent="-317182" lvl="0" marL="457200" rtl="0" algn="l">
              <a:spcBef>
                <a:spcPts val="0"/>
              </a:spcBef>
              <a:spcAft>
                <a:spcPts val="0"/>
              </a:spcAft>
              <a:buSzPct val="90000"/>
              <a:buChar char="•"/>
            </a:pPr>
            <a:r>
              <a:rPr lang="en-US" sz="2000"/>
              <a:t>DISONY is  a </a:t>
            </a:r>
            <a:r>
              <a:rPr lang="en-US" sz="2000"/>
              <a:t>company</a:t>
            </a:r>
            <a:r>
              <a:rPr lang="en-US" sz="2000"/>
              <a:t> that sells </a:t>
            </a:r>
            <a:r>
              <a:rPr lang="en-US" sz="2000"/>
              <a:t>variety</a:t>
            </a:r>
            <a:r>
              <a:rPr lang="en-US" sz="2000"/>
              <a:t> of </a:t>
            </a:r>
            <a:r>
              <a:rPr lang="en-US" sz="2000"/>
              <a:t>entertainment</a:t>
            </a:r>
            <a:r>
              <a:rPr lang="en-US" sz="2000"/>
              <a:t> products. They have more than 19K c</a:t>
            </a:r>
            <a:r>
              <a:rPr lang="en-US" sz="2000"/>
              <a:t>ustomers</a:t>
            </a:r>
            <a:r>
              <a:rPr lang="en-US" sz="2000"/>
              <a:t> and have made more about 8 million revenue from  sales made through online, </a:t>
            </a:r>
            <a:r>
              <a:rPr lang="en-US" sz="2000"/>
              <a:t>Amazon</a:t>
            </a:r>
            <a:r>
              <a:rPr lang="en-US" sz="2000"/>
              <a:t> and their 10 stores located In </a:t>
            </a:r>
            <a:r>
              <a:rPr lang="en-US" sz="2000"/>
              <a:t>United</a:t>
            </a:r>
            <a:r>
              <a:rPr lang="en-US" sz="2000"/>
              <a:t> States.</a:t>
            </a:r>
            <a:endParaRPr sz="2000"/>
          </a:p>
          <a:p>
            <a:pPr indent="-327025" lvl="0" marL="457200" rtl="0" algn="l">
              <a:spcBef>
                <a:spcPts val="0"/>
              </a:spcBef>
              <a:spcAft>
                <a:spcPts val="0"/>
              </a:spcAft>
              <a:buSzPct val="100000"/>
              <a:buChar char="•"/>
            </a:pPr>
            <a:r>
              <a:rPr lang="en-US" sz="2000"/>
              <a:t>The </a:t>
            </a:r>
            <a:r>
              <a:rPr lang="en-US" sz="2000"/>
              <a:t>company</a:t>
            </a:r>
            <a:r>
              <a:rPr lang="en-US" sz="2000"/>
              <a:t> uses Windows 2000 and their website was  written in 2003, most of their </a:t>
            </a:r>
            <a:r>
              <a:rPr lang="en-US" sz="2000"/>
              <a:t>certificates</a:t>
            </a:r>
            <a:r>
              <a:rPr lang="en-US" sz="2000"/>
              <a:t> are over 10 years old.</a:t>
            </a:r>
            <a:endParaRPr sz="2000"/>
          </a:p>
          <a:p>
            <a:pPr indent="-327025" lvl="0" marL="457200" rtl="0" algn="l">
              <a:spcBef>
                <a:spcPts val="0"/>
              </a:spcBef>
              <a:spcAft>
                <a:spcPts val="0"/>
              </a:spcAft>
              <a:buSzPct val="100000"/>
              <a:buChar char="•"/>
            </a:pPr>
            <a:r>
              <a:rPr lang="en-US" sz="2000"/>
              <a:t>They have had several </a:t>
            </a:r>
            <a:r>
              <a:rPr lang="en-US" sz="2000"/>
              <a:t>security</a:t>
            </a:r>
            <a:r>
              <a:rPr lang="en-US" sz="2000"/>
              <a:t> breaches </a:t>
            </a:r>
            <a:r>
              <a:rPr lang="en-US" sz="2000"/>
              <a:t>recently</a:t>
            </a:r>
            <a:endParaRPr sz="2000"/>
          </a:p>
          <a:p>
            <a:pPr indent="-327025" lvl="1" marL="914400" rtl="0" algn="l">
              <a:spcBef>
                <a:spcPts val="0"/>
              </a:spcBef>
              <a:spcAft>
                <a:spcPts val="0"/>
              </a:spcAft>
              <a:buSzPct val="100000"/>
              <a:buChar char="•"/>
            </a:pPr>
            <a:r>
              <a:rPr lang="en-US" sz="2000"/>
              <a:t>O</a:t>
            </a:r>
            <a:r>
              <a:rPr lang="en-US" sz="2000"/>
              <a:t>utdated Point of sale (POS) was one of the </a:t>
            </a:r>
            <a:r>
              <a:rPr lang="en-US" sz="2000"/>
              <a:t>vulnerability</a:t>
            </a:r>
            <a:r>
              <a:rPr lang="en-US" sz="2000"/>
              <a:t> and they installed </a:t>
            </a:r>
            <a:r>
              <a:rPr lang="en-US" sz="2000"/>
              <a:t>malware</a:t>
            </a:r>
            <a:r>
              <a:rPr lang="en-US" sz="2000"/>
              <a:t> </a:t>
            </a:r>
            <a:r>
              <a:rPr lang="en-US" sz="2000"/>
              <a:t>transaction</a:t>
            </a:r>
            <a:r>
              <a:rPr lang="en-US" sz="2000"/>
              <a:t> process. This caused them in significant </a:t>
            </a:r>
            <a:r>
              <a:rPr lang="en-US" sz="2000"/>
              <a:t>financial</a:t>
            </a:r>
            <a:r>
              <a:rPr lang="en-US" sz="2000"/>
              <a:t> losses and legal </a:t>
            </a:r>
            <a:r>
              <a:rPr lang="en-US" sz="2000"/>
              <a:t>penalties</a:t>
            </a:r>
            <a:r>
              <a:rPr lang="en-US" sz="2000"/>
              <a:t>.</a:t>
            </a:r>
            <a:endParaRPr sz="2000"/>
          </a:p>
          <a:p>
            <a:pPr indent="-327025" lvl="1" marL="914400" rtl="0" algn="l">
              <a:spcBef>
                <a:spcPts val="0"/>
              </a:spcBef>
              <a:spcAft>
                <a:spcPts val="0"/>
              </a:spcAft>
              <a:buSzPct val="100000"/>
              <a:buChar char="•"/>
            </a:pPr>
            <a:r>
              <a:rPr lang="en-US" sz="2000"/>
              <a:t>Denial  of Service (DOS) attack, which </a:t>
            </a:r>
            <a:r>
              <a:rPr lang="en-US" sz="2000"/>
              <a:t>overwhelmed</a:t>
            </a:r>
            <a:r>
              <a:rPr lang="en-US" sz="2000"/>
              <a:t> the network services with useless </a:t>
            </a:r>
            <a:r>
              <a:rPr lang="en-US" sz="2000"/>
              <a:t>traffic</a:t>
            </a:r>
            <a:r>
              <a:rPr lang="en-US" sz="2000"/>
              <a:t>. the hacker used </a:t>
            </a:r>
            <a:r>
              <a:rPr lang="en-US" sz="2000"/>
              <a:t>open</a:t>
            </a:r>
            <a:r>
              <a:rPr lang="en-US" sz="2000"/>
              <a:t> USB to upload DDoS payload. This caused the </a:t>
            </a:r>
            <a:r>
              <a:rPr lang="en-US" sz="2000"/>
              <a:t>company</a:t>
            </a:r>
            <a:r>
              <a:rPr lang="en-US" sz="2000"/>
              <a:t> to not make any sales </a:t>
            </a:r>
            <a:r>
              <a:rPr lang="en-US" sz="2000"/>
              <a:t>activities.</a:t>
            </a:r>
            <a:endParaRPr sz="2000"/>
          </a:p>
          <a:p>
            <a:pPr indent="-327025" lvl="1" marL="914400" rtl="0" algn="l">
              <a:spcBef>
                <a:spcPts val="0"/>
              </a:spcBef>
              <a:spcAft>
                <a:spcPts val="0"/>
              </a:spcAft>
              <a:buSzPct val="100000"/>
              <a:buChar char="•"/>
            </a:pPr>
            <a:r>
              <a:rPr lang="en-US" sz="2000"/>
              <a:t>Comprised user information was also another attack, which caused them more than 7 million user account to be compromised. This was caused by Hackers gained access to customers accounts by using a process called credential stuffing.</a:t>
            </a:r>
            <a:endParaRPr sz="2000"/>
          </a:p>
          <a:p>
            <a:pPr indent="-327025" lvl="0" marL="457200" rtl="0" algn="l">
              <a:spcBef>
                <a:spcPts val="0"/>
              </a:spcBef>
              <a:spcAft>
                <a:spcPts val="0"/>
              </a:spcAft>
              <a:buSzPct val="100000"/>
              <a:buChar char="•"/>
            </a:pPr>
            <a:r>
              <a:rPr lang="en-US" sz="2000"/>
              <a:t>Tool used by the hacker are, SQL injection, Buffer Overflow and outdated certificates. </a:t>
            </a:r>
            <a:endParaRPr sz="2000"/>
          </a:p>
          <a:p>
            <a:pPr indent="-327025" lvl="0" marL="457200" rtl="0" algn="l">
              <a:spcBef>
                <a:spcPts val="0"/>
              </a:spcBef>
              <a:spcAft>
                <a:spcPts val="0"/>
              </a:spcAft>
              <a:buSzPct val="100000"/>
              <a:buChar char="•"/>
            </a:pPr>
            <a:r>
              <a:rPr lang="en-US" sz="2000"/>
              <a:t>Some way to prevent this kind of attacks: make sure the website doesn't accept special characters. have length requirement for user input and always have your certificates upto date.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3"/>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2800"/>
              <a:buFont typeface="Calibri"/>
              <a:buNone/>
            </a:pPr>
            <a:r>
              <a:rPr lang="en-US">
                <a:solidFill>
                  <a:srgbClr val="FFFFFF"/>
                </a:solidFill>
              </a:rPr>
              <a:t>REFERENCES</a:t>
            </a:r>
            <a:endParaRPr/>
          </a:p>
        </p:txBody>
      </p:sp>
      <p:sp>
        <p:nvSpPr>
          <p:cNvPr id="448" name="Google Shape;448;p23"/>
          <p:cNvSpPr txBox="1"/>
          <p:nvPr>
            <p:ph idx="1" type="body"/>
          </p:nvPr>
        </p:nvSpPr>
        <p:spPr>
          <a:xfrm>
            <a:off x="457200" y="1705976"/>
            <a:ext cx="7772400" cy="41709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rPr>
              <a:t>23andMe. (2023, October 7). Addressing Data Security Concerns. 23andMe Blog. https://blog.23andme.com/articles/addressing-data-security-concerns?utm_medium=search_brand&amp;utm_source=google&amp;gad_source=1&amp;gclid=CjwKCAiAlJKuBhAdEiwAnZb7lR5MRapS8c4DSLQRcKZ8v2Bk9SZ5Vjo_4A7G2HTbNuIf_1MM5gCzDBoCzB4QAvD_BwE&amp;gclsrc=aw.ds</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rPr>
              <a:t>AWS. (2019). AWS Pricing Calculator. Calculator.aws.</a:t>
            </a:r>
            <a:r>
              <a:rPr lang="en-US" sz="1300">
                <a:solidFill>
                  <a:schemeClr val="dk1"/>
                </a:solidFill>
                <a:uFill>
                  <a:noFill/>
                </a:uFill>
                <a:hlinkClick r:id="rId3">
                  <a:extLst>
                    <a:ext uri="{A12FA001-AC4F-418D-AE19-62706E023703}">
                      <ahyp:hlinkClr val="tx"/>
                    </a:ext>
                  </a:extLst>
                </a:hlinkClick>
              </a:rPr>
              <a:t> </a:t>
            </a:r>
            <a:r>
              <a:rPr lang="en-US" sz="1300" u="sng">
                <a:solidFill>
                  <a:schemeClr val="hlink"/>
                </a:solidFill>
                <a:hlinkClick r:id="rId4"/>
              </a:rPr>
              <a:t>https://calculator.aws/#/</a:t>
            </a:r>
            <a:endParaRPr sz="1300"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rPr>
              <a:t>Colin (2013). Backlit Keyboard [Image]. Wikimedia Commons.</a:t>
            </a:r>
            <a:r>
              <a:rPr lang="en-US" sz="1300">
                <a:solidFill>
                  <a:schemeClr val="dk1"/>
                </a:solidFill>
                <a:uFill>
                  <a:noFill/>
                </a:uFill>
                <a:hlinkClick r:id="rId5">
                  <a:extLst>
                    <a:ext uri="{A12FA001-AC4F-418D-AE19-62706E023703}">
                      <ahyp:hlinkClr val="tx"/>
                    </a:ext>
                  </a:extLst>
                </a:hlinkClick>
              </a:rPr>
              <a:t> </a:t>
            </a:r>
            <a:r>
              <a:rPr lang="en-US" sz="1300" u="sng">
                <a:solidFill>
                  <a:schemeClr val="hlink"/>
                </a:solidFill>
                <a:hlinkClick r:id="rId6"/>
              </a:rPr>
              <a:t>https://commons.wikimedia.org/wiki/File:Backlit_keyboard.jpg</a:t>
            </a:r>
            <a:endParaRPr sz="1300"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rPr>
              <a:t>Editor, C. C. (n.d.). attack - Glossary | CSRC. Csrc.nist.gov. Retrieved February 11, 2024, from https://csrc.nist.gov/glossary/term/attack#:~:text=Definitions%3A</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rPr>
              <a:t>Euatham, K. (n.d.). Loyalty Card [Icon]. Noun Project Inc.</a:t>
            </a:r>
            <a:r>
              <a:rPr lang="en-US" sz="1300">
                <a:solidFill>
                  <a:schemeClr val="dk1"/>
                </a:solidFill>
                <a:uFill>
                  <a:noFill/>
                </a:uFill>
                <a:hlinkClick r:id="rId7">
                  <a:extLst>
                    <a:ext uri="{A12FA001-AC4F-418D-AE19-62706E023703}">
                      <ahyp:hlinkClr val="tx"/>
                    </a:ext>
                  </a:extLst>
                </a:hlinkClick>
              </a:rPr>
              <a:t> </a:t>
            </a:r>
            <a:r>
              <a:rPr lang="en-US" sz="1300" u="sng">
                <a:solidFill>
                  <a:schemeClr val="hlink"/>
                </a:solidFill>
                <a:hlinkClick r:id="rId8"/>
              </a:rPr>
              <a:t>https://thenounproject.com/term/loyalty-card/2162012/</a:t>
            </a:r>
            <a:endParaRPr sz="1300" u="sng">
              <a:solidFill>
                <a:schemeClr val="hlink"/>
              </a:solidFill>
            </a:endParaRPr>
          </a:p>
          <a:p>
            <a:pPr indent="0" lvl="0" marL="0" rtl="0" algn="l">
              <a:spcBef>
                <a:spcPts val="1200"/>
              </a:spcBef>
              <a:spcAft>
                <a:spcPts val="0"/>
              </a:spcAft>
              <a:buClr>
                <a:schemeClr val="dk1"/>
              </a:buClr>
              <a:buFont typeface="Arial"/>
              <a:buNone/>
            </a:pPr>
            <a:r>
              <a:t/>
            </a:r>
            <a:endParaRPr/>
          </a:p>
          <a:p>
            <a:pPr indent="-171450" lvl="0" marL="285750" rtl="0" algn="l">
              <a:spcBef>
                <a:spcPts val="1000"/>
              </a:spcBef>
              <a:spcAft>
                <a:spcPts val="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4"/>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2800"/>
              <a:buFont typeface="Calibri"/>
              <a:buNone/>
            </a:pPr>
            <a:r>
              <a:rPr lang="en-US">
                <a:solidFill>
                  <a:srgbClr val="FFFFFF"/>
                </a:solidFill>
              </a:rPr>
              <a:t>REFERENCES</a:t>
            </a:r>
            <a:endParaRPr/>
          </a:p>
        </p:txBody>
      </p:sp>
      <p:sp>
        <p:nvSpPr>
          <p:cNvPr id="454" name="Google Shape;454;p24"/>
          <p:cNvSpPr txBox="1"/>
          <p:nvPr>
            <p:ph idx="1" type="body"/>
          </p:nvPr>
        </p:nvSpPr>
        <p:spPr>
          <a:xfrm>
            <a:off x="457200" y="1659988"/>
            <a:ext cx="7772400" cy="386366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2000"/>
              <a:buNone/>
            </a:pPr>
            <a:r>
              <a:t/>
            </a:r>
            <a:endParaRPr sz="2000"/>
          </a:p>
          <a:p>
            <a:pPr indent="0" lvl="0" marL="0" rtl="0" algn="l">
              <a:spcBef>
                <a:spcPts val="1000"/>
              </a:spcBef>
              <a:spcAft>
                <a:spcPts val="0"/>
              </a:spcAft>
              <a:buSzPts val="2000"/>
              <a:buNone/>
            </a:pPr>
            <a:r>
              <a:t/>
            </a:r>
            <a:endParaRPr sz="2000"/>
          </a:p>
          <a:p>
            <a:pPr indent="0" lvl="0" marL="0" rtl="0" algn="l">
              <a:spcBef>
                <a:spcPts val="1000"/>
              </a:spcBef>
              <a:spcAft>
                <a:spcPts val="0"/>
              </a:spcAft>
              <a:buSzPts val="2000"/>
              <a:buNone/>
            </a:pPr>
            <a:r>
              <a:t/>
            </a:r>
            <a:endParaRPr sz="2000"/>
          </a:p>
          <a:p>
            <a:pPr indent="-171450" lvl="0" marL="285750" rtl="0" algn="l">
              <a:spcBef>
                <a:spcPts val="1000"/>
              </a:spcBef>
              <a:spcAft>
                <a:spcPts val="0"/>
              </a:spcAft>
              <a:buSzPts val="1800"/>
              <a:buNone/>
            </a:pPr>
            <a:r>
              <a:t/>
            </a:r>
            <a:endParaRPr/>
          </a:p>
        </p:txBody>
      </p:sp>
      <p:sp>
        <p:nvSpPr>
          <p:cNvPr id="455" name="Google Shape;455;p24"/>
          <p:cNvSpPr txBox="1"/>
          <p:nvPr/>
        </p:nvSpPr>
        <p:spPr>
          <a:xfrm>
            <a:off x="457201" y="1724084"/>
            <a:ext cx="7772400" cy="473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latin typeface="Calibri"/>
                <a:ea typeface="Calibri"/>
                <a:cs typeface="Calibri"/>
                <a:sym typeface="Calibri"/>
              </a:rPr>
              <a:t>Lewis, N. (2018 October 19). Removable Storage Devices: Why are Companies Banning Them? Tech Target.</a:t>
            </a:r>
            <a:r>
              <a:rPr lang="en-US" sz="1300">
                <a:solidFill>
                  <a:schemeClr val="dk1"/>
                </a:solidFill>
                <a:uFill>
                  <a:noFill/>
                </a:uFill>
                <a:latin typeface="Calibri"/>
                <a:ea typeface="Calibri"/>
                <a:cs typeface="Calibri"/>
                <a:sym typeface="Calibri"/>
                <a:hlinkClick r:id="rId3">
                  <a:extLst>
                    <a:ext uri="{A12FA001-AC4F-418D-AE19-62706E023703}">
                      <ahyp:hlinkClr val="tx"/>
                    </a:ext>
                  </a:extLst>
                </a:hlinkClick>
              </a:rPr>
              <a:t> </a:t>
            </a:r>
            <a:r>
              <a:rPr lang="en-US" sz="1300" u="sng">
                <a:solidFill>
                  <a:schemeClr val="hlink"/>
                </a:solidFill>
                <a:latin typeface="Calibri"/>
                <a:ea typeface="Calibri"/>
                <a:cs typeface="Calibri"/>
                <a:sym typeface="Calibri"/>
                <a:hlinkClick r:id="rId4"/>
              </a:rPr>
              <a:t>https://www.techtarget.com/searchsecurity/answer/Removable-storage-devices-Why-are-companies-banning-them</a:t>
            </a:r>
            <a:br>
              <a:rPr lang="en-US" sz="1300" u="sng">
                <a:solidFill>
                  <a:schemeClr val="hlink"/>
                </a:solidFill>
                <a:latin typeface="Calibri"/>
                <a:ea typeface="Calibri"/>
                <a:cs typeface="Calibri"/>
                <a:sym typeface="Calibri"/>
                <a:hlinkClick r:id="rId5"/>
              </a:rPr>
            </a:br>
            <a:r>
              <a:rPr lang="en-US" sz="1300">
                <a:solidFill>
                  <a:schemeClr val="dk1"/>
                </a:solidFill>
                <a:latin typeface="Calibri"/>
                <a:ea typeface="Calibri"/>
                <a:cs typeface="Calibri"/>
                <a:sym typeface="Calibri"/>
              </a:rPr>
              <a:t> Microsoft. (2024). Cloud Services Pricing.</a:t>
            </a:r>
            <a:r>
              <a:rPr lang="en-US" sz="1300">
                <a:solidFill>
                  <a:schemeClr val="dk1"/>
                </a:solidFill>
                <a:uFill>
                  <a:noFill/>
                </a:uFill>
                <a:latin typeface="Calibri"/>
                <a:ea typeface="Calibri"/>
                <a:cs typeface="Calibri"/>
                <a:sym typeface="Calibri"/>
                <a:hlinkClick r:id="rId6">
                  <a:extLst>
                    <a:ext uri="{A12FA001-AC4F-418D-AE19-62706E023703}">
                      <ahyp:hlinkClr val="tx"/>
                    </a:ext>
                  </a:extLst>
                </a:hlinkClick>
              </a:rPr>
              <a:t> </a:t>
            </a:r>
            <a:r>
              <a:rPr lang="en-US" sz="1300" u="sng">
                <a:solidFill>
                  <a:schemeClr val="hlink"/>
                </a:solidFill>
                <a:latin typeface="Calibri"/>
                <a:ea typeface="Calibri"/>
                <a:cs typeface="Calibri"/>
                <a:sym typeface="Calibri"/>
                <a:hlinkClick r:id="rId7"/>
              </a:rPr>
              <a:t>https://azure.microsoft.com/en-us/pricing/details/cloud-services/</a:t>
            </a:r>
            <a:endParaRPr sz="1300" u="sng">
              <a:solidFill>
                <a:schemeClr val="hlink"/>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latin typeface="Calibri"/>
                <a:ea typeface="Calibri"/>
                <a:cs typeface="Calibri"/>
                <a:sym typeface="Calibri"/>
              </a:rPr>
              <a:t>NCSC. (2015, October 14). Understanding Vulnerabilities. Www.ncsc.gov.uk.</a:t>
            </a:r>
            <a:r>
              <a:rPr lang="en-US" sz="1300">
                <a:solidFill>
                  <a:schemeClr val="dk1"/>
                </a:solidFill>
                <a:uFill>
                  <a:noFill/>
                </a:uFill>
                <a:latin typeface="Calibri"/>
                <a:ea typeface="Calibri"/>
                <a:cs typeface="Calibri"/>
                <a:sym typeface="Calibri"/>
                <a:hlinkClick r:id="rId8">
                  <a:extLst>
                    <a:ext uri="{A12FA001-AC4F-418D-AE19-62706E023703}">
                      <ahyp:hlinkClr val="tx"/>
                    </a:ext>
                  </a:extLst>
                </a:hlinkClick>
              </a:rPr>
              <a:t> </a:t>
            </a:r>
            <a:r>
              <a:rPr lang="en-US" sz="1300" u="sng">
                <a:solidFill>
                  <a:schemeClr val="hlink"/>
                </a:solidFill>
                <a:latin typeface="Calibri"/>
                <a:ea typeface="Calibri"/>
                <a:cs typeface="Calibri"/>
                <a:sym typeface="Calibri"/>
                <a:hlinkClick r:id="rId9"/>
              </a:rPr>
              <a:t>https://www.ncsc.gov.uk/information/understanding-vulnerabilities</a:t>
            </a:r>
            <a:endParaRPr sz="1300" u="sng">
              <a:solidFill>
                <a:schemeClr val="hlink"/>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latin typeface="Calibri"/>
                <a:ea typeface="Calibri"/>
                <a:cs typeface="Calibri"/>
                <a:sym typeface="Calibri"/>
              </a:rPr>
              <a:t>Sample-Network-Diagram [Image]. (2006). Wikimedia Foundation.</a:t>
            </a:r>
            <a:r>
              <a:rPr lang="en-US" sz="1300">
                <a:solidFill>
                  <a:schemeClr val="dk1"/>
                </a:solidFill>
                <a:uFill>
                  <a:noFill/>
                </a:uFill>
                <a:latin typeface="Calibri"/>
                <a:ea typeface="Calibri"/>
                <a:cs typeface="Calibri"/>
                <a:sym typeface="Calibri"/>
                <a:hlinkClick r:id="rId10">
                  <a:extLst>
                    <a:ext uri="{A12FA001-AC4F-418D-AE19-62706E023703}">
                      <ahyp:hlinkClr val="tx"/>
                    </a:ext>
                  </a:extLst>
                </a:hlinkClick>
              </a:rPr>
              <a:t> </a:t>
            </a:r>
            <a:r>
              <a:rPr lang="en-US" sz="1300" u="sng">
                <a:solidFill>
                  <a:schemeClr val="hlink"/>
                </a:solidFill>
                <a:latin typeface="Calibri"/>
                <a:ea typeface="Calibri"/>
                <a:cs typeface="Calibri"/>
                <a:sym typeface="Calibri"/>
                <a:hlinkClick r:id="rId11"/>
              </a:rPr>
              <a:t>https://en.wikipedia.org/wiki/File:Sample-network-diagram.png</a:t>
            </a:r>
            <a:r>
              <a:rPr lang="en-US" sz="1300">
                <a:solidFill>
                  <a:schemeClr val="dk1"/>
                </a:solidFill>
                <a:latin typeface="Calibri"/>
                <a:ea typeface="Calibri"/>
                <a:cs typeface="Calibri"/>
                <a:sym typeface="Calibri"/>
              </a:rPr>
              <a:t> </a:t>
            </a:r>
            <a:br>
              <a:rPr lang="en-US" sz="1300">
                <a:solidFill>
                  <a:schemeClr val="dk1"/>
                </a:solidFill>
                <a:latin typeface="Calibri"/>
                <a:ea typeface="Calibri"/>
                <a:cs typeface="Calibri"/>
                <a:sym typeface="Calibri"/>
              </a:rPr>
            </a:br>
            <a:r>
              <a:rPr lang="en-US" sz="1300">
                <a:solidFill>
                  <a:schemeClr val="dk1"/>
                </a:solidFill>
                <a:latin typeface="Calibri"/>
                <a:ea typeface="Calibri"/>
                <a:cs typeface="Calibri"/>
                <a:sym typeface="Calibri"/>
              </a:rPr>
              <a:t> User Avatar Person Info Information [Image]. (2017). Wikimedia Commons.</a:t>
            </a:r>
            <a:r>
              <a:rPr lang="en-US" sz="1300">
                <a:solidFill>
                  <a:schemeClr val="dk1"/>
                </a:solidFill>
                <a:uFill>
                  <a:noFill/>
                </a:uFill>
                <a:latin typeface="Calibri"/>
                <a:ea typeface="Calibri"/>
                <a:cs typeface="Calibri"/>
                <a:sym typeface="Calibri"/>
                <a:hlinkClick r:id="rId12">
                  <a:extLst>
                    <a:ext uri="{A12FA001-AC4F-418D-AE19-62706E023703}">
                      <ahyp:hlinkClr val="tx"/>
                    </a:ext>
                  </a:extLst>
                </a:hlinkClick>
              </a:rPr>
              <a:t> </a:t>
            </a:r>
            <a:r>
              <a:rPr lang="en-US" sz="1300" u="sng">
                <a:solidFill>
                  <a:schemeClr val="hlink"/>
                </a:solidFill>
                <a:latin typeface="Calibri"/>
                <a:ea typeface="Calibri"/>
                <a:cs typeface="Calibri"/>
                <a:sym typeface="Calibri"/>
                <a:hlinkClick r:id="rId13"/>
              </a:rPr>
              <a:t>https://commons.wikimedia.org/wiki/File:User_Avatar_Person_Info_Information-512.png</a:t>
            </a:r>
            <a:endParaRPr sz="1300" u="sng">
              <a:solidFill>
                <a:schemeClr val="hlink"/>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latin typeface="Calibri"/>
                <a:ea typeface="Calibri"/>
                <a:cs typeface="Calibri"/>
                <a:sym typeface="Calibri"/>
              </a:rPr>
              <a:t>Wikipedia Contributors. (2019, October 21). Threat (computer). Wikipedia; Wikimedia Foundation. https://en.wikipedia.org/wiki/Threat_(computer)</a:t>
            </a:r>
            <a:endParaRPr sz="1300">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alibri"/>
              <a:buNone/>
            </a:pPr>
            <a:r>
              <a:rPr lang="en-US"/>
              <a:t>ABOUT DISONY ENTERTAINMENT</a:t>
            </a:r>
            <a:endParaRPr/>
          </a:p>
        </p:txBody>
      </p:sp>
      <p:sp>
        <p:nvSpPr>
          <p:cNvPr id="175" name="Google Shape;175;p3"/>
          <p:cNvSpPr txBox="1"/>
          <p:nvPr>
            <p:ph idx="1" type="body"/>
          </p:nvPr>
        </p:nvSpPr>
        <p:spPr>
          <a:xfrm>
            <a:off x="457200" y="1600200"/>
            <a:ext cx="4444089" cy="4525963"/>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2000"/>
              <a:buChar char="•"/>
            </a:pPr>
            <a:r>
              <a:rPr lang="en-US" sz="2000"/>
              <a:t>Disony is a consumer-facing retailer selling a variety of entertainment products.</a:t>
            </a:r>
            <a:endParaRPr/>
          </a:p>
          <a:p>
            <a:pPr indent="-285750" lvl="0" marL="285750" rtl="0" algn="l">
              <a:spcBef>
                <a:spcPts val="1000"/>
              </a:spcBef>
              <a:spcAft>
                <a:spcPts val="0"/>
              </a:spcAft>
              <a:buSzPts val="2000"/>
              <a:buChar char="•"/>
            </a:pPr>
            <a:r>
              <a:rPr lang="en-US" sz="2000"/>
              <a:t>We have a single corporate office with over 50 employees.</a:t>
            </a:r>
            <a:endParaRPr/>
          </a:p>
          <a:p>
            <a:pPr indent="-285750" lvl="0" marL="285750" rtl="0" algn="l">
              <a:spcBef>
                <a:spcPts val="1000"/>
              </a:spcBef>
              <a:spcAft>
                <a:spcPts val="0"/>
              </a:spcAft>
              <a:buSzPts val="2000"/>
              <a:buChar char="•"/>
            </a:pPr>
            <a:r>
              <a:rPr lang="en-US" sz="2000"/>
              <a:t>$2 million in annual sales were conducted on the company website last year.</a:t>
            </a:r>
            <a:endParaRPr/>
          </a:p>
          <a:p>
            <a:pPr indent="-285750" lvl="0" marL="285750" rtl="0" algn="l">
              <a:spcBef>
                <a:spcPts val="1000"/>
              </a:spcBef>
              <a:spcAft>
                <a:spcPts val="0"/>
              </a:spcAft>
              <a:buSzPts val="2000"/>
              <a:buChar char="•"/>
            </a:pPr>
            <a:r>
              <a:rPr lang="en-US" sz="2000"/>
              <a:t>$3 million in sales were done through Amazon.</a:t>
            </a:r>
            <a:endParaRPr/>
          </a:p>
          <a:p>
            <a:pPr indent="-285750" lvl="0" marL="285750" rtl="0" algn="l">
              <a:spcBef>
                <a:spcPts val="1000"/>
              </a:spcBef>
              <a:spcAft>
                <a:spcPts val="0"/>
              </a:spcAft>
              <a:buSzPts val="2000"/>
              <a:buChar char="•"/>
            </a:pPr>
            <a:r>
              <a:rPr lang="en-US" sz="2000"/>
              <a:t>$5 million in sales were done through the 10 company stores located in 10 states.</a:t>
            </a:r>
            <a:endParaRPr/>
          </a:p>
        </p:txBody>
      </p:sp>
      <p:graphicFrame>
        <p:nvGraphicFramePr>
          <p:cNvPr id="176" name="Google Shape;176;p3"/>
          <p:cNvGraphicFramePr/>
          <p:nvPr/>
        </p:nvGraphicFramePr>
        <p:xfrm>
          <a:off x="4901289" y="1417638"/>
          <a:ext cx="3595011" cy="4099242"/>
        </p:xfrm>
        <a:graphic>
          <a:graphicData uri="http://schemas.openxmlformats.org/drawingml/2006/chart">
            <c:chart r:id="rId3"/>
          </a:graphicData>
        </a:graphic>
      </p:graphicFrame>
      <p:pic>
        <p:nvPicPr>
          <p:cNvPr id="177" name="Google Shape;177;p3" title="wp3.mp3">
            <a:hlinkClick r:id="rId4"/>
          </p:cNvPr>
          <p:cNvPicPr preferRelativeResize="0"/>
          <p:nvPr/>
        </p:nvPicPr>
        <p:blipFill>
          <a:blip r:embed="rId5">
            <a:alphaModFix/>
          </a:blip>
          <a:stretch>
            <a:fillRect/>
          </a:stretch>
        </p:blipFill>
        <p:spPr>
          <a:xfrm>
            <a:off x="152400" y="6278563"/>
            <a:ext cx="427037" cy="4270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alibri"/>
              <a:buNone/>
            </a:pPr>
            <a:r>
              <a:rPr lang="en-US"/>
              <a:t>ABOUT DISONY ENTERTAINMENT</a:t>
            </a:r>
            <a:endParaRPr/>
          </a:p>
        </p:txBody>
      </p:sp>
      <p:sp>
        <p:nvSpPr>
          <p:cNvPr id="184" name="Google Shape;184;p4"/>
          <p:cNvSpPr txBox="1"/>
          <p:nvPr>
            <p:ph idx="1" type="body"/>
          </p:nvPr>
        </p:nvSpPr>
        <p:spPr>
          <a:xfrm>
            <a:off x="457200" y="1600200"/>
            <a:ext cx="5336187" cy="3661117"/>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lang="en-US" sz="2000"/>
              <a:t>Disony has 19,549 customer names, email and mailing addresses stored from previous online transactions in the past 10 years.</a:t>
            </a:r>
            <a:endParaRPr/>
          </a:p>
          <a:p>
            <a:pPr indent="-285750" lvl="0" marL="285750" rtl="0" algn="l">
              <a:spcBef>
                <a:spcPts val="1000"/>
              </a:spcBef>
              <a:spcAft>
                <a:spcPts val="0"/>
              </a:spcAft>
              <a:buSzPts val="2000"/>
              <a:buChar char="•"/>
            </a:pPr>
            <a:r>
              <a:rPr lang="en-US" sz="2000"/>
              <a:t>8,292 of these customers purchased at least one item in the past 12 months.</a:t>
            </a:r>
            <a:endParaRPr/>
          </a:p>
          <a:p>
            <a:pPr indent="-285750" lvl="0" marL="285750" rtl="0" algn="l">
              <a:spcBef>
                <a:spcPts val="1000"/>
              </a:spcBef>
              <a:spcAft>
                <a:spcPts val="0"/>
              </a:spcAft>
              <a:buSzPts val="2000"/>
              <a:buChar char="•"/>
            </a:pPr>
            <a:r>
              <a:rPr lang="en-US" sz="2000"/>
              <a:t>2,600 customers participate in the company’s loyalty program which means they have installed the company app and stored their credit card number with us for faster checkout.</a:t>
            </a:r>
            <a:endParaRPr/>
          </a:p>
        </p:txBody>
      </p:sp>
      <p:pic>
        <p:nvPicPr>
          <p:cNvPr id="185" name="Google Shape;185;p4"/>
          <p:cNvPicPr preferRelativeResize="0"/>
          <p:nvPr/>
        </p:nvPicPr>
        <p:blipFill rotWithShape="1">
          <a:blip r:embed="rId3">
            <a:alphaModFix/>
          </a:blip>
          <a:srcRect b="0" l="0" r="0" t="0"/>
          <a:stretch/>
        </p:blipFill>
        <p:spPr>
          <a:xfrm>
            <a:off x="5617793" y="2247736"/>
            <a:ext cx="2787402" cy="2787402"/>
          </a:xfrm>
          <a:prstGeom prst="rect">
            <a:avLst/>
          </a:prstGeom>
          <a:noFill/>
          <a:ln>
            <a:noFill/>
          </a:ln>
        </p:spPr>
      </p:pic>
      <p:sp>
        <p:nvSpPr>
          <p:cNvPr id="186" name="Google Shape;186;p4"/>
          <p:cNvSpPr txBox="1"/>
          <p:nvPr/>
        </p:nvSpPr>
        <p:spPr>
          <a:xfrm>
            <a:off x="7011494" y="5217006"/>
            <a:ext cx="16753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(Euatham, n.d.)</a:t>
            </a:r>
            <a:endParaRPr/>
          </a:p>
        </p:txBody>
      </p:sp>
      <p:pic>
        <p:nvPicPr>
          <p:cNvPr id="187" name="Google Shape;187;p4" title="wp4.mp3">
            <a:hlinkClick r:id="rId4"/>
          </p:cNvPr>
          <p:cNvPicPr preferRelativeResize="0"/>
          <p:nvPr/>
        </p:nvPicPr>
        <p:blipFill>
          <a:blip r:embed="rId5">
            <a:alphaModFix/>
          </a:blip>
          <a:stretch>
            <a:fillRect/>
          </a:stretch>
        </p:blipFill>
        <p:spPr>
          <a:xfrm>
            <a:off x="152400" y="5738738"/>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alibri"/>
              <a:buNone/>
            </a:pPr>
            <a:r>
              <a:rPr lang="en-US"/>
              <a:t>COMPANY LOCATIONS</a:t>
            </a:r>
            <a:endParaRPr/>
          </a:p>
        </p:txBody>
      </p:sp>
      <p:pic>
        <p:nvPicPr>
          <p:cNvPr id="193" name="Google Shape;193;p5"/>
          <p:cNvPicPr preferRelativeResize="0"/>
          <p:nvPr>
            <p:ph idx="1" type="body"/>
          </p:nvPr>
        </p:nvPicPr>
        <p:blipFill rotWithShape="1">
          <a:blip r:embed="rId3">
            <a:alphaModFix/>
          </a:blip>
          <a:srcRect b="0" l="0" r="0" t="0"/>
          <a:stretch/>
        </p:blipFill>
        <p:spPr>
          <a:xfrm>
            <a:off x="1086911" y="1470334"/>
            <a:ext cx="7172043" cy="4754240"/>
          </a:xfrm>
          <a:prstGeom prst="rect">
            <a:avLst/>
          </a:prstGeom>
          <a:noFill/>
          <a:ln>
            <a:noFill/>
          </a:ln>
        </p:spPr>
      </p:pic>
      <p:sp>
        <p:nvSpPr>
          <p:cNvPr id="194" name="Google Shape;194;p5"/>
          <p:cNvSpPr/>
          <p:nvPr/>
        </p:nvSpPr>
        <p:spPr>
          <a:xfrm>
            <a:off x="1632857" y="1876302"/>
            <a:ext cx="249381" cy="249381"/>
          </a:xfrm>
          <a:prstGeom prst="ellipse">
            <a:avLst/>
          </a:prstGeom>
          <a:gradFill>
            <a:gsLst>
              <a:gs pos="0">
                <a:srgbClr val="7C92F2"/>
              </a:gs>
              <a:gs pos="100000">
                <a:srgbClr val="4F68DD"/>
              </a:gs>
            </a:gsLst>
            <a:lin ang="5400000" scaled="0"/>
          </a:gradFill>
          <a:ln cap="rnd"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5"/>
          <p:cNvSpPr txBox="1"/>
          <p:nvPr/>
        </p:nvSpPr>
        <p:spPr>
          <a:xfrm>
            <a:off x="1882238" y="1816326"/>
            <a:ext cx="14369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Kirkland, WA</a:t>
            </a:r>
            <a:endParaRPr/>
          </a:p>
        </p:txBody>
      </p:sp>
      <p:sp>
        <p:nvSpPr>
          <p:cNvPr id="196" name="Google Shape;196;p5"/>
          <p:cNvSpPr/>
          <p:nvPr/>
        </p:nvSpPr>
        <p:spPr>
          <a:xfrm>
            <a:off x="1757547" y="4061208"/>
            <a:ext cx="249381" cy="249381"/>
          </a:xfrm>
          <a:prstGeom prst="ellipse">
            <a:avLst/>
          </a:prstGeom>
          <a:gradFill>
            <a:gsLst>
              <a:gs pos="0">
                <a:srgbClr val="7C92F2"/>
              </a:gs>
              <a:gs pos="100000">
                <a:srgbClr val="4F68DD"/>
              </a:gs>
            </a:gsLst>
            <a:lin ang="5400000" scaled="0"/>
          </a:gradFill>
          <a:ln cap="rnd"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5"/>
          <p:cNvSpPr txBox="1"/>
          <p:nvPr/>
        </p:nvSpPr>
        <p:spPr>
          <a:xfrm>
            <a:off x="2006928" y="4001232"/>
            <a:ext cx="14369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Pasadena, CA</a:t>
            </a:r>
            <a:endParaRPr/>
          </a:p>
        </p:txBody>
      </p:sp>
      <p:sp>
        <p:nvSpPr>
          <p:cNvPr id="198" name="Google Shape;198;p5"/>
          <p:cNvSpPr/>
          <p:nvPr/>
        </p:nvSpPr>
        <p:spPr>
          <a:xfrm>
            <a:off x="4267200" y="4973783"/>
            <a:ext cx="249381" cy="249381"/>
          </a:xfrm>
          <a:prstGeom prst="ellipse">
            <a:avLst/>
          </a:prstGeom>
          <a:gradFill>
            <a:gsLst>
              <a:gs pos="0">
                <a:srgbClr val="7C92F2"/>
              </a:gs>
              <a:gs pos="100000">
                <a:srgbClr val="4F68DD"/>
              </a:gs>
            </a:gsLst>
            <a:lin ang="5400000" scaled="0"/>
          </a:gradFill>
          <a:ln cap="rnd"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5"/>
          <p:cNvSpPr txBox="1"/>
          <p:nvPr/>
        </p:nvSpPr>
        <p:spPr>
          <a:xfrm>
            <a:off x="4516581" y="4913807"/>
            <a:ext cx="14369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Plano, TX</a:t>
            </a:r>
            <a:endParaRPr/>
          </a:p>
        </p:txBody>
      </p:sp>
      <p:sp>
        <p:nvSpPr>
          <p:cNvPr id="200" name="Google Shape;200;p5"/>
          <p:cNvSpPr/>
          <p:nvPr/>
        </p:nvSpPr>
        <p:spPr>
          <a:xfrm>
            <a:off x="2476004" y="4370565"/>
            <a:ext cx="249381" cy="249381"/>
          </a:xfrm>
          <a:prstGeom prst="ellipse">
            <a:avLst/>
          </a:prstGeom>
          <a:gradFill>
            <a:gsLst>
              <a:gs pos="0">
                <a:srgbClr val="7C92F2"/>
              </a:gs>
              <a:gs pos="100000">
                <a:srgbClr val="4F68DD"/>
              </a:gs>
            </a:gsLst>
            <a:lin ang="5400000" scaled="0"/>
          </a:gradFill>
          <a:ln cap="rnd"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5"/>
          <p:cNvSpPr txBox="1"/>
          <p:nvPr/>
        </p:nvSpPr>
        <p:spPr>
          <a:xfrm>
            <a:off x="2725385" y="4310589"/>
            <a:ext cx="14369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Tucson, AZ</a:t>
            </a:r>
            <a:endParaRPr/>
          </a:p>
        </p:txBody>
      </p:sp>
      <p:sp>
        <p:nvSpPr>
          <p:cNvPr id="202" name="Google Shape;202;p5"/>
          <p:cNvSpPr/>
          <p:nvPr/>
        </p:nvSpPr>
        <p:spPr>
          <a:xfrm>
            <a:off x="2719446" y="3333213"/>
            <a:ext cx="249381" cy="249381"/>
          </a:xfrm>
          <a:prstGeom prst="ellipse">
            <a:avLst/>
          </a:prstGeom>
          <a:gradFill>
            <a:gsLst>
              <a:gs pos="0">
                <a:srgbClr val="7C92F2"/>
              </a:gs>
              <a:gs pos="100000">
                <a:srgbClr val="4F68DD"/>
              </a:gs>
            </a:gsLst>
            <a:lin ang="5400000" scaled="0"/>
          </a:gradFill>
          <a:ln cap="rnd"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5"/>
          <p:cNvSpPr txBox="1"/>
          <p:nvPr/>
        </p:nvSpPr>
        <p:spPr>
          <a:xfrm>
            <a:off x="2968827" y="3273237"/>
            <a:ext cx="14369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Orem, UT</a:t>
            </a:r>
            <a:endParaRPr/>
          </a:p>
        </p:txBody>
      </p:sp>
      <p:sp>
        <p:nvSpPr>
          <p:cNvPr id="204" name="Google Shape;204;p5"/>
          <p:cNvSpPr/>
          <p:nvPr/>
        </p:nvSpPr>
        <p:spPr>
          <a:xfrm>
            <a:off x="6109847" y="2886296"/>
            <a:ext cx="249381" cy="249381"/>
          </a:xfrm>
          <a:prstGeom prst="ellipse">
            <a:avLst/>
          </a:prstGeom>
          <a:gradFill>
            <a:gsLst>
              <a:gs pos="0">
                <a:srgbClr val="7C92F2"/>
              </a:gs>
              <a:gs pos="100000">
                <a:srgbClr val="4F68DD"/>
              </a:gs>
            </a:gsLst>
            <a:lin ang="5400000" scaled="0"/>
          </a:gradFill>
          <a:ln cap="rnd"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5"/>
          <p:cNvSpPr txBox="1"/>
          <p:nvPr/>
        </p:nvSpPr>
        <p:spPr>
          <a:xfrm>
            <a:off x="4961902" y="2766836"/>
            <a:ext cx="14369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Dearborn, MI</a:t>
            </a:r>
            <a:endParaRPr/>
          </a:p>
        </p:txBody>
      </p:sp>
      <p:sp>
        <p:nvSpPr>
          <p:cNvPr id="206" name="Google Shape;206;p5"/>
          <p:cNvSpPr/>
          <p:nvPr/>
        </p:nvSpPr>
        <p:spPr>
          <a:xfrm>
            <a:off x="5478483" y="3258352"/>
            <a:ext cx="249381" cy="249381"/>
          </a:xfrm>
          <a:prstGeom prst="ellipse">
            <a:avLst/>
          </a:prstGeom>
          <a:gradFill>
            <a:gsLst>
              <a:gs pos="0">
                <a:srgbClr val="7C92F2"/>
              </a:gs>
              <a:gs pos="100000">
                <a:srgbClr val="4F68DD"/>
              </a:gs>
            </a:gsLst>
            <a:lin ang="5400000" scaled="0"/>
          </a:gradFill>
          <a:ln cap="rnd"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5"/>
          <p:cNvSpPr txBox="1"/>
          <p:nvPr/>
        </p:nvSpPr>
        <p:spPr>
          <a:xfrm>
            <a:off x="5727864" y="3198376"/>
            <a:ext cx="14369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Naperville, IL</a:t>
            </a:r>
            <a:endParaRPr/>
          </a:p>
        </p:txBody>
      </p:sp>
      <p:sp>
        <p:nvSpPr>
          <p:cNvPr id="208" name="Google Shape;208;p5"/>
          <p:cNvSpPr/>
          <p:nvPr/>
        </p:nvSpPr>
        <p:spPr>
          <a:xfrm>
            <a:off x="4280730" y="3253018"/>
            <a:ext cx="249381" cy="249381"/>
          </a:xfrm>
          <a:prstGeom prst="ellipse">
            <a:avLst/>
          </a:prstGeom>
          <a:gradFill>
            <a:gsLst>
              <a:gs pos="0">
                <a:srgbClr val="7C92F2"/>
              </a:gs>
              <a:gs pos="100000">
                <a:srgbClr val="4F68DD"/>
              </a:gs>
            </a:gsLst>
            <a:lin ang="5400000" scaled="0"/>
          </a:gradFill>
          <a:ln cap="rnd"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5"/>
          <p:cNvSpPr txBox="1"/>
          <p:nvPr/>
        </p:nvSpPr>
        <p:spPr>
          <a:xfrm>
            <a:off x="4243445" y="3478122"/>
            <a:ext cx="14369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Lincoln, NE</a:t>
            </a:r>
            <a:endParaRPr/>
          </a:p>
        </p:txBody>
      </p:sp>
      <p:sp>
        <p:nvSpPr>
          <p:cNvPr id="210" name="Google Shape;210;p5"/>
          <p:cNvSpPr/>
          <p:nvPr/>
        </p:nvSpPr>
        <p:spPr>
          <a:xfrm>
            <a:off x="4423552" y="4175689"/>
            <a:ext cx="249381" cy="249381"/>
          </a:xfrm>
          <a:prstGeom prst="ellipse">
            <a:avLst/>
          </a:prstGeom>
          <a:gradFill>
            <a:gsLst>
              <a:gs pos="0">
                <a:srgbClr val="7C92F2"/>
              </a:gs>
              <a:gs pos="100000">
                <a:srgbClr val="4F68DD"/>
              </a:gs>
            </a:gsLst>
            <a:lin ang="5400000" scaled="0"/>
          </a:gradFill>
          <a:ln cap="rnd"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5"/>
          <p:cNvSpPr txBox="1"/>
          <p:nvPr/>
        </p:nvSpPr>
        <p:spPr>
          <a:xfrm>
            <a:off x="4672933" y="4115713"/>
            <a:ext cx="14369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Tulsa, OK</a:t>
            </a:r>
            <a:endParaRPr/>
          </a:p>
        </p:txBody>
      </p:sp>
      <p:sp>
        <p:nvSpPr>
          <p:cNvPr id="212" name="Google Shape;212;p5"/>
          <p:cNvSpPr/>
          <p:nvPr/>
        </p:nvSpPr>
        <p:spPr>
          <a:xfrm>
            <a:off x="6732153" y="5241719"/>
            <a:ext cx="249381" cy="249381"/>
          </a:xfrm>
          <a:prstGeom prst="ellipse">
            <a:avLst/>
          </a:prstGeom>
          <a:gradFill>
            <a:gsLst>
              <a:gs pos="0">
                <a:srgbClr val="7C92F2"/>
              </a:gs>
              <a:gs pos="100000">
                <a:srgbClr val="4F68DD"/>
              </a:gs>
            </a:gsLst>
            <a:lin ang="5400000" scaled="0"/>
          </a:gradFill>
          <a:ln cap="rnd" cmpd="sng" w="9525">
            <a:solidFill>
              <a:schemeClr val="accent2"/>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5"/>
          <p:cNvSpPr txBox="1"/>
          <p:nvPr/>
        </p:nvSpPr>
        <p:spPr>
          <a:xfrm>
            <a:off x="5698176" y="4848384"/>
            <a:ext cx="14369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Orlando, FL</a:t>
            </a:r>
            <a:endParaRPr/>
          </a:p>
        </p:txBody>
      </p:sp>
      <p:sp>
        <p:nvSpPr>
          <p:cNvPr id="214" name="Google Shape;214;p5"/>
          <p:cNvSpPr/>
          <p:nvPr/>
        </p:nvSpPr>
        <p:spPr>
          <a:xfrm>
            <a:off x="1339928" y="3388763"/>
            <a:ext cx="249381" cy="249381"/>
          </a:xfrm>
          <a:prstGeom prst="ellipse">
            <a:avLst/>
          </a:prstGeom>
          <a:gradFill>
            <a:gsLst>
              <a:gs pos="0">
                <a:srgbClr val="98C36F"/>
              </a:gs>
              <a:gs pos="100000">
                <a:srgbClr val="7AA94E"/>
              </a:gs>
            </a:gsLst>
            <a:lin ang="5400000" scaled="0"/>
          </a:gradFill>
          <a:ln>
            <a:noFill/>
          </a:ln>
          <a:effectLst>
            <a:outerShdw blurRad="63500" rotWithShape="0" dir="5400000" dist="38100">
              <a:srgbClr val="000000">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5"/>
          <p:cNvSpPr txBox="1"/>
          <p:nvPr/>
        </p:nvSpPr>
        <p:spPr>
          <a:xfrm>
            <a:off x="1158162" y="2759040"/>
            <a:ext cx="14369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HQ</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San Francisco</a:t>
            </a:r>
            <a:endParaRPr/>
          </a:p>
        </p:txBody>
      </p:sp>
      <p:pic>
        <p:nvPicPr>
          <p:cNvPr id="216" name="Google Shape;216;p5" title="wp5.mp3">
            <a:hlinkClick r:id="rId4"/>
          </p:cNvPr>
          <p:cNvPicPr preferRelativeResize="0"/>
          <p:nvPr/>
        </p:nvPicPr>
        <p:blipFill>
          <a:blip r:embed="rId5">
            <a:alphaModFix/>
          </a:blip>
          <a:stretch>
            <a:fillRect/>
          </a:stretch>
        </p:blipFill>
        <p:spPr>
          <a:xfrm>
            <a:off x="273304" y="6224575"/>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6"/>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alibri"/>
              <a:buNone/>
            </a:pPr>
            <a:r>
              <a:rPr lang="en-US"/>
              <a:t>DEFINITIONS</a:t>
            </a:r>
            <a:endParaRPr/>
          </a:p>
        </p:txBody>
      </p:sp>
      <p:grpSp>
        <p:nvGrpSpPr>
          <p:cNvPr id="222" name="Google Shape;222;p6"/>
          <p:cNvGrpSpPr/>
          <p:nvPr/>
        </p:nvGrpSpPr>
        <p:grpSpPr>
          <a:xfrm>
            <a:off x="1393245" y="2143984"/>
            <a:ext cx="5900309" cy="3644769"/>
            <a:chOff x="936045" y="2446"/>
            <a:chExt cx="5900309" cy="3644769"/>
          </a:xfrm>
        </p:grpSpPr>
        <p:sp>
          <p:nvSpPr>
            <p:cNvPr id="223" name="Google Shape;223;p6"/>
            <p:cNvSpPr/>
            <p:nvPr/>
          </p:nvSpPr>
          <p:spPr>
            <a:xfrm>
              <a:off x="936045" y="2446"/>
              <a:ext cx="2363655" cy="1111210"/>
            </a:xfrm>
            <a:prstGeom prst="chevron">
              <a:avLst>
                <a:gd fmla="val 50000" name="adj"/>
              </a:avLst>
            </a:prstGeom>
            <a:gradFill>
              <a:gsLst>
                <a:gs pos="0">
                  <a:srgbClr val="A93E58"/>
                </a:gs>
                <a:gs pos="100000">
                  <a:srgbClr val="8A2842"/>
                </a:gs>
              </a:gsLst>
              <a:lin ang="54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txBox="1"/>
            <p:nvPr/>
          </p:nvSpPr>
          <p:spPr>
            <a:xfrm>
              <a:off x="1491650" y="2446"/>
              <a:ext cx="1252445" cy="1111210"/>
            </a:xfrm>
            <a:prstGeom prst="rect">
              <a:avLst/>
            </a:prstGeom>
            <a:noFill/>
            <a:ln>
              <a:noFill/>
            </a:ln>
          </p:spPr>
          <p:txBody>
            <a:bodyPr anchorCtr="0" anchor="ctr" bIns="11425" lIns="22850" spcFirstLastPara="1" rIns="0"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Vulnerability</a:t>
              </a:r>
              <a:endParaRPr/>
            </a:p>
          </p:txBody>
        </p:sp>
        <p:sp>
          <p:nvSpPr>
            <p:cNvPr id="225" name="Google Shape;225;p6"/>
            <p:cNvSpPr/>
            <p:nvPr/>
          </p:nvSpPr>
          <p:spPr>
            <a:xfrm>
              <a:off x="2938557" y="96898"/>
              <a:ext cx="3897797" cy="922304"/>
            </a:xfrm>
            <a:prstGeom prst="chevron">
              <a:avLst>
                <a:gd fmla="val 50000" name="adj"/>
              </a:avLst>
            </a:prstGeom>
            <a:solidFill>
              <a:srgbClr val="F3B7C2">
                <a:alpha val="89803"/>
              </a:srgbClr>
            </a:solidFill>
            <a:ln cap="rnd" cmpd="sng" w="9525">
              <a:solidFill>
                <a:srgbClr val="F3B7C2">
                  <a:alpha val="89803"/>
                </a:srgbClr>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txBox="1"/>
            <p:nvPr/>
          </p:nvSpPr>
          <p:spPr>
            <a:xfrm>
              <a:off x="3399709" y="96898"/>
              <a:ext cx="2975493" cy="922304"/>
            </a:xfrm>
            <a:prstGeom prst="rect">
              <a:avLst/>
            </a:prstGeom>
            <a:noFill/>
            <a:ln>
              <a:noFill/>
            </a:ln>
          </p:spPr>
          <p:txBody>
            <a:bodyPr anchorCtr="0" anchor="ctr" bIns="38100" lIns="76200" spcFirstLastPara="1" rIns="0" wrap="square" tIns="38100">
              <a:noAutofit/>
            </a:bodyPr>
            <a:lstStyle/>
            <a:p>
              <a:pPr indent="0" lvl="0" marL="0" marR="0" rtl="0" algn="ctr">
                <a:lnSpc>
                  <a:spcPct val="90000"/>
                </a:lnSpc>
                <a:spcBef>
                  <a:spcPts val="0"/>
                </a:spcBef>
                <a:spcAft>
                  <a:spcPts val="0"/>
                </a:spcAft>
                <a:buClr>
                  <a:schemeClr val="lt1"/>
                </a:buClr>
                <a:buSzPts val="6000"/>
                <a:buFont typeface="Calibri"/>
                <a:buNone/>
              </a:pPr>
              <a:r>
                <a:t/>
              </a:r>
              <a:endParaRPr b="1" sz="6000">
                <a:solidFill>
                  <a:schemeClr val="lt1"/>
                </a:solidFill>
                <a:latin typeface="Calibri"/>
                <a:ea typeface="Calibri"/>
                <a:cs typeface="Calibri"/>
                <a:sym typeface="Calibri"/>
              </a:endParaRPr>
            </a:p>
          </p:txBody>
        </p:sp>
        <p:sp>
          <p:nvSpPr>
            <p:cNvPr id="227" name="Google Shape;227;p6"/>
            <p:cNvSpPr/>
            <p:nvPr/>
          </p:nvSpPr>
          <p:spPr>
            <a:xfrm>
              <a:off x="936045" y="1269225"/>
              <a:ext cx="2375128" cy="1111210"/>
            </a:xfrm>
            <a:prstGeom prst="chevron">
              <a:avLst>
                <a:gd fmla="val 50000" name="adj"/>
              </a:avLst>
            </a:prstGeom>
            <a:gradFill>
              <a:gsLst>
                <a:gs pos="0">
                  <a:srgbClr val="E58499"/>
                </a:gs>
                <a:gs pos="100000">
                  <a:srgbClr val="CD5872"/>
                </a:gs>
              </a:gsLst>
              <a:lin ang="54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txBox="1"/>
            <p:nvPr/>
          </p:nvSpPr>
          <p:spPr>
            <a:xfrm>
              <a:off x="1491650" y="1269225"/>
              <a:ext cx="1263918" cy="1111210"/>
            </a:xfrm>
            <a:prstGeom prst="rect">
              <a:avLst/>
            </a:prstGeom>
            <a:noFill/>
            <a:ln>
              <a:noFill/>
            </a:ln>
          </p:spPr>
          <p:txBody>
            <a:bodyPr anchorCtr="0" anchor="ctr" bIns="11425" lIns="22850" spcFirstLastPara="1" rIns="0"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Threat</a:t>
              </a:r>
              <a:endParaRPr/>
            </a:p>
          </p:txBody>
        </p:sp>
        <p:sp>
          <p:nvSpPr>
            <p:cNvPr id="229" name="Google Shape;229;p6"/>
            <p:cNvSpPr/>
            <p:nvPr/>
          </p:nvSpPr>
          <p:spPr>
            <a:xfrm>
              <a:off x="2950030" y="1363678"/>
              <a:ext cx="3790141" cy="922304"/>
            </a:xfrm>
            <a:prstGeom prst="chevron">
              <a:avLst>
                <a:gd fmla="val 50000" name="adj"/>
              </a:avLst>
            </a:prstGeom>
            <a:solidFill>
              <a:srgbClr val="F3B7C2">
                <a:alpha val="89803"/>
              </a:srgbClr>
            </a:solidFill>
            <a:ln cap="rnd" cmpd="sng" w="9525">
              <a:solidFill>
                <a:srgbClr val="F3B7C2">
                  <a:alpha val="89803"/>
                </a:srgbClr>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txBox="1"/>
            <p:nvPr/>
          </p:nvSpPr>
          <p:spPr>
            <a:xfrm>
              <a:off x="3411182" y="1363678"/>
              <a:ext cx="2867837" cy="922304"/>
            </a:xfrm>
            <a:prstGeom prst="rect">
              <a:avLst/>
            </a:prstGeom>
            <a:noFill/>
            <a:ln>
              <a:noFill/>
            </a:ln>
          </p:spPr>
          <p:txBody>
            <a:bodyPr anchorCtr="0" anchor="ctr" bIns="38100" lIns="76200" spcFirstLastPara="1" rIns="0" wrap="square" tIns="38100">
              <a:noAutofit/>
            </a:bodyPr>
            <a:lstStyle/>
            <a:p>
              <a:pPr indent="0" lvl="0" marL="0" marR="0" rtl="0" algn="ctr">
                <a:lnSpc>
                  <a:spcPct val="90000"/>
                </a:lnSpc>
                <a:spcBef>
                  <a:spcPts val="0"/>
                </a:spcBef>
                <a:spcAft>
                  <a:spcPts val="0"/>
                </a:spcAft>
                <a:buClr>
                  <a:schemeClr val="lt1"/>
                </a:buClr>
                <a:buSzPts val="6000"/>
                <a:buFont typeface="Calibri"/>
                <a:buNone/>
              </a:pPr>
              <a:r>
                <a:t/>
              </a:r>
              <a:endParaRPr b="1" sz="6000">
                <a:solidFill>
                  <a:schemeClr val="lt1"/>
                </a:solidFill>
                <a:latin typeface="Calibri"/>
                <a:ea typeface="Calibri"/>
                <a:cs typeface="Calibri"/>
                <a:sym typeface="Calibri"/>
              </a:endParaRPr>
            </a:p>
          </p:txBody>
        </p:sp>
        <p:sp>
          <p:nvSpPr>
            <p:cNvPr id="231" name="Google Shape;231;p6"/>
            <p:cNvSpPr/>
            <p:nvPr/>
          </p:nvSpPr>
          <p:spPr>
            <a:xfrm>
              <a:off x="936045" y="2536005"/>
              <a:ext cx="2347515" cy="1111210"/>
            </a:xfrm>
            <a:prstGeom prst="chevron">
              <a:avLst>
                <a:gd fmla="val 50000" name="adj"/>
              </a:avLst>
            </a:prstGeom>
            <a:gradFill>
              <a:gsLst>
                <a:gs pos="0">
                  <a:srgbClr val="E58499"/>
                </a:gs>
                <a:gs pos="100000">
                  <a:srgbClr val="CD5872"/>
                </a:gs>
              </a:gsLst>
              <a:lin ang="5400000" scaled="0"/>
            </a:gradFill>
            <a:ln>
              <a:noFill/>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txBox="1"/>
            <p:nvPr/>
          </p:nvSpPr>
          <p:spPr>
            <a:xfrm>
              <a:off x="1491650" y="2536005"/>
              <a:ext cx="1236305" cy="1111210"/>
            </a:xfrm>
            <a:prstGeom prst="rect">
              <a:avLst/>
            </a:prstGeom>
            <a:noFill/>
            <a:ln>
              <a:noFill/>
            </a:ln>
          </p:spPr>
          <p:txBody>
            <a:bodyPr anchorCtr="0" anchor="ctr" bIns="11425" lIns="22850" spcFirstLastPara="1" rIns="0"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Attack</a:t>
              </a:r>
              <a:endParaRPr/>
            </a:p>
          </p:txBody>
        </p:sp>
        <p:sp>
          <p:nvSpPr>
            <p:cNvPr id="233" name="Google Shape;233;p6"/>
            <p:cNvSpPr/>
            <p:nvPr/>
          </p:nvSpPr>
          <p:spPr>
            <a:xfrm>
              <a:off x="2922417" y="2630458"/>
              <a:ext cx="3834573" cy="922304"/>
            </a:xfrm>
            <a:prstGeom prst="chevron">
              <a:avLst>
                <a:gd fmla="val 50000" name="adj"/>
              </a:avLst>
            </a:prstGeom>
            <a:solidFill>
              <a:srgbClr val="F3B7C2">
                <a:alpha val="89803"/>
              </a:srgbClr>
            </a:solidFill>
            <a:ln cap="rnd" cmpd="sng" w="9525">
              <a:solidFill>
                <a:srgbClr val="F3B7C2">
                  <a:alpha val="89803"/>
                </a:srgbClr>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txBox="1"/>
            <p:nvPr/>
          </p:nvSpPr>
          <p:spPr>
            <a:xfrm>
              <a:off x="3383569" y="2630458"/>
              <a:ext cx="2912269" cy="922304"/>
            </a:xfrm>
            <a:prstGeom prst="rect">
              <a:avLst/>
            </a:prstGeom>
            <a:noFill/>
            <a:ln>
              <a:noFill/>
            </a:ln>
          </p:spPr>
          <p:txBody>
            <a:bodyPr anchorCtr="0" anchor="ctr" bIns="38100" lIns="76200" spcFirstLastPara="1" rIns="0" wrap="square" tIns="38100">
              <a:noAutofit/>
            </a:bodyPr>
            <a:lstStyle/>
            <a:p>
              <a:pPr indent="0" lvl="0" marL="0" marR="0" rtl="0" algn="ctr">
                <a:lnSpc>
                  <a:spcPct val="90000"/>
                </a:lnSpc>
                <a:spcBef>
                  <a:spcPts val="0"/>
                </a:spcBef>
                <a:spcAft>
                  <a:spcPts val="0"/>
                </a:spcAft>
                <a:buClr>
                  <a:schemeClr val="lt1"/>
                </a:buClr>
                <a:buSzPts val="6000"/>
                <a:buFont typeface="Calibri"/>
                <a:buNone/>
              </a:pPr>
              <a:r>
                <a:t/>
              </a:r>
              <a:endParaRPr b="1" sz="6000">
                <a:solidFill>
                  <a:schemeClr val="lt1"/>
                </a:solidFill>
                <a:latin typeface="Calibri"/>
                <a:ea typeface="Calibri"/>
                <a:cs typeface="Calibri"/>
                <a:sym typeface="Calibri"/>
              </a:endParaRPr>
            </a:p>
          </p:txBody>
        </p:sp>
      </p:grpSp>
      <p:sp>
        <p:nvSpPr>
          <p:cNvPr id="235" name="Google Shape;235;p6"/>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6" name="Google Shape;236;p6"/>
          <p:cNvSpPr txBox="1"/>
          <p:nvPr/>
        </p:nvSpPr>
        <p:spPr>
          <a:xfrm>
            <a:off x="3840225" y="2347900"/>
            <a:ext cx="2984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Calibri"/>
                <a:ea typeface="Calibri"/>
                <a:cs typeface="Calibri"/>
                <a:sym typeface="Calibri"/>
              </a:rPr>
              <a:t>Vulnerabilities are </a:t>
            </a:r>
            <a:r>
              <a:rPr lang="en-US" sz="1000">
                <a:solidFill>
                  <a:schemeClr val="dk1"/>
                </a:solidFill>
                <a:latin typeface="Calibri"/>
                <a:ea typeface="Calibri"/>
                <a:cs typeface="Calibri"/>
                <a:sym typeface="Calibri"/>
              </a:rPr>
              <a:t>described</a:t>
            </a:r>
            <a:r>
              <a:rPr lang="en-US" sz="1000">
                <a:solidFill>
                  <a:schemeClr val="dk1"/>
                </a:solidFill>
                <a:latin typeface="Calibri"/>
                <a:ea typeface="Calibri"/>
                <a:cs typeface="Calibri"/>
                <a:sym typeface="Calibri"/>
              </a:rPr>
              <a:t> as a weakness</a:t>
            </a:r>
            <a:r>
              <a:rPr lang="en-US" sz="1000">
                <a:solidFill>
                  <a:schemeClr val="lt1"/>
                </a:solidFill>
                <a:latin typeface="Calibri"/>
                <a:ea typeface="Calibri"/>
                <a:cs typeface="Calibri"/>
                <a:sym typeface="Calibri"/>
              </a:rPr>
              <a:t> </a:t>
            </a:r>
            <a:r>
              <a:rPr lang="en-US" sz="1000">
                <a:solidFill>
                  <a:schemeClr val="dk1"/>
                </a:solidFill>
                <a:latin typeface="Calibri"/>
                <a:ea typeface="Calibri"/>
                <a:cs typeface="Calibri"/>
                <a:sym typeface="Calibri"/>
              </a:rPr>
              <a:t>in an IT system that can be exploited by an attacker to deliver a successful attack. They can occur through flaws, features or user error.</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solidFill>
                <a:schemeClr val="lt1"/>
              </a:solidFill>
              <a:latin typeface="Calibri"/>
              <a:ea typeface="Calibri"/>
              <a:cs typeface="Calibri"/>
              <a:sym typeface="Calibri"/>
            </a:endParaRPr>
          </a:p>
        </p:txBody>
      </p:sp>
      <p:sp>
        <p:nvSpPr>
          <p:cNvPr id="237" name="Google Shape;237;p6"/>
          <p:cNvSpPr txBox="1"/>
          <p:nvPr/>
        </p:nvSpPr>
        <p:spPr>
          <a:xfrm>
            <a:off x="3879875" y="3566171"/>
            <a:ext cx="2984700" cy="13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000">
                <a:solidFill>
                  <a:schemeClr val="dk1"/>
                </a:solidFill>
                <a:latin typeface="Calibri"/>
                <a:ea typeface="Calibri"/>
                <a:cs typeface="Calibri"/>
                <a:sym typeface="Calibri"/>
              </a:rPr>
              <a:t>A threat is described as a potential negative action or event facilitated by a vulnerability that can result in unwanted impact to a computer system or application.</a:t>
            </a:r>
            <a:endParaRPr sz="1000">
              <a:solidFill>
                <a:schemeClr val="dk1"/>
              </a:solidFill>
              <a:latin typeface="Calibri"/>
              <a:ea typeface="Calibri"/>
              <a:cs typeface="Calibri"/>
              <a:sym typeface="Calibri"/>
            </a:endParaRPr>
          </a:p>
          <a:p>
            <a:pPr indent="0" lvl="0" marL="0" rtl="0" algn="l">
              <a:spcBef>
                <a:spcPts val="1200"/>
              </a:spcBef>
              <a:spcAft>
                <a:spcPts val="0"/>
              </a:spcAft>
              <a:buNone/>
            </a:pPr>
            <a:r>
              <a:t/>
            </a:r>
            <a:endParaRPr sz="1000">
              <a:solidFill>
                <a:schemeClr val="lt1"/>
              </a:solidFill>
              <a:latin typeface="Calibri"/>
              <a:ea typeface="Calibri"/>
              <a:cs typeface="Calibri"/>
              <a:sym typeface="Calibri"/>
            </a:endParaRPr>
          </a:p>
          <a:p>
            <a:pPr indent="0" lvl="0" marL="0" rtl="0" algn="l">
              <a:spcBef>
                <a:spcPts val="0"/>
              </a:spcBef>
              <a:spcAft>
                <a:spcPts val="0"/>
              </a:spcAft>
              <a:buNone/>
            </a:pPr>
            <a:r>
              <a:t/>
            </a:r>
            <a:endParaRPr sz="1000">
              <a:solidFill>
                <a:schemeClr val="lt1"/>
              </a:solidFill>
              <a:latin typeface="Calibri"/>
              <a:ea typeface="Calibri"/>
              <a:cs typeface="Calibri"/>
              <a:sym typeface="Calibri"/>
            </a:endParaRPr>
          </a:p>
        </p:txBody>
      </p:sp>
      <p:sp>
        <p:nvSpPr>
          <p:cNvPr id="238" name="Google Shape;238;p6"/>
          <p:cNvSpPr txBox="1"/>
          <p:nvPr/>
        </p:nvSpPr>
        <p:spPr>
          <a:xfrm>
            <a:off x="3840225" y="4779774"/>
            <a:ext cx="2984700" cy="13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1000">
                <a:solidFill>
                  <a:schemeClr val="dk1"/>
                </a:solidFill>
                <a:latin typeface="Calibri"/>
                <a:ea typeface="Calibri"/>
                <a:cs typeface="Calibri"/>
                <a:sym typeface="Calibri"/>
              </a:rPr>
              <a:t>Attacks are described as any kind of malicious activity that attempts to collect, disrupt, deny, degrade, or destroy information system resources or the information itself.</a:t>
            </a:r>
            <a:endParaRPr sz="1000">
              <a:solidFill>
                <a:schemeClr val="dk1"/>
              </a:solidFill>
              <a:latin typeface="Calibri"/>
              <a:ea typeface="Calibri"/>
              <a:cs typeface="Calibri"/>
              <a:sym typeface="Calibri"/>
            </a:endParaRPr>
          </a:p>
          <a:p>
            <a:pPr indent="0" lvl="0" marL="0" rtl="0" algn="l">
              <a:spcBef>
                <a:spcPts val="1200"/>
              </a:spcBef>
              <a:spcAft>
                <a:spcPts val="0"/>
              </a:spcAft>
              <a:buNone/>
            </a:pPr>
            <a:r>
              <a:t/>
            </a:r>
            <a:endParaRPr sz="1000">
              <a:solidFill>
                <a:schemeClr val="lt1"/>
              </a:solidFill>
              <a:latin typeface="Calibri"/>
              <a:ea typeface="Calibri"/>
              <a:cs typeface="Calibri"/>
              <a:sym typeface="Calibri"/>
            </a:endParaRPr>
          </a:p>
          <a:p>
            <a:pPr indent="0" lvl="0" marL="0" rtl="0" algn="l">
              <a:spcBef>
                <a:spcPts val="0"/>
              </a:spcBef>
              <a:spcAft>
                <a:spcPts val="0"/>
              </a:spcAft>
              <a:buNone/>
            </a:pPr>
            <a:r>
              <a:t/>
            </a:r>
            <a:endParaRPr sz="1000">
              <a:solidFill>
                <a:schemeClr val="lt1"/>
              </a:solidFill>
              <a:latin typeface="Calibri"/>
              <a:ea typeface="Calibri"/>
              <a:cs typeface="Calibri"/>
              <a:sym typeface="Calibri"/>
            </a:endParaRPr>
          </a:p>
        </p:txBody>
      </p:sp>
      <p:pic>
        <p:nvPicPr>
          <p:cNvPr id="239" name="Google Shape;239;p6" title="wp6.mp3">
            <a:hlinkClick r:id="rId3"/>
          </p:cNvPr>
          <p:cNvPicPr preferRelativeResize="0"/>
          <p:nvPr/>
        </p:nvPicPr>
        <p:blipFill>
          <a:blip r:embed="rId4">
            <a:alphaModFix/>
          </a:blip>
          <a:stretch>
            <a:fillRect/>
          </a:stretch>
        </p:blipFill>
        <p:spPr>
          <a:xfrm>
            <a:off x="457204" y="6197768"/>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4" name="Shape 244"/>
        <p:cNvGrpSpPr/>
        <p:nvPr/>
      </p:nvGrpSpPr>
      <p:grpSpPr>
        <a:xfrm>
          <a:off x="0" y="0"/>
          <a:ext cx="0" cy="0"/>
          <a:chOff x="0" y="0"/>
          <a:chExt cx="0" cy="0"/>
        </a:xfrm>
      </p:grpSpPr>
      <p:sp>
        <p:nvSpPr>
          <p:cNvPr id="245" name="Google Shape;245;p7"/>
          <p:cNvSpPr txBox="1"/>
          <p:nvPr>
            <p:ph type="title"/>
          </p:nvPr>
        </p:nvSpPr>
        <p:spPr>
          <a:xfrm>
            <a:off x="457201" y="609601"/>
            <a:ext cx="7772400"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alibri"/>
              <a:buNone/>
            </a:pPr>
            <a:r>
              <a:rPr lang="en-US"/>
              <a:t>INTRODUCE THE EXPERTS</a:t>
            </a:r>
            <a:endParaRPr/>
          </a:p>
        </p:txBody>
      </p:sp>
      <p:sp>
        <p:nvSpPr>
          <p:cNvPr id="246" name="Google Shape;246;p7"/>
          <p:cNvSpPr txBox="1"/>
          <p:nvPr/>
        </p:nvSpPr>
        <p:spPr>
          <a:xfrm>
            <a:off x="229299" y="3868803"/>
            <a:ext cx="251702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Hardware Systems</a:t>
            </a:r>
            <a:endParaRPr/>
          </a:p>
          <a:p>
            <a:pPr indent="0" lvl="0" marL="0" marR="0" rtl="0" algn="ctr">
              <a:spcBef>
                <a:spcPts val="0"/>
              </a:spcBef>
              <a:spcAft>
                <a:spcPts val="0"/>
              </a:spcAft>
              <a:buNone/>
            </a:pPr>
            <a:r>
              <a:rPr lang="en-US" sz="2400">
                <a:solidFill>
                  <a:schemeClr val="lt1"/>
                </a:solidFill>
                <a:latin typeface="Calibri"/>
                <a:ea typeface="Calibri"/>
                <a:cs typeface="Calibri"/>
                <a:sym typeface="Calibri"/>
              </a:rPr>
              <a:t>Integrator</a:t>
            </a:r>
            <a:endParaRPr/>
          </a:p>
        </p:txBody>
      </p:sp>
      <p:sp>
        <p:nvSpPr>
          <p:cNvPr id="247" name="Google Shape;247;p7"/>
          <p:cNvSpPr txBox="1"/>
          <p:nvPr/>
        </p:nvSpPr>
        <p:spPr>
          <a:xfrm>
            <a:off x="3213766" y="3868803"/>
            <a:ext cx="25170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Network and Server Engineer</a:t>
            </a:r>
            <a:endParaRPr/>
          </a:p>
        </p:txBody>
      </p:sp>
      <p:sp>
        <p:nvSpPr>
          <p:cNvPr id="248" name="Google Shape;248;p7"/>
          <p:cNvSpPr txBox="1"/>
          <p:nvPr/>
        </p:nvSpPr>
        <p:spPr>
          <a:xfrm>
            <a:off x="6127037" y="3868803"/>
            <a:ext cx="25170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Web Manager</a:t>
            </a:r>
            <a:endParaRPr/>
          </a:p>
        </p:txBody>
      </p:sp>
      <p:pic>
        <p:nvPicPr>
          <p:cNvPr id="249" name="Google Shape;249;p7"/>
          <p:cNvPicPr preferRelativeResize="0"/>
          <p:nvPr/>
        </p:nvPicPr>
        <p:blipFill rotWithShape="1">
          <a:blip r:embed="rId3">
            <a:alphaModFix/>
          </a:blip>
          <a:srcRect b="0" l="0" r="0" t="0"/>
          <a:stretch/>
        </p:blipFill>
        <p:spPr>
          <a:xfrm>
            <a:off x="454561" y="1597898"/>
            <a:ext cx="2270905" cy="2270905"/>
          </a:xfrm>
          <a:prstGeom prst="rect">
            <a:avLst/>
          </a:prstGeom>
          <a:noFill/>
          <a:ln>
            <a:noFill/>
          </a:ln>
        </p:spPr>
      </p:pic>
      <p:pic>
        <p:nvPicPr>
          <p:cNvPr id="250" name="Google Shape;250;p7"/>
          <p:cNvPicPr preferRelativeResize="0"/>
          <p:nvPr/>
        </p:nvPicPr>
        <p:blipFill rotWithShape="1">
          <a:blip r:embed="rId4">
            <a:alphaModFix/>
          </a:blip>
          <a:srcRect b="0" l="0" r="0" t="0"/>
          <a:stretch/>
        </p:blipFill>
        <p:spPr>
          <a:xfrm>
            <a:off x="3413860" y="1597897"/>
            <a:ext cx="2270906" cy="2270906"/>
          </a:xfrm>
          <a:prstGeom prst="rect">
            <a:avLst/>
          </a:prstGeom>
          <a:noFill/>
          <a:ln>
            <a:noFill/>
          </a:ln>
        </p:spPr>
      </p:pic>
      <p:pic>
        <p:nvPicPr>
          <p:cNvPr id="251" name="Google Shape;251;p7"/>
          <p:cNvPicPr preferRelativeResize="0"/>
          <p:nvPr/>
        </p:nvPicPr>
        <p:blipFill rotWithShape="1">
          <a:blip r:embed="rId5">
            <a:alphaModFix/>
          </a:blip>
          <a:srcRect b="0" l="0" r="0" t="0"/>
          <a:stretch/>
        </p:blipFill>
        <p:spPr>
          <a:xfrm>
            <a:off x="6373152" y="1597897"/>
            <a:ext cx="2270905" cy="2270905"/>
          </a:xfrm>
          <a:prstGeom prst="rect">
            <a:avLst/>
          </a:prstGeom>
          <a:noFill/>
          <a:ln>
            <a:noFill/>
          </a:ln>
        </p:spPr>
      </p:pic>
      <p:sp>
        <p:nvSpPr>
          <p:cNvPr id="252" name="Google Shape;252;p7"/>
          <p:cNvSpPr txBox="1"/>
          <p:nvPr/>
        </p:nvSpPr>
        <p:spPr>
          <a:xfrm>
            <a:off x="3997613" y="4861850"/>
            <a:ext cx="11034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Matthias</a:t>
            </a:r>
            <a:endParaRPr sz="1800">
              <a:solidFill>
                <a:schemeClr val="lt1"/>
              </a:solidFill>
              <a:latin typeface="Calibri"/>
              <a:ea typeface="Calibri"/>
              <a:cs typeface="Calibri"/>
              <a:sym typeface="Calibri"/>
            </a:endParaRPr>
          </a:p>
        </p:txBody>
      </p:sp>
      <p:sp>
        <p:nvSpPr>
          <p:cNvPr id="253" name="Google Shape;253;p7"/>
          <p:cNvSpPr txBox="1"/>
          <p:nvPr/>
        </p:nvSpPr>
        <p:spPr>
          <a:xfrm>
            <a:off x="571813" y="4861850"/>
            <a:ext cx="20364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Madalina &amp; Warren</a:t>
            </a:r>
            <a:endParaRPr sz="1800">
              <a:solidFill>
                <a:schemeClr val="lt1"/>
              </a:solidFill>
              <a:latin typeface="Calibri"/>
              <a:ea typeface="Calibri"/>
              <a:cs typeface="Calibri"/>
              <a:sym typeface="Calibri"/>
            </a:endParaRPr>
          </a:p>
        </p:txBody>
      </p:sp>
      <p:sp>
        <p:nvSpPr>
          <p:cNvPr id="254" name="Google Shape;254;p7"/>
          <p:cNvSpPr txBox="1"/>
          <p:nvPr/>
        </p:nvSpPr>
        <p:spPr>
          <a:xfrm>
            <a:off x="6591738" y="4861850"/>
            <a:ext cx="15876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Luwam </a:t>
            </a:r>
            <a:r>
              <a:rPr lang="en-US" sz="1800">
                <a:solidFill>
                  <a:schemeClr val="lt1"/>
                </a:solidFill>
                <a:latin typeface="Calibri"/>
                <a:ea typeface="Calibri"/>
                <a:cs typeface="Calibri"/>
                <a:sym typeface="Calibri"/>
              </a:rPr>
              <a:t>&amp; Ryan</a:t>
            </a:r>
            <a:endParaRPr sz="1800">
              <a:solidFill>
                <a:schemeClr val="lt1"/>
              </a:solidFill>
              <a:latin typeface="Calibri"/>
              <a:ea typeface="Calibri"/>
              <a:cs typeface="Calibri"/>
              <a:sym typeface="Calibri"/>
            </a:endParaRPr>
          </a:p>
        </p:txBody>
      </p:sp>
      <p:pic>
        <p:nvPicPr>
          <p:cNvPr id="255" name="Google Shape;255;p7" title="wp7.mp3">
            <a:hlinkClick r:id="rId6"/>
          </p:cNvPr>
          <p:cNvPicPr preferRelativeResize="0"/>
          <p:nvPr/>
        </p:nvPicPr>
        <p:blipFill>
          <a:blip r:embed="rId7">
            <a:alphaModFix/>
          </a:blip>
          <a:stretch>
            <a:fillRect/>
          </a:stretch>
        </p:blipFill>
        <p:spPr>
          <a:xfrm>
            <a:off x="229300" y="6028950"/>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1"/>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alibri"/>
              <a:buNone/>
            </a:pPr>
            <a:r>
              <a:rPr lang="en-US"/>
              <a:t>CURRENT SITUATION</a:t>
            </a:r>
            <a:endParaRPr/>
          </a:p>
        </p:txBody>
      </p:sp>
      <p:sp>
        <p:nvSpPr>
          <p:cNvPr id="262" name="Google Shape;262;p11"/>
          <p:cNvSpPr txBox="1"/>
          <p:nvPr>
            <p:ph idx="1" type="body"/>
          </p:nvPr>
        </p:nvSpPr>
        <p:spPr>
          <a:xfrm>
            <a:off x="457200" y="1916985"/>
            <a:ext cx="7772400" cy="1923495"/>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lang="en-US" sz="2000"/>
              <a:t>Our company uses PCs with Windows 2000 and card readers for the Point of Sales.</a:t>
            </a:r>
            <a:endParaRPr/>
          </a:p>
          <a:p>
            <a:pPr indent="-285750" lvl="0" marL="285750" rtl="0" algn="l">
              <a:spcBef>
                <a:spcPts val="1000"/>
              </a:spcBef>
              <a:spcAft>
                <a:spcPts val="0"/>
              </a:spcAft>
              <a:buSzPts val="2000"/>
              <a:buChar char="•"/>
            </a:pPr>
            <a:r>
              <a:rPr lang="en-US" sz="2000"/>
              <a:t>Most of the P.O.S. machines are at least 10 years old.</a:t>
            </a:r>
            <a:endParaRPr/>
          </a:p>
          <a:p>
            <a:pPr indent="-285750" lvl="0" marL="285750" rtl="0" algn="l">
              <a:spcBef>
                <a:spcPts val="1000"/>
              </a:spcBef>
              <a:spcAft>
                <a:spcPts val="0"/>
              </a:spcAft>
              <a:buSzPts val="2000"/>
              <a:buChar char="•"/>
            </a:pPr>
            <a:r>
              <a:rPr lang="en-US" sz="2000"/>
              <a:t>Credit card readers use magnetic strips to verify the card number.</a:t>
            </a:r>
            <a:endParaRPr/>
          </a:p>
        </p:txBody>
      </p:sp>
      <p:pic>
        <p:nvPicPr>
          <p:cNvPr id="263" name="Google Shape;263;p11" title="Record (online-voice-recorder.com) (2).mp3">
            <a:hlinkClick r:id="rId3"/>
          </p:cNvPr>
          <p:cNvPicPr preferRelativeResize="0"/>
          <p:nvPr/>
        </p:nvPicPr>
        <p:blipFill>
          <a:blip r:embed="rId4">
            <a:alphaModFix/>
          </a:blip>
          <a:stretch>
            <a:fillRect/>
          </a:stretch>
        </p:blipFill>
        <p:spPr>
          <a:xfrm>
            <a:off x="457200" y="6174901"/>
            <a:ext cx="273525" cy="27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2"/>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Calibri"/>
              <a:buNone/>
            </a:pPr>
            <a:r>
              <a:rPr lang="en-US"/>
              <a:t>CURRENT SITUATION (cont)</a:t>
            </a:r>
            <a:endParaRPr/>
          </a:p>
        </p:txBody>
      </p:sp>
      <p:sp>
        <p:nvSpPr>
          <p:cNvPr id="270" name="Google Shape;270;p12"/>
          <p:cNvSpPr txBox="1"/>
          <p:nvPr>
            <p:ph idx="1" type="body"/>
          </p:nvPr>
        </p:nvSpPr>
        <p:spPr>
          <a:xfrm>
            <a:off x="457200" y="1720037"/>
            <a:ext cx="7772400"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lang="en-US" sz="2000"/>
              <a:t>Our company has an internal network at the corporate office that includes file and database servers (Windows 2012 and Microsoft SQL servers) that contain very sensitive information about company business that should not be accessible to people outside of the company.  While at work, employees use computers with Windows XP, 7, 8 and 10 connected through both network cables and Wi-Fi access points. </a:t>
            </a:r>
            <a:endParaRPr/>
          </a:p>
          <a:p>
            <a:pPr indent="-285750" lvl="0" marL="285750" rtl="0" algn="l">
              <a:spcBef>
                <a:spcPts val="1000"/>
              </a:spcBef>
              <a:spcAft>
                <a:spcPts val="0"/>
              </a:spcAft>
              <a:buSzPts val="2000"/>
              <a:buChar char="•"/>
            </a:pPr>
            <a:r>
              <a:rPr lang="en-US" sz="2000"/>
              <a:t>Some of our services are hosted at Amazon with AWS servers.</a:t>
            </a:r>
            <a:endParaRPr/>
          </a:p>
          <a:p>
            <a:pPr indent="-285750" lvl="0" marL="285750" rtl="0" algn="l">
              <a:spcBef>
                <a:spcPts val="1000"/>
              </a:spcBef>
              <a:spcAft>
                <a:spcPts val="0"/>
              </a:spcAft>
              <a:buSzPts val="2000"/>
              <a:buChar char="•"/>
            </a:pPr>
            <a:r>
              <a:rPr lang="en-US" sz="2000"/>
              <a:t>Customers use an iOS and Android app to make purchases.</a:t>
            </a:r>
            <a:endParaRPr/>
          </a:p>
        </p:txBody>
      </p:sp>
      <p:pic>
        <p:nvPicPr>
          <p:cNvPr id="271" name="Google Shape;271;p12" title="slide9.mp3">
            <a:hlinkClick r:id="rId3"/>
          </p:cNvPr>
          <p:cNvPicPr preferRelativeResize="0"/>
          <p:nvPr/>
        </p:nvPicPr>
        <p:blipFill>
          <a:blip r:embed="rId4">
            <a:alphaModFix/>
          </a:blip>
          <a:stretch>
            <a:fillRect/>
          </a:stretch>
        </p:blipFill>
        <p:spPr>
          <a:xfrm>
            <a:off x="69800" y="6196924"/>
            <a:ext cx="387400" cy="38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2017-08-31T20:05:16Z</dcterms:created>
  <dc:creator>Shad David Sluiter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0x01010022A2D19B44CEB84096BF732DE0C55A0F</vt:lpwstr>
  </property>
</Properties>
</file>