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530" r:id="rId5"/>
    <p:sldId id="531" r:id="rId6"/>
    <p:sldId id="534" r:id="rId7"/>
    <p:sldId id="547" r:id="rId8"/>
    <p:sldId id="538" r:id="rId9"/>
    <p:sldId id="537" r:id="rId10"/>
    <p:sldId id="548" r:id="rId11"/>
    <p:sldId id="539" r:id="rId12"/>
    <p:sldId id="549" r:id="rId13"/>
    <p:sldId id="550" r:id="rId14"/>
    <p:sldId id="541" r:id="rId15"/>
    <p:sldId id="54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422"/>
  </p:normalViewPr>
  <p:slideViewPr>
    <p:cSldViewPr snapToGrid="0">
      <p:cViewPr varScale="1">
        <p:scale>
          <a:sx n="100" d="100"/>
          <a:sy n="100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Organization Cybersecurity Policy and Executive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Ryan Coon</a:t>
            </a:r>
          </a:p>
          <a:p>
            <a:r>
              <a:rPr lang="en-US" dirty="0"/>
              <a:t>CYB-650</a:t>
            </a:r>
          </a:p>
          <a:p>
            <a:r>
              <a:rPr lang="en-US" dirty="0"/>
              <a:t>Dr. Howard Goodman</a:t>
            </a:r>
          </a:p>
          <a:p>
            <a:r>
              <a:rPr lang="en-US" dirty="0"/>
              <a:t>August 27,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58FD9-3D88-3D2A-B0BC-41B2C8CA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8C1E-8731-2EAF-53D5-324FEA78A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b="1" kern="1200" cap="all" spc="600" baseline="0">
                <a:latin typeface="+mj-lt"/>
                <a:ea typeface="+mj-ea"/>
                <a:cs typeface="+mj-cs"/>
              </a:rPr>
              <a:t>Incident response and handling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14B02B-31A3-8650-B88F-0003FDCFC627}"/>
              </a:ext>
            </a:extLst>
          </p:cNvPr>
          <p:cNvSpPr txBox="1"/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Incident Response Team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Leader, Coordinator, Responder, Communicator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Planning and responding to incidents, communication with stakeholders and external authorities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Steps of Incident Handling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Preparation (Early Detection)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Analysis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Containment and Mitigation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Investigation and Forensics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Communication and Reporting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Recovery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1"/>
                </a:solidFill>
                <a:cs typeface="Segoe UI" panose="020B0502040204020203" pitchFamily="34" charset="0"/>
              </a:rPr>
              <a:t>Lessons Learned and Future Protection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endParaRPr lang="en-US" sz="15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6F2EA86-0833-FA14-C057-BE71B8D60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184" y="411480"/>
            <a:ext cx="521208" cy="3108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4174FD6-35F4-2603-1C84-9012FF260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578" y="1825625"/>
            <a:ext cx="6398422" cy="400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851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57144164-5503-9D11-4F68-81F4CD37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863" y="287007"/>
            <a:ext cx="8878824" cy="870737"/>
          </a:xfrm>
        </p:spPr>
        <p:txBody>
          <a:bodyPr/>
          <a:lstStyle/>
          <a:p>
            <a:r>
              <a:rPr lang="en-US"/>
              <a:t>Cybersecurity Awareness Infographic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02CA379-5C0D-5E21-B070-E880A01BB9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Cyber Security Safety Infographic Template - Venngage">
            <a:extLst>
              <a:ext uri="{FF2B5EF4-FFF2-40B4-BE49-F238E27FC236}">
                <a16:creationId xmlns:a16="http://schemas.microsoft.com/office/drawing/2014/main" id="{EB09C616-56AD-49D1-3008-972717DFD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862" y="1124029"/>
            <a:ext cx="2664711" cy="56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WASP Application Security Awareness Campaigns | OWASP Foundation">
            <a:extLst>
              <a:ext uri="{FF2B5EF4-FFF2-40B4-BE49-F238E27FC236}">
                <a16:creationId xmlns:a16="http://schemas.microsoft.com/office/drawing/2014/main" id="{966DE06E-5B21-7CB5-2F0F-66D95FBAB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26" y="1124029"/>
            <a:ext cx="3981450" cy="561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60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b="1" spc="600">
                <a:ln w="28575">
                  <a:noFill/>
                  <a:prstDash val="solid"/>
                </a:ln>
              </a:rPr>
              <a:t>Executive Summary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55519D01-29BE-BE76-41C5-9D58AD811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>
            <a:normAutofit/>
          </a:bodyPr>
          <a:lstStyle/>
          <a:p>
            <a:r>
              <a:rPr lang="en-US" sz="1500" dirty="0"/>
              <a:t>Augusta Medical in Augusts, Ga.</a:t>
            </a:r>
          </a:p>
          <a:p>
            <a:pPr marL="0" indent="0">
              <a:buNone/>
            </a:pPr>
            <a:r>
              <a:rPr lang="en-US" sz="1500" dirty="0"/>
              <a:t>Twenty-two Doctors and hundreds of staff serving over 10,000 patients</a:t>
            </a:r>
          </a:p>
          <a:p>
            <a:endParaRPr lang="en-US" sz="1500" dirty="0"/>
          </a:p>
          <a:p>
            <a:r>
              <a:rPr lang="en-US" sz="1500" dirty="0"/>
              <a:t>Mission</a:t>
            </a:r>
          </a:p>
          <a:p>
            <a:pPr marL="0" indent="0">
              <a:buNone/>
            </a:pPr>
            <a:r>
              <a:rPr lang="en-US" sz="1500" dirty="0"/>
              <a:t>Our mission is to provide leadership and excellence in teaching, discovery, clinical care, and service as a student-centered comprehensive research university and academic health center, with a wide range of programs from learning assistance through postdoctoral studies.</a:t>
            </a:r>
          </a:p>
          <a:p>
            <a:endParaRPr lang="en-US" sz="1500" dirty="0"/>
          </a:p>
          <a:p>
            <a:r>
              <a:rPr lang="en-US" sz="1500" dirty="0"/>
              <a:t>Goals</a:t>
            </a:r>
          </a:p>
          <a:p>
            <a:pPr marL="0" indent="0">
              <a:buNone/>
            </a:pPr>
            <a:r>
              <a:rPr lang="en-US" sz="1500" dirty="0"/>
              <a:t>Upgrading security and cybersecurity framework to comply with HIPAA</a:t>
            </a:r>
          </a:p>
          <a:p>
            <a:pPr marL="0" indent="0">
              <a:buNone/>
            </a:pPr>
            <a:r>
              <a:rPr lang="en-US" sz="1500" dirty="0"/>
              <a:t>Upgrading systems and network to provide better care and information to patients</a:t>
            </a:r>
          </a:p>
          <a:p>
            <a:endParaRPr lang="en-US" sz="150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3829603-F732-C4E1-2431-42F36503EE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187452"/>
            <a:ext cx="8878824" cy="1069848"/>
          </a:xfrm>
        </p:spPr>
        <p:txBody>
          <a:bodyPr>
            <a:normAutofit/>
          </a:bodyPr>
          <a:lstStyle/>
          <a:p>
            <a:r>
              <a:rPr lang="en-US" sz="40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CONTENTS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7728F-9EA1-A705-8E4D-B7823E4F4C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1418520"/>
            <a:ext cx="10000026" cy="5083880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NIST Cybersecurity Framework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Cybersecurity Lifecycle and Methodologies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Organizational Security Policy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Organizational Systems and Network Diagram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Risk Assessment, Business Impact Analysis, and Business Continuity Plan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Comparison of Different Standards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Incident Response and Handling Plan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Cybersecurity Awareness Infographic</a:t>
            </a:r>
          </a:p>
          <a:p>
            <a:pPr marL="342900" indent="-342900" algn="l">
              <a:lnSpc>
                <a:spcPct val="150000"/>
              </a:lnSpc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Executive Summary</a:t>
            </a:r>
            <a:endParaRPr lang="en-US" sz="18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10B5-D907-A977-7A9C-69F8BEB7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NIST Cybersecurity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FF0B8-5B51-7376-0271-8D849CA3F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12848"/>
            <a:ext cx="10332720" cy="3547872"/>
          </a:xfrm>
        </p:spPr>
        <p:txBody>
          <a:bodyPr>
            <a:normAutofit/>
          </a:bodyPr>
          <a:lstStyle/>
          <a:p>
            <a:r>
              <a:rPr lang="en-US" dirty="0"/>
              <a:t>NIST SP800-66 Revision 1: An introductory Resource Guide for Implementing the HIPAA Security Rule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Framework provides outline for compliance with HIPAA Security Rule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HIPAA Security Rule requires confidentiality, integrity, and availability of Electronic Personal Health Information</a:t>
            </a:r>
            <a:endParaRPr lang="en-US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Standards are created to be compliant with HIPAA Security Rule</a:t>
            </a:r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AA36A03-C370-97B9-7D98-A6BAE7892F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459D8-E68D-3E35-928D-399BE1B34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8198E-C9A2-0DD9-ADE8-F325CD3C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87452"/>
            <a:ext cx="10881360" cy="1069848"/>
          </a:xfrm>
        </p:spPr>
        <p:txBody>
          <a:bodyPr anchor="b">
            <a:normAutofit/>
          </a:bodyPr>
          <a:lstStyle/>
          <a:p>
            <a:r>
              <a:rPr lang="en-US" dirty="0"/>
              <a:t>NIST Cybersecurity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2197F-00D7-732D-F142-9BD5E53E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1533525"/>
            <a:ext cx="10332720" cy="42271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Administrative Safeguards (4.1 - 4.9)</a:t>
            </a:r>
          </a:p>
          <a:p>
            <a:pPr marL="457200" indent="-457200"/>
            <a:r>
              <a:rPr lang="en-US" sz="1600" dirty="0"/>
              <a:t>Security Management Process</a:t>
            </a:r>
          </a:p>
          <a:p>
            <a:pPr marL="457200" indent="-457200"/>
            <a:r>
              <a:rPr lang="en-US" sz="1600" dirty="0"/>
              <a:t>Information Access Management</a:t>
            </a:r>
          </a:p>
          <a:p>
            <a:pPr marL="457200" indent="-457200"/>
            <a:r>
              <a:rPr lang="en-US" sz="1600" dirty="0"/>
              <a:t>Security Incident Procedures</a:t>
            </a:r>
          </a:p>
          <a:p>
            <a:pPr marL="0" indent="0">
              <a:buNone/>
            </a:pPr>
            <a:r>
              <a:rPr lang="en-US" sz="1600" dirty="0"/>
              <a:t>Physical Safeguards (4.10 - 4.13)</a:t>
            </a:r>
          </a:p>
          <a:p>
            <a:pPr marL="457200" indent="-457200"/>
            <a:r>
              <a:rPr lang="en-US" sz="1600" dirty="0"/>
              <a:t>Facility Access Controls</a:t>
            </a:r>
          </a:p>
          <a:p>
            <a:pPr marL="457200" indent="-457200"/>
            <a:r>
              <a:rPr lang="en-US" sz="1600" dirty="0"/>
              <a:t>Workstation Use and Security</a:t>
            </a:r>
          </a:p>
          <a:p>
            <a:pPr marL="457200" indent="-457200"/>
            <a:r>
              <a:rPr lang="en-US" sz="1600" dirty="0"/>
              <a:t>Device and Media Controls</a:t>
            </a:r>
          </a:p>
          <a:p>
            <a:pPr marL="0" indent="0">
              <a:buNone/>
            </a:pPr>
            <a:r>
              <a:rPr lang="en-US" sz="1600" dirty="0"/>
              <a:t>Technical Safeguards (4.14 – 4.18)</a:t>
            </a:r>
          </a:p>
          <a:p>
            <a:pPr marL="285750" indent="-285750"/>
            <a:r>
              <a:rPr lang="en-US" sz="1600" dirty="0"/>
              <a:t>Access Controls</a:t>
            </a:r>
          </a:p>
          <a:p>
            <a:pPr marL="285750" indent="-285750"/>
            <a:r>
              <a:rPr lang="en-US" sz="1600" dirty="0"/>
              <a:t>Audit Controls</a:t>
            </a:r>
          </a:p>
          <a:p>
            <a:pPr marL="285750" indent="-285750"/>
            <a:r>
              <a:rPr lang="en-US" sz="1600" dirty="0"/>
              <a:t>Transmission Security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CAC7573-CABF-FFF6-F363-82AAE6D61F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38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E45E-D6A7-9780-F652-BAF86DFBC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187452"/>
            <a:ext cx="8878824" cy="1069848"/>
          </a:xfrm>
        </p:spPr>
        <p:txBody>
          <a:bodyPr/>
          <a:lstStyle/>
          <a:p>
            <a:r>
              <a:rPr lang="en-US" dirty="0"/>
              <a:t>Cybersecurity Lifecycle and Methodologies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577A64-4E94-69E1-3180-1E014BD06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22CC9-1295-2B21-05A9-68A44E66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6644" y="1736435"/>
            <a:ext cx="4627973" cy="3934691"/>
          </a:xfrm>
        </p:spPr>
        <p:txBody>
          <a:bodyPr/>
          <a:lstStyle/>
          <a:p>
            <a:r>
              <a:rPr lang="en-US" dirty="0"/>
              <a:t>Identify – The organizational missions and priorities, assets, and goals</a:t>
            </a:r>
          </a:p>
          <a:p>
            <a:r>
              <a:rPr lang="en-US" dirty="0"/>
              <a:t>Protect – Implement the NIST Framework, firewalls, multifactor authentication, and employee training</a:t>
            </a:r>
          </a:p>
          <a:p>
            <a:r>
              <a:rPr lang="en-US" dirty="0"/>
              <a:t>Detect – Monitor network, use IPS and IDS</a:t>
            </a:r>
          </a:p>
          <a:p>
            <a:r>
              <a:rPr lang="en-US" dirty="0"/>
              <a:t>Respond – Quickly work to analyze attacks, contain attack, eradicate attacking malware</a:t>
            </a:r>
          </a:p>
          <a:p>
            <a:r>
              <a:rPr lang="en-US" dirty="0"/>
              <a:t>Recover – Restore systems functionality, patch vulnerabilities</a:t>
            </a:r>
          </a:p>
        </p:txBody>
      </p:sp>
      <p:pic>
        <p:nvPicPr>
          <p:cNvPr id="1026" name="Picture 2" descr="Cybersecurity Lifecycle">
            <a:extLst>
              <a:ext uri="{FF2B5EF4-FFF2-40B4-BE49-F238E27FC236}">
                <a16:creationId xmlns:a16="http://schemas.microsoft.com/office/drawing/2014/main" id="{5C83FFA3-F393-5616-DF13-4D510F449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86874"/>
            <a:ext cx="7569200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521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F090D-C862-CF85-1001-A82E54365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cap="all" spc="600" baseline="0">
                <a:latin typeface="+mj-lt"/>
                <a:ea typeface="+mj-ea"/>
                <a:cs typeface="+mj-cs"/>
              </a:rPr>
              <a:t>Organizational Security Policy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75F19-8675-D039-BB4C-ADBFC7DCE223}"/>
              </a:ext>
            </a:extLst>
          </p:cNvPr>
          <p:cNvSpPr txBox="1"/>
          <p:nvPr/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Reflects the organizational goals and priorities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Compliance with standards (HIPAA)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Identifies and protects against attack vectors, including insider threats</a:t>
            </a:r>
          </a:p>
          <a:p>
            <a:pPr marL="228600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Implements comprehensive policies</a:t>
            </a:r>
          </a:p>
          <a:p>
            <a:pPr marL="685800" lvl="2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Acceptable Use Policy</a:t>
            </a:r>
          </a:p>
          <a:p>
            <a:pPr marL="685800" lvl="2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Onboarding and Offboarding Policies</a:t>
            </a:r>
          </a:p>
          <a:p>
            <a:pPr marL="685800" lvl="2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Social Media Policy</a:t>
            </a:r>
          </a:p>
          <a:p>
            <a:pPr marL="685800" lvl="2" indent="-347472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chemeClr val="bg1"/>
                </a:solidFill>
                <a:cs typeface="Segoe UI" panose="020B0502040204020203" pitchFamily="34" charset="0"/>
              </a:rPr>
              <a:t>Mobile Device Policy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F4995ABF-1AB0-39F3-0E5A-8FB5104A58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1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5C1A-9AC2-3CF9-BD9F-96D3BEF73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6229-4181-1BD9-D74F-D59BED47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342576"/>
            <a:ext cx="10881360" cy="10698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b="1" kern="1200" cap="all" spc="600" baseline="0" dirty="0">
                <a:latin typeface="+mj-lt"/>
                <a:ea typeface="+mj-ea"/>
                <a:cs typeface="+mj-cs"/>
              </a:rPr>
              <a:t>Organizational Systems and network diagram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291CFAD5-4053-4E0C-27CC-C757239319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Picture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403A3299-B3DB-E285-26EE-33B8FFC3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96" y="1412424"/>
            <a:ext cx="9929812" cy="53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00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3D4-535B-6DCC-2268-43A5E9E12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32004"/>
            <a:ext cx="8878824" cy="1639778"/>
          </a:xfrm>
        </p:spPr>
        <p:txBody>
          <a:bodyPr/>
          <a:lstStyle/>
          <a:p>
            <a:r>
              <a:rPr lang="en-US" dirty="0"/>
              <a:t>Risk Assessment, Business Impact Analysis, and Business Continuity Plan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9FCA3-0124-0FA6-220B-D72E8F80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0852F-3FB7-6D2E-F6AC-1F6B9CAD21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Risk Assessment</a:t>
            </a:r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35D3F1-0C33-3404-5D49-E70C9D100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889505"/>
            <a:ext cx="2953512" cy="2578608"/>
          </a:xfrm>
        </p:spPr>
        <p:txBody>
          <a:bodyPr/>
          <a:lstStyle/>
          <a:p>
            <a:r>
              <a:rPr lang="en-US" dirty="0"/>
              <a:t>Identifies vulnerabilities in the network and systems</a:t>
            </a:r>
          </a:p>
          <a:p>
            <a:r>
              <a:rPr lang="en-US" dirty="0"/>
              <a:t>Identifies threats, threat vectors, and possible targets</a:t>
            </a:r>
          </a:p>
          <a:p>
            <a:r>
              <a:rPr lang="en-US" dirty="0"/>
              <a:t>Can be conducted as a penetration test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5F7BD8-DA37-58AB-1F45-D0F045DF4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Business Impact Analysis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24F2AAC-B18D-1D49-15F1-2D6910166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889505"/>
            <a:ext cx="2953512" cy="2578608"/>
          </a:xfrm>
        </p:spPr>
        <p:txBody>
          <a:bodyPr/>
          <a:lstStyle/>
          <a:p>
            <a:r>
              <a:rPr lang="en-US" dirty="0"/>
              <a:t>Identifies the effect of a successful attack would have on the organization</a:t>
            </a:r>
          </a:p>
          <a:p>
            <a:r>
              <a:rPr lang="en-US" dirty="0"/>
              <a:t>Qualitative versus Quantitative Analysis</a:t>
            </a:r>
          </a:p>
          <a:p>
            <a:r>
              <a:rPr lang="en-US" dirty="0"/>
              <a:t>Consequences – Financial, Reputational, Sanctions and fines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68EFF0-69C3-F9AE-1107-E08A22BCF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Business Continuity Plan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6980BD-0225-0DD6-3D62-B0B1E983AB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889505"/>
            <a:ext cx="3068680" cy="2578608"/>
          </a:xfrm>
        </p:spPr>
        <p:txBody>
          <a:bodyPr/>
          <a:lstStyle/>
          <a:p>
            <a:r>
              <a:rPr lang="en-US" dirty="0"/>
              <a:t>Identifies how to recover or maintain business functions in the case of a disaster</a:t>
            </a:r>
          </a:p>
          <a:p>
            <a:r>
              <a:rPr lang="en-US" dirty="0"/>
              <a:t>Allows for customization and innovation to meet challenges faced</a:t>
            </a:r>
          </a:p>
          <a:p>
            <a:r>
              <a:rPr lang="en-US" dirty="0"/>
              <a:t>Goal is business continuity rather than full business recovery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0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54FC-7588-EF6A-1A51-AB950F16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2574-BB0A-F676-4D46-C5DF227EE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187452"/>
            <a:ext cx="10881360" cy="1069848"/>
          </a:xfrm>
        </p:spPr>
        <p:txBody>
          <a:bodyPr anchor="b">
            <a:normAutofit fontScale="90000"/>
          </a:bodyPr>
          <a:lstStyle/>
          <a:p>
            <a:r>
              <a:rPr lang="en-US"/>
              <a:t>Comparison of Different Standards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AAD22-D935-3D2A-E687-27822DD21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84" y="2262909"/>
            <a:ext cx="10332720" cy="3497811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1600" dirty="0"/>
              <a:t>Ensure the confidentiality, integrity, and availability of all Electronic Personal Health Information that they create, receive, maintain, or transmit</a:t>
            </a:r>
          </a:p>
          <a:p>
            <a:pPr marL="285750" indent="-285750"/>
            <a:r>
              <a:rPr lang="en-US" sz="1600" dirty="0"/>
              <a:t>Identify and protect against reasonably anticipated threats to the security or integrity of the information</a:t>
            </a:r>
          </a:p>
          <a:p>
            <a:pPr marL="285750" indent="-285750"/>
            <a:r>
              <a:rPr lang="en-US" sz="1600" dirty="0"/>
              <a:t>Protect against reasonably anticipated, impermissible uses or disclosures</a:t>
            </a:r>
          </a:p>
          <a:p>
            <a:pPr marL="285750" indent="-285750"/>
            <a:r>
              <a:rPr lang="en-US" sz="1600" dirty="0"/>
              <a:t>Ensure compliance by their workforce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HITECH</a:t>
            </a:r>
          </a:p>
          <a:p>
            <a:pPr marL="285750" indent="-285750"/>
            <a:r>
              <a:rPr lang="en-US" sz="1600" dirty="0"/>
              <a:t>Requires the adoption of electronic health records over the antiquated paper records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6DCC095-2026-B17F-7336-B801FB9774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9184" y="411480"/>
            <a:ext cx="521208" cy="310896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D12784-E3B8-CD8C-B835-6394D7662C86}"/>
              </a:ext>
            </a:extLst>
          </p:cNvPr>
          <p:cNvSpPr txBox="1"/>
          <p:nvPr/>
        </p:nvSpPr>
        <p:spPr>
          <a:xfrm>
            <a:off x="1014984" y="1819563"/>
            <a:ext cx="372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HIPAA Security Rule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8042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2CF8670-35D1-4455-AC7A-762B7388BE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C4A95C-9007-4EA6-944B-306B6F2A0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4A3FD6-E6BF-490E-B6B4-6A011394B0E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TM66925244</Template>
  <TotalTime>188</TotalTime>
  <Words>590</Words>
  <Application>Microsoft Office PowerPoint</Application>
  <PresentationFormat>Widescreen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Segoe UI</vt:lpstr>
      <vt:lpstr>Segoe UI Light</vt:lpstr>
      <vt:lpstr>Tw Cen MT</vt:lpstr>
      <vt:lpstr>Office Theme</vt:lpstr>
      <vt:lpstr>Organization Cybersecurity Policy and Executive Summary</vt:lpstr>
      <vt:lpstr>CONTENTS</vt:lpstr>
      <vt:lpstr>NIST Cybersecurity Framework</vt:lpstr>
      <vt:lpstr>NIST Cybersecurity Framework</vt:lpstr>
      <vt:lpstr>Cybersecurity Lifecycle and Methodologies</vt:lpstr>
      <vt:lpstr>Organizational Security Policy</vt:lpstr>
      <vt:lpstr>Organizational Systems and network diagram</vt:lpstr>
      <vt:lpstr>Risk Assessment, Business Impact Analysis, and Business Continuity Plan</vt:lpstr>
      <vt:lpstr>Comparison of Different Standards</vt:lpstr>
      <vt:lpstr>Incident response and handling plan</vt:lpstr>
      <vt:lpstr>Cybersecurity Awareness Infographic</vt:lpstr>
      <vt:lpstr>Executive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coon</dc:creator>
  <cp:lastModifiedBy>r coon</cp:lastModifiedBy>
  <cp:revision>10</cp:revision>
  <dcterms:created xsi:type="dcterms:W3CDTF">2022-10-27T00:37:19Z</dcterms:created>
  <dcterms:modified xsi:type="dcterms:W3CDTF">2025-08-27T00:56:27Z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