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3" r:id="rId6"/>
    <p:sldId id="264" r:id="rId7"/>
    <p:sldId id="265" r:id="rId8"/>
    <p:sldId id="262" r:id="rId9"/>
    <p:sldId id="261" r:id="rId10"/>
    <p:sldId id="266"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EC3C"/>
    <a:srgbClr val="007033"/>
    <a:srgbClr val="FFCC66"/>
    <a:srgbClr val="990099"/>
    <a:srgbClr val="CC0099"/>
    <a:srgbClr val="FE9202"/>
    <a:srgbClr val="6C1A00"/>
    <a:srgbClr val="00AACC"/>
    <a:srgbClr val="1D3A00"/>
    <a:srgbClr val="0032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99" d="100"/>
          <a:sy n="199" d="100"/>
        </p:scale>
        <p:origin x="684" y="14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C8129B-D670-45A8-80B6-38E72459867A}" type="datetimeFigureOut">
              <a:rPr lang="en-US" smtClean="0"/>
              <a:t>10/23/2024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9FFDEE-DC9A-4B34-B786-A450E1885E84}" type="slidenum">
              <a:rPr lang="en-US" smtClean="0"/>
              <a:t>‹#›</a:t>
            </a:fld>
            <a:endParaRPr lang="en-US"/>
          </a:p>
        </p:txBody>
      </p:sp>
    </p:spTree>
    <p:extLst>
      <p:ext uri="{BB962C8B-B14F-4D97-AF65-F5344CB8AC3E}">
        <p14:creationId xmlns:p14="http://schemas.microsoft.com/office/powerpoint/2010/main" val="2417525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Times New Roman" panose="02020603050405020304" pitchFamily="18" charset="0"/>
              </a:rPr>
              <a:t>NordLayer</a:t>
            </a:r>
            <a:r>
              <a:rPr lang="en-US" sz="1800" dirty="0">
                <a:effectLst/>
                <a:latin typeface="Times New Roman" panose="02020603050405020304" pitchFamily="18" charset="0"/>
              </a:rPr>
              <a:t>. (2023, August 29). </a:t>
            </a:r>
            <a:r>
              <a:rPr lang="en-US" sz="1800" i="1" dirty="0">
                <a:effectLst/>
                <a:latin typeface="Times New Roman" panose="02020603050405020304" pitchFamily="18" charset="0"/>
              </a:rPr>
              <a:t>Creating a successful remote work policy: examples and best practices</a:t>
            </a:r>
            <a:r>
              <a:rPr lang="en-US" sz="1800" dirty="0">
                <a:effectLst/>
                <a:latin typeface="Times New Roman" panose="02020603050405020304" pitchFamily="18" charset="0"/>
              </a:rPr>
              <a:t>. Nordlayer.com. https://nordlayer.com/blog/remote-work-policy-examples/</a:t>
            </a:r>
          </a:p>
          <a:p>
            <a:endParaRPr lang="en-US" dirty="0"/>
          </a:p>
        </p:txBody>
      </p:sp>
      <p:sp>
        <p:nvSpPr>
          <p:cNvPr id="4" name="Slide Number Placeholder 3"/>
          <p:cNvSpPr>
            <a:spLocks noGrp="1"/>
          </p:cNvSpPr>
          <p:nvPr>
            <p:ph type="sldNum" sz="quarter" idx="5"/>
          </p:nvPr>
        </p:nvSpPr>
        <p:spPr/>
        <p:txBody>
          <a:bodyPr/>
          <a:lstStyle/>
          <a:p>
            <a:fld id="{C19FFDEE-DC9A-4B34-B786-A450E1885E84}" type="slidenum">
              <a:rPr lang="en-US" smtClean="0"/>
              <a:t>3</a:t>
            </a:fld>
            <a:endParaRPr lang="en-US"/>
          </a:p>
        </p:txBody>
      </p:sp>
    </p:spTree>
    <p:extLst>
      <p:ext uri="{BB962C8B-B14F-4D97-AF65-F5344CB8AC3E}">
        <p14:creationId xmlns:p14="http://schemas.microsoft.com/office/powerpoint/2010/main" val="1457178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Imperva. (2023). </a:t>
            </a:r>
            <a:r>
              <a:rPr lang="en-US" sz="1800" i="1" dirty="0">
                <a:effectLst/>
                <a:latin typeface="Times New Roman" panose="02020603050405020304" pitchFamily="18" charset="0"/>
              </a:rPr>
              <a:t>Information Security: The Ultimate Guide</a:t>
            </a:r>
            <a:r>
              <a:rPr lang="en-US" sz="1800" dirty="0">
                <a:effectLst/>
                <a:latin typeface="Times New Roman" panose="02020603050405020304" pitchFamily="18" charset="0"/>
              </a:rPr>
              <a:t>. Learning Center. https://www.imperva.com/learn/data-security/information-security-infosec/</a:t>
            </a:r>
          </a:p>
          <a:p>
            <a:pPr marL="457200" indent="-457200">
              <a:lnSpc>
                <a:spcPct val="200000"/>
              </a:lnSpc>
            </a:pPr>
            <a:r>
              <a:rPr lang="en-US" sz="1800" dirty="0">
                <a:effectLst/>
                <a:latin typeface="Times New Roman" panose="02020603050405020304" pitchFamily="18" charset="0"/>
              </a:rPr>
              <a:t>Pratt, M. K. (2024, March 21). </a:t>
            </a:r>
            <a:r>
              <a:rPr lang="en-US" sz="1800" i="1" dirty="0">
                <a:effectLst/>
                <a:latin typeface="Times New Roman" panose="02020603050405020304" pitchFamily="18" charset="0"/>
              </a:rPr>
              <a:t>Remote Work Cybersecurity: 12 Risks and How to Prevent Them</a:t>
            </a:r>
            <a:r>
              <a:rPr lang="en-US" sz="1800" dirty="0">
                <a:effectLst/>
                <a:latin typeface="Times New Roman" panose="02020603050405020304" pitchFamily="18" charset="0"/>
              </a:rPr>
              <a:t>. </a:t>
            </a:r>
            <a:r>
              <a:rPr lang="en-US" sz="1800" dirty="0" err="1">
                <a:effectLst/>
                <a:latin typeface="Times New Roman" panose="02020603050405020304" pitchFamily="18" charset="0"/>
              </a:rPr>
              <a:t>SearchSecurity</a:t>
            </a:r>
            <a:r>
              <a:rPr lang="en-US" sz="1800" dirty="0">
                <a:effectLst/>
                <a:latin typeface="Times New Roman" panose="02020603050405020304" pitchFamily="18" charset="0"/>
              </a:rPr>
              <a:t>. https://www.techtarget.com/searchsecurity/tip/Remote-work-cybersecurity-12-risks-and-how-to-prevent-them</a:t>
            </a:r>
          </a:p>
          <a:p>
            <a:pPr marL="457200" indent="-457200">
              <a:lnSpc>
                <a:spcPct val="200000"/>
              </a:lnSpc>
            </a:pPr>
            <a:r>
              <a:rPr lang="en-US" sz="1800" dirty="0">
                <a:effectLst/>
                <a:latin typeface="Times New Roman" panose="02020603050405020304" pitchFamily="18" charset="0"/>
              </a:rPr>
              <a:t>Rathod, F. (2024, June 27). </a:t>
            </a:r>
            <a:r>
              <a:rPr lang="en-US" sz="1800" i="1" dirty="0">
                <a:effectLst/>
                <a:latin typeface="Times New Roman" panose="02020603050405020304" pitchFamily="18" charset="0"/>
              </a:rPr>
              <a:t>Cybersecurity in the Age of Remote Work: Best Practices for Secure Telecommuting</a:t>
            </a:r>
            <a:r>
              <a:rPr lang="en-US" sz="1800" dirty="0">
                <a:effectLst/>
                <a:latin typeface="Times New Roman" panose="02020603050405020304" pitchFamily="18" charset="0"/>
              </a:rPr>
              <a:t>. Linkedin.com. https://www.linkedin.com/pulse/cybersecurity-age-remote-work-best-practices-secure-falgun-rathod-naknf</a:t>
            </a:r>
          </a:p>
          <a:p>
            <a:pPr marL="457200" indent="-457200">
              <a:lnSpc>
                <a:spcPct val="200000"/>
              </a:lnSpc>
            </a:pPr>
            <a:r>
              <a:rPr lang="en-US" sz="1800" dirty="0" err="1">
                <a:effectLst/>
                <a:latin typeface="Times New Roman" panose="02020603050405020304" pitchFamily="18" charset="0"/>
              </a:rPr>
              <a:t>redcentric</a:t>
            </a:r>
            <a:r>
              <a:rPr lang="en-US" sz="1800" dirty="0">
                <a:effectLst/>
                <a:latin typeface="Times New Roman" panose="02020603050405020304" pitchFamily="18" charset="0"/>
              </a:rPr>
              <a:t>. (2021, September 17). </a:t>
            </a:r>
            <a:r>
              <a:rPr lang="en-US" sz="1800" i="1" dirty="0">
                <a:effectLst/>
                <a:latin typeface="Times New Roman" panose="02020603050405020304" pitchFamily="18" charset="0"/>
              </a:rPr>
              <a:t>The top 5 security concerns of remote working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Redcentric</a:t>
            </a:r>
            <a:r>
              <a:rPr lang="en-US" sz="1800" dirty="0">
                <a:effectLst/>
                <a:latin typeface="Times New Roman" panose="02020603050405020304" pitchFamily="18" charset="0"/>
              </a:rPr>
              <a:t>. https://www.redcentricplc.com/network-security/top-5-security-concerns-of-remote-working/</a:t>
            </a:r>
          </a:p>
          <a:p>
            <a:pPr marL="457200" indent="-457200">
              <a:lnSpc>
                <a:spcPct val="200000"/>
              </a:lnSpc>
            </a:pPr>
            <a:r>
              <a:rPr lang="en-US" sz="1800" dirty="0">
                <a:effectLst/>
                <a:latin typeface="Times New Roman" panose="02020603050405020304" pitchFamily="18" charset="0"/>
              </a:rPr>
              <a:t>Worthington, H. O., David. (2023, August 8). </a:t>
            </a:r>
            <a:r>
              <a:rPr lang="en-US" sz="1800" i="1" dirty="0">
                <a:effectLst/>
                <a:latin typeface="Times New Roman" panose="02020603050405020304" pitchFamily="18" charset="0"/>
              </a:rPr>
              <a:t>17 Remote Work Security Risks &amp; Best Practices</a:t>
            </a:r>
            <a:r>
              <a:rPr lang="en-US" sz="1800" dirty="0">
                <a:effectLst/>
                <a:latin typeface="Times New Roman" panose="02020603050405020304" pitchFamily="18" charset="0"/>
              </a:rPr>
              <a:t>. </a:t>
            </a:r>
            <a:r>
              <a:rPr lang="en-US" sz="1800" dirty="0" err="1">
                <a:effectLst/>
                <a:latin typeface="Times New Roman" panose="02020603050405020304" pitchFamily="18" charset="0"/>
              </a:rPr>
              <a:t>JumpCloud</a:t>
            </a:r>
            <a:r>
              <a:rPr lang="en-US" sz="1800" dirty="0">
                <a:effectLst/>
                <a:latin typeface="Times New Roman" panose="02020603050405020304" pitchFamily="18" charset="0"/>
              </a:rPr>
              <a:t>. https://jumpcloud.com/blog/remote-work-security-risks</a:t>
            </a:r>
          </a:p>
          <a:p>
            <a:endParaRPr lang="en-US" dirty="0"/>
          </a:p>
        </p:txBody>
      </p:sp>
      <p:sp>
        <p:nvSpPr>
          <p:cNvPr id="4" name="Slide Number Placeholder 3"/>
          <p:cNvSpPr>
            <a:spLocks noGrp="1"/>
          </p:cNvSpPr>
          <p:nvPr>
            <p:ph type="sldNum" sz="quarter" idx="5"/>
          </p:nvPr>
        </p:nvSpPr>
        <p:spPr/>
        <p:txBody>
          <a:bodyPr/>
          <a:lstStyle/>
          <a:p>
            <a:fld id="{C19FFDEE-DC9A-4B34-B786-A450E1885E84}" type="slidenum">
              <a:rPr lang="en-US" smtClean="0"/>
              <a:t>4</a:t>
            </a:fld>
            <a:endParaRPr lang="en-US"/>
          </a:p>
        </p:txBody>
      </p:sp>
    </p:spTree>
    <p:extLst>
      <p:ext uri="{BB962C8B-B14F-4D97-AF65-F5344CB8AC3E}">
        <p14:creationId xmlns:p14="http://schemas.microsoft.com/office/powerpoint/2010/main" val="356256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Imperva. (2023). </a:t>
            </a:r>
            <a:r>
              <a:rPr lang="en-US" sz="1800" i="1" dirty="0">
                <a:effectLst/>
                <a:latin typeface="Times New Roman" panose="02020603050405020304" pitchFamily="18" charset="0"/>
              </a:rPr>
              <a:t>Information Security: The Ultimate Guide</a:t>
            </a:r>
            <a:r>
              <a:rPr lang="en-US" sz="1800" dirty="0">
                <a:effectLst/>
                <a:latin typeface="Times New Roman" panose="02020603050405020304" pitchFamily="18" charset="0"/>
              </a:rPr>
              <a:t>. Learning Center. https://www.imperva.com/learn/data-security/information-security-infosec/</a:t>
            </a:r>
          </a:p>
          <a:p>
            <a:pPr marL="457200" indent="-457200">
              <a:lnSpc>
                <a:spcPct val="200000"/>
              </a:lnSpc>
            </a:pPr>
            <a:r>
              <a:rPr lang="en-US" sz="1800" dirty="0">
                <a:effectLst/>
                <a:latin typeface="Times New Roman" panose="02020603050405020304" pitchFamily="18" charset="0"/>
              </a:rPr>
              <a:t>Pratt, M. K. (2024, March 21). </a:t>
            </a:r>
            <a:r>
              <a:rPr lang="en-US" sz="1800" i="1" dirty="0">
                <a:effectLst/>
                <a:latin typeface="Times New Roman" panose="02020603050405020304" pitchFamily="18" charset="0"/>
              </a:rPr>
              <a:t>Remote Work Cybersecurity: 12 Risks and How to Prevent Them</a:t>
            </a:r>
            <a:r>
              <a:rPr lang="en-US" sz="1800" dirty="0">
                <a:effectLst/>
                <a:latin typeface="Times New Roman" panose="02020603050405020304" pitchFamily="18" charset="0"/>
              </a:rPr>
              <a:t>. </a:t>
            </a:r>
            <a:r>
              <a:rPr lang="en-US" sz="1800" dirty="0" err="1">
                <a:effectLst/>
                <a:latin typeface="Times New Roman" panose="02020603050405020304" pitchFamily="18" charset="0"/>
              </a:rPr>
              <a:t>SearchSecurity</a:t>
            </a:r>
            <a:r>
              <a:rPr lang="en-US" sz="1800" dirty="0">
                <a:effectLst/>
                <a:latin typeface="Times New Roman" panose="02020603050405020304" pitchFamily="18" charset="0"/>
              </a:rPr>
              <a:t>. https://www.techtarget.com/searchsecurity/tip/Remote-work-cybersecurity-12-risks-and-how-to-prevent-them</a:t>
            </a:r>
          </a:p>
          <a:p>
            <a:pPr marL="457200" indent="-457200">
              <a:lnSpc>
                <a:spcPct val="200000"/>
              </a:lnSpc>
            </a:pPr>
            <a:r>
              <a:rPr lang="en-US" sz="1800" dirty="0">
                <a:effectLst/>
                <a:latin typeface="Times New Roman" panose="02020603050405020304" pitchFamily="18" charset="0"/>
              </a:rPr>
              <a:t>Rathod, F. (2024, June 27). </a:t>
            </a:r>
            <a:r>
              <a:rPr lang="en-US" sz="1800" i="1" dirty="0">
                <a:effectLst/>
                <a:latin typeface="Times New Roman" panose="02020603050405020304" pitchFamily="18" charset="0"/>
              </a:rPr>
              <a:t>Cybersecurity in the Age of Remote Work: Best Practices for Secure Telecommuting</a:t>
            </a:r>
            <a:r>
              <a:rPr lang="en-US" sz="1800" dirty="0">
                <a:effectLst/>
                <a:latin typeface="Times New Roman" panose="02020603050405020304" pitchFamily="18" charset="0"/>
              </a:rPr>
              <a:t>. Linkedin.com. https://www.linkedin.com/pulse/cybersecurity-age-remote-work-best-practices-secure-falgun-rathod-naknf</a:t>
            </a:r>
          </a:p>
          <a:p>
            <a:pPr marL="457200" indent="-457200">
              <a:lnSpc>
                <a:spcPct val="200000"/>
              </a:lnSpc>
            </a:pPr>
            <a:r>
              <a:rPr lang="en-US" sz="1800" dirty="0" err="1">
                <a:effectLst/>
                <a:latin typeface="Times New Roman" panose="02020603050405020304" pitchFamily="18" charset="0"/>
              </a:rPr>
              <a:t>redcentric</a:t>
            </a:r>
            <a:r>
              <a:rPr lang="en-US" sz="1800" dirty="0">
                <a:effectLst/>
                <a:latin typeface="Times New Roman" panose="02020603050405020304" pitchFamily="18" charset="0"/>
              </a:rPr>
              <a:t>. (2021, September 17). </a:t>
            </a:r>
            <a:r>
              <a:rPr lang="en-US" sz="1800" i="1" dirty="0">
                <a:effectLst/>
                <a:latin typeface="Times New Roman" panose="02020603050405020304" pitchFamily="18" charset="0"/>
              </a:rPr>
              <a:t>The top 5 security concerns of remote working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Redcentric</a:t>
            </a:r>
            <a:r>
              <a:rPr lang="en-US" sz="1800" dirty="0">
                <a:effectLst/>
                <a:latin typeface="Times New Roman" panose="02020603050405020304" pitchFamily="18" charset="0"/>
              </a:rPr>
              <a:t>. https://www.redcentricplc.com/network-security/top-5-security-concerns-of-remote-working/</a:t>
            </a:r>
          </a:p>
          <a:p>
            <a:pPr marL="457200" indent="-457200">
              <a:lnSpc>
                <a:spcPct val="200000"/>
              </a:lnSpc>
            </a:pPr>
            <a:r>
              <a:rPr lang="en-US" sz="1800" dirty="0">
                <a:effectLst/>
                <a:latin typeface="Times New Roman" panose="02020603050405020304" pitchFamily="18" charset="0"/>
              </a:rPr>
              <a:t>Worthington, H. O., David. (2023, August 8). </a:t>
            </a:r>
            <a:r>
              <a:rPr lang="en-US" sz="1800" i="1" dirty="0">
                <a:effectLst/>
                <a:latin typeface="Times New Roman" panose="02020603050405020304" pitchFamily="18" charset="0"/>
              </a:rPr>
              <a:t>17 Remote Work Security Risks &amp; Best Practices</a:t>
            </a:r>
            <a:r>
              <a:rPr lang="en-US" sz="1800" dirty="0">
                <a:effectLst/>
                <a:latin typeface="Times New Roman" panose="02020603050405020304" pitchFamily="18" charset="0"/>
              </a:rPr>
              <a:t>. </a:t>
            </a:r>
            <a:r>
              <a:rPr lang="en-US" sz="1800" dirty="0" err="1">
                <a:effectLst/>
                <a:latin typeface="Times New Roman" panose="02020603050405020304" pitchFamily="18" charset="0"/>
              </a:rPr>
              <a:t>JumpCloud</a:t>
            </a:r>
            <a:r>
              <a:rPr lang="en-US" sz="1800" dirty="0">
                <a:effectLst/>
                <a:latin typeface="Times New Roman" panose="02020603050405020304" pitchFamily="18" charset="0"/>
              </a:rPr>
              <a:t>. https://jumpcloud.com/blog/remote-work-security-risks</a:t>
            </a:r>
          </a:p>
          <a:p>
            <a:endParaRPr lang="en-US" dirty="0"/>
          </a:p>
        </p:txBody>
      </p:sp>
      <p:sp>
        <p:nvSpPr>
          <p:cNvPr id="4" name="Slide Number Placeholder 3"/>
          <p:cNvSpPr>
            <a:spLocks noGrp="1"/>
          </p:cNvSpPr>
          <p:nvPr>
            <p:ph type="sldNum" sz="quarter" idx="5"/>
          </p:nvPr>
        </p:nvSpPr>
        <p:spPr/>
        <p:txBody>
          <a:bodyPr/>
          <a:lstStyle/>
          <a:p>
            <a:fld id="{C19FFDEE-DC9A-4B34-B786-A450E1885E84}" type="slidenum">
              <a:rPr lang="en-US" smtClean="0"/>
              <a:t>5</a:t>
            </a:fld>
            <a:endParaRPr lang="en-US"/>
          </a:p>
        </p:txBody>
      </p:sp>
    </p:spTree>
    <p:extLst>
      <p:ext uri="{BB962C8B-B14F-4D97-AF65-F5344CB8AC3E}">
        <p14:creationId xmlns:p14="http://schemas.microsoft.com/office/powerpoint/2010/main" val="2828494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Imperva. (2023). </a:t>
            </a:r>
            <a:r>
              <a:rPr lang="en-US" sz="1800" i="1" dirty="0">
                <a:effectLst/>
                <a:latin typeface="Times New Roman" panose="02020603050405020304" pitchFamily="18" charset="0"/>
              </a:rPr>
              <a:t>Information Security: The Ultimate Guide</a:t>
            </a:r>
            <a:r>
              <a:rPr lang="en-US" sz="1800" dirty="0">
                <a:effectLst/>
                <a:latin typeface="Times New Roman" panose="02020603050405020304" pitchFamily="18" charset="0"/>
              </a:rPr>
              <a:t>. Learning Center. https://www.imperva.com/learn/data-security/information-security-infosec/</a:t>
            </a:r>
          </a:p>
          <a:p>
            <a:pPr marL="457200" indent="-457200">
              <a:lnSpc>
                <a:spcPct val="200000"/>
              </a:lnSpc>
            </a:pPr>
            <a:r>
              <a:rPr lang="en-US" sz="1800" dirty="0">
                <a:effectLst/>
                <a:latin typeface="Times New Roman" panose="02020603050405020304" pitchFamily="18" charset="0"/>
              </a:rPr>
              <a:t>Pratt, M. K. (2024, March 21). </a:t>
            </a:r>
            <a:r>
              <a:rPr lang="en-US" sz="1800" i="1" dirty="0">
                <a:effectLst/>
                <a:latin typeface="Times New Roman" panose="02020603050405020304" pitchFamily="18" charset="0"/>
              </a:rPr>
              <a:t>Remote Work Cybersecurity: 12 Risks and How to Prevent Them</a:t>
            </a:r>
            <a:r>
              <a:rPr lang="en-US" sz="1800" dirty="0">
                <a:effectLst/>
                <a:latin typeface="Times New Roman" panose="02020603050405020304" pitchFamily="18" charset="0"/>
              </a:rPr>
              <a:t>. </a:t>
            </a:r>
            <a:r>
              <a:rPr lang="en-US" sz="1800" dirty="0" err="1">
                <a:effectLst/>
                <a:latin typeface="Times New Roman" panose="02020603050405020304" pitchFamily="18" charset="0"/>
              </a:rPr>
              <a:t>SearchSecurity</a:t>
            </a:r>
            <a:r>
              <a:rPr lang="en-US" sz="1800" dirty="0">
                <a:effectLst/>
                <a:latin typeface="Times New Roman" panose="02020603050405020304" pitchFamily="18" charset="0"/>
              </a:rPr>
              <a:t>. https://www.techtarget.com/searchsecurity/tip/Remote-work-cybersecurity-12-risks-and-how-to-prevent-them</a:t>
            </a:r>
          </a:p>
          <a:p>
            <a:pPr marL="457200" indent="-457200">
              <a:lnSpc>
                <a:spcPct val="200000"/>
              </a:lnSpc>
            </a:pPr>
            <a:r>
              <a:rPr lang="en-US" sz="1800" dirty="0">
                <a:effectLst/>
                <a:latin typeface="Times New Roman" panose="02020603050405020304" pitchFamily="18" charset="0"/>
              </a:rPr>
              <a:t>Rathod, F. (2024, June 27). </a:t>
            </a:r>
            <a:r>
              <a:rPr lang="en-US" sz="1800" i="1" dirty="0">
                <a:effectLst/>
                <a:latin typeface="Times New Roman" panose="02020603050405020304" pitchFamily="18" charset="0"/>
              </a:rPr>
              <a:t>Cybersecurity in the Age of Remote Work: Best Practices for Secure Telecommuting</a:t>
            </a:r>
            <a:r>
              <a:rPr lang="en-US" sz="1800" dirty="0">
                <a:effectLst/>
                <a:latin typeface="Times New Roman" panose="02020603050405020304" pitchFamily="18" charset="0"/>
              </a:rPr>
              <a:t>. Linkedin.com. https://www.linkedin.com/pulse/cybersecurity-age-remote-work-best-practices-secure-falgun-rathod-naknf</a:t>
            </a:r>
          </a:p>
          <a:p>
            <a:pPr marL="457200" indent="-457200">
              <a:lnSpc>
                <a:spcPct val="200000"/>
              </a:lnSpc>
            </a:pPr>
            <a:r>
              <a:rPr lang="en-US" sz="1800" dirty="0" err="1">
                <a:effectLst/>
                <a:latin typeface="Times New Roman" panose="02020603050405020304" pitchFamily="18" charset="0"/>
              </a:rPr>
              <a:t>redcentric</a:t>
            </a:r>
            <a:r>
              <a:rPr lang="en-US" sz="1800" dirty="0">
                <a:effectLst/>
                <a:latin typeface="Times New Roman" panose="02020603050405020304" pitchFamily="18" charset="0"/>
              </a:rPr>
              <a:t>. (2021, September 17). </a:t>
            </a:r>
            <a:r>
              <a:rPr lang="en-US" sz="1800" i="1" dirty="0">
                <a:effectLst/>
                <a:latin typeface="Times New Roman" panose="02020603050405020304" pitchFamily="18" charset="0"/>
              </a:rPr>
              <a:t>The top 5 security concerns of remote working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Redcentric</a:t>
            </a:r>
            <a:r>
              <a:rPr lang="en-US" sz="1800" dirty="0">
                <a:effectLst/>
                <a:latin typeface="Times New Roman" panose="02020603050405020304" pitchFamily="18" charset="0"/>
              </a:rPr>
              <a:t>. https://www.redcentricplc.com/network-security/top-5-security-concerns-of-remote-working/</a:t>
            </a:r>
          </a:p>
          <a:p>
            <a:pPr marL="457200" indent="-457200">
              <a:lnSpc>
                <a:spcPct val="200000"/>
              </a:lnSpc>
            </a:pPr>
            <a:r>
              <a:rPr lang="en-US" sz="1800" dirty="0">
                <a:effectLst/>
                <a:latin typeface="Times New Roman" panose="02020603050405020304" pitchFamily="18" charset="0"/>
              </a:rPr>
              <a:t>Worthington, H. O., David. (2023, August 8). </a:t>
            </a:r>
            <a:r>
              <a:rPr lang="en-US" sz="1800" i="1" dirty="0">
                <a:effectLst/>
                <a:latin typeface="Times New Roman" panose="02020603050405020304" pitchFamily="18" charset="0"/>
              </a:rPr>
              <a:t>17 Remote Work Security Risks &amp; Best Practices</a:t>
            </a:r>
            <a:r>
              <a:rPr lang="en-US" sz="1800" dirty="0">
                <a:effectLst/>
                <a:latin typeface="Times New Roman" panose="02020603050405020304" pitchFamily="18" charset="0"/>
              </a:rPr>
              <a:t>. </a:t>
            </a:r>
            <a:r>
              <a:rPr lang="en-US" sz="1800" dirty="0" err="1">
                <a:effectLst/>
                <a:latin typeface="Times New Roman" panose="02020603050405020304" pitchFamily="18" charset="0"/>
              </a:rPr>
              <a:t>JumpCloud</a:t>
            </a:r>
            <a:r>
              <a:rPr lang="en-US" sz="1800" dirty="0">
                <a:effectLst/>
                <a:latin typeface="Times New Roman" panose="02020603050405020304" pitchFamily="18" charset="0"/>
              </a:rPr>
              <a:t>. https://jumpcloud.com/blog/remote-work-security-risks</a:t>
            </a:r>
          </a:p>
          <a:p>
            <a:endParaRPr lang="en-US" dirty="0"/>
          </a:p>
        </p:txBody>
      </p:sp>
      <p:sp>
        <p:nvSpPr>
          <p:cNvPr id="4" name="Slide Number Placeholder 3"/>
          <p:cNvSpPr>
            <a:spLocks noGrp="1"/>
          </p:cNvSpPr>
          <p:nvPr>
            <p:ph type="sldNum" sz="quarter" idx="5"/>
          </p:nvPr>
        </p:nvSpPr>
        <p:spPr/>
        <p:txBody>
          <a:bodyPr/>
          <a:lstStyle/>
          <a:p>
            <a:fld id="{C19FFDEE-DC9A-4B34-B786-A450E1885E84}" type="slidenum">
              <a:rPr lang="en-US" smtClean="0"/>
              <a:t>6</a:t>
            </a:fld>
            <a:endParaRPr lang="en-US"/>
          </a:p>
        </p:txBody>
      </p:sp>
    </p:spTree>
    <p:extLst>
      <p:ext uri="{BB962C8B-B14F-4D97-AF65-F5344CB8AC3E}">
        <p14:creationId xmlns:p14="http://schemas.microsoft.com/office/powerpoint/2010/main" val="362735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Imperva. (2023). </a:t>
            </a:r>
            <a:r>
              <a:rPr lang="en-US" sz="1800" i="1" dirty="0">
                <a:effectLst/>
                <a:latin typeface="Times New Roman" panose="02020603050405020304" pitchFamily="18" charset="0"/>
              </a:rPr>
              <a:t>Information Security: The Ultimate Guide</a:t>
            </a:r>
            <a:r>
              <a:rPr lang="en-US" sz="1800" dirty="0">
                <a:effectLst/>
                <a:latin typeface="Times New Roman" panose="02020603050405020304" pitchFamily="18" charset="0"/>
              </a:rPr>
              <a:t>. Learning Center. https://www.imperva.com/learn/data-security/information-security-infosec/</a:t>
            </a:r>
          </a:p>
          <a:p>
            <a:pPr marL="457200" indent="-457200">
              <a:lnSpc>
                <a:spcPct val="200000"/>
              </a:lnSpc>
            </a:pPr>
            <a:r>
              <a:rPr lang="en-US" sz="1800" dirty="0">
                <a:effectLst/>
                <a:latin typeface="Times New Roman" panose="02020603050405020304" pitchFamily="18" charset="0"/>
              </a:rPr>
              <a:t>Pratt, M. K. (2024, March 21). </a:t>
            </a:r>
            <a:r>
              <a:rPr lang="en-US" sz="1800" i="1" dirty="0">
                <a:effectLst/>
                <a:latin typeface="Times New Roman" panose="02020603050405020304" pitchFamily="18" charset="0"/>
              </a:rPr>
              <a:t>Remote Work Cybersecurity: 12 Risks and How to Prevent Them</a:t>
            </a:r>
            <a:r>
              <a:rPr lang="en-US" sz="1800" dirty="0">
                <a:effectLst/>
                <a:latin typeface="Times New Roman" panose="02020603050405020304" pitchFamily="18" charset="0"/>
              </a:rPr>
              <a:t>. </a:t>
            </a:r>
            <a:r>
              <a:rPr lang="en-US" sz="1800" dirty="0" err="1">
                <a:effectLst/>
                <a:latin typeface="Times New Roman" panose="02020603050405020304" pitchFamily="18" charset="0"/>
              </a:rPr>
              <a:t>SearchSecurity</a:t>
            </a:r>
            <a:r>
              <a:rPr lang="en-US" sz="1800" dirty="0">
                <a:effectLst/>
                <a:latin typeface="Times New Roman" panose="02020603050405020304" pitchFamily="18" charset="0"/>
              </a:rPr>
              <a:t>. https://www.techtarget.com/searchsecurity/tip/Remote-work-cybersecurity-12-risks-and-how-to-prevent-them</a:t>
            </a:r>
          </a:p>
          <a:p>
            <a:pPr marL="457200" indent="-457200">
              <a:lnSpc>
                <a:spcPct val="200000"/>
              </a:lnSpc>
            </a:pPr>
            <a:r>
              <a:rPr lang="en-US" sz="1800" dirty="0">
                <a:effectLst/>
                <a:latin typeface="Times New Roman" panose="02020603050405020304" pitchFamily="18" charset="0"/>
              </a:rPr>
              <a:t>Rathod, F. (2024, June 27). </a:t>
            </a:r>
            <a:r>
              <a:rPr lang="en-US" sz="1800" i="1" dirty="0">
                <a:effectLst/>
                <a:latin typeface="Times New Roman" panose="02020603050405020304" pitchFamily="18" charset="0"/>
              </a:rPr>
              <a:t>Cybersecurity in the Age of Remote Work: Best Practices for Secure Telecommuting</a:t>
            </a:r>
            <a:r>
              <a:rPr lang="en-US" sz="1800" dirty="0">
                <a:effectLst/>
                <a:latin typeface="Times New Roman" panose="02020603050405020304" pitchFamily="18" charset="0"/>
              </a:rPr>
              <a:t>. Linkedin.com. https://www.linkedin.com/pulse/cybersecurity-age-remote-work-best-practices-secure-falgun-rathod-naknf</a:t>
            </a:r>
          </a:p>
          <a:p>
            <a:pPr marL="457200" indent="-457200">
              <a:lnSpc>
                <a:spcPct val="200000"/>
              </a:lnSpc>
            </a:pPr>
            <a:r>
              <a:rPr lang="en-US" sz="1800" dirty="0" err="1">
                <a:effectLst/>
                <a:latin typeface="Times New Roman" panose="02020603050405020304" pitchFamily="18" charset="0"/>
              </a:rPr>
              <a:t>redcentric</a:t>
            </a:r>
            <a:r>
              <a:rPr lang="en-US" sz="1800" dirty="0">
                <a:effectLst/>
                <a:latin typeface="Times New Roman" panose="02020603050405020304" pitchFamily="18" charset="0"/>
              </a:rPr>
              <a:t>. (2021, September 17). </a:t>
            </a:r>
            <a:r>
              <a:rPr lang="en-US" sz="1800" i="1" dirty="0">
                <a:effectLst/>
                <a:latin typeface="Times New Roman" panose="02020603050405020304" pitchFamily="18" charset="0"/>
              </a:rPr>
              <a:t>The top 5 security concerns of remote working</a:t>
            </a:r>
            <a:r>
              <a:rPr lang="en-US" sz="1800" dirty="0">
                <a:effectLst/>
                <a:latin typeface="Times New Roman" panose="02020603050405020304" pitchFamily="18" charset="0"/>
              </a:rPr>
              <a:t>. </a:t>
            </a:r>
            <a:r>
              <a:rPr lang="en-US" sz="1800" dirty="0" err="1">
                <a:effectLst/>
                <a:latin typeface="Times New Roman" panose="02020603050405020304" pitchFamily="18" charset="0"/>
              </a:rPr>
              <a:t>Redcentric</a:t>
            </a:r>
            <a:r>
              <a:rPr lang="en-US" sz="1800" dirty="0">
                <a:effectLst/>
                <a:latin typeface="Times New Roman" panose="02020603050405020304" pitchFamily="18" charset="0"/>
              </a:rPr>
              <a:t>. https://www.redcentricplc.com/network-security/top-5-security-concerns-of-remote-working/</a:t>
            </a:r>
          </a:p>
          <a:p>
            <a:pPr marL="457200" indent="-457200">
              <a:lnSpc>
                <a:spcPct val="200000"/>
              </a:lnSpc>
            </a:pPr>
            <a:r>
              <a:rPr lang="en-US" sz="1800" dirty="0">
                <a:effectLst/>
                <a:latin typeface="Times New Roman" panose="02020603050405020304" pitchFamily="18" charset="0"/>
              </a:rPr>
              <a:t>Worthington, H. O., David. (2023, August 8). </a:t>
            </a:r>
            <a:r>
              <a:rPr lang="en-US" sz="1800" i="1" dirty="0">
                <a:effectLst/>
                <a:latin typeface="Times New Roman" panose="02020603050405020304" pitchFamily="18" charset="0"/>
              </a:rPr>
              <a:t>17 Remote Work Security Risks &amp; Best Practices</a:t>
            </a:r>
            <a:r>
              <a:rPr lang="en-US" sz="1800" dirty="0">
                <a:effectLst/>
                <a:latin typeface="Times New Roman" panose="02020603050405020304" pitchFamily="18" charset="0"/>
              </a:rPr>
              <a:t>. </a:t>
            </a:r>
            <a:r>
              <a:rPr lang="en-US" sz="1800" dirty="0" err="1">
                <a:effectLst/>
                <a:latin typeface="Times New Roman" panose="02020603050405020304" pitchFamily="18" charset="0"/>
              </a:rPr>
              <a:t>JumpCloud</a:t>
            </a:r>
            <a:r>
              <a:rPr lang="en-US" sz="1800" dirty="0">
                <a:effectLst/>
                <a:latin typeface="Times New Roman" panose="02020603050405020304" pitchFamily="18" charset="0"/>
              </a:rPr>
              <a:t>. https://jumpcloud.com/blog/remote-work-security-risks</a:t>
            </a:r>
          </a:p>
          <a:p>
            <a:endParaRPr lang="en-US" dirty="0"/>
          </a:p>
        </p:txBody>
      </p:sp>
      <p:sp>
        <p:nvSpPr>
          <p:cNvPr id="4" name="Slide Number Placeholder 3"/>
          <p:cNvSpPr>
            <a:spLocks noGrp="1"/>
          </p:cNvSpPr>
          <p:nvPr>
            <p:ph type="sldNum" sz="quarter" idx="5"/>
          </p:nvPr>
        </p:nvSpPr>
        <p:spPr/>
        <p:txBody>
          <a:bodyPr/>
          <a:lstStyle/>
          <a:p>
            <a:fld id="{C19FFDEE-DC9A-4B34-B786-A450E1885E84}" type="slidenum">
              <a:rPr lang="en-US" smtClean="0"/>
              <a:t>7</a:t>
            </a:fld>
            <a:endParaRPr lang="en-US"/>
          </a:p>
        </p:txBody>
      </p:sp>
    </p:spTree>
    <p:extLst>
      <p:ext uri="{BB962C8B-B14F-4D97-AF65-F5344CB8AC3E}">
        <p14:creationId xmlns:p14="http://schemas.microsoft.com/office/powerpoint/2010/main" val="2414945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200000"/>
              </a:lnSpc>
            </a:pPr>
            <a:r>
              <a:rPr lang="en-US" sz="1800" dirty="0">
                <a:effectLst/>
                <a:latin typeface="Times New Roman" panose="02020603050405020304" pitchFamily="18" charset="0"/>
              </a:rPr>
              <a:t>Fortinet. (2024). </a:t>
            </a:r>
            <a:r>
              <a:rPr lang="en-US" sz="1800" i="1" dirty="0">
                <a:effectLst/>
                <a:latin typeface="Times New Roman" panose="02020603050405020304" pitchFamily="18" charset="0"/>
              </a:rPr>
              <a:t>What is the CIA Triad and Why is it important?</a:t>
            </a:r>
            <a:r>
              <a:rPr lang="en-US" sz="1800" dirty="0">
                <a:effectLst/>
                <a:latin typeface="Times New Roman" panose="02020603050405020304" pitchFamily="18" charset="0"/>
              </a:rPr>
              <a:t> Fortinet. https://www.fortinet.com/resources/cyberglossary/cia-triad</a:t>
            </a:r>
          </a:p>
          <a:p>
            <a:pPr marL="457200" indent="-457200">
              <a:lnSpc>
                <a:spcPct val="200000"/>
              </a:lnSpc>
            </a:pPr>
            <a:r>
              <a:rPr lang="en-US" sz="1800" dirty="0">
                <a:effectLst/>
                <a:latin typeface="Times New Roman" panose="02020603050405020304" pitchFamily="18" charset="0"/>
              </a:rPr>
              <a:t>Hashemi-Pour, C. (2023, December). </a:t>
            </a:r>
            <a:r>
              <a:rPr lang="en-US" sz="1800" i="1" dirty="0">
                <a:effectLst/>
                <a:latin typeface="Times New Roman" panose="02020603050405020304" pitchFamily="18" charset="0"/>
              </a:rPr>
              <a:t>What is the CIA Triad? Definition, Explanation and Examples</a:t>
            </a:r>
            <a:r>
              <a:rPr lang="en-US" sz="1800" dirty="0">
                <a:effectLst/>
                <a:latin typeface="Times New Roman" panose="02020603050405020304" pitchFamily="18" charset="0"/>
              </a:rPr>
              <a:t>. TechTarget. https://www.techtarget.com/whatis/definition/Confidentiality-integrity-and-availability-CIA</a:t>
            </a:r>
          </a:p>
          <a:p>
            <a:endParaRPr lang="en-US" dirty="0"/>
          </a:p>
        </p:txBody>
      </p:sp>
      <p:sp>
        <p:nvSpPr>
          <p:cNvPr id="4" name="Slide Number Placeholder 3"/>
          <p:cNvSpPr>
            <a:spLocks noGrp="1"/>
          </p:cNvSpPr>
          <p:nvPr>
            <p:ph type="sldNum" sz="quarter" idx="5"/>
          </p:nvPr>
        </p:nvSpPr>
        <p:spPr/>
        <p:txBody>
          <a:bodyPr/>
          <a:lstStyle/>
          <a:p>
            <a:fld id="{C19FFDEE-DC9A-4B34-B786-A450E1885E84}" type="slidenum">
              <a:rPr lang="en-US" smtClean="0"/>
              <a:t>8</a:t>
            </a:fld>
            <a:endParaRPr lang="en-US"/>
          </a:p>
        </p:txBody>
      </p:sp>
    </p:spTree>
    <p:extLst>
      <p:ext uri="{BB962C8B-B14F-4D97-AF65-F5344CB8AC3E}">
        <p14:creationId xmlns:p14="http://schemas.microsoft.com/office/powerpoint/2010/main" val="1281082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200000"/>
              </a:lnSpc>
            </a:pPr>
            <a:r>
              <a:rPr lang="en-US" sz="1800" dirty="0">
                <a:effectLst/>
                <a:latin typeface="Times New Roman" panose="02020603050405020304" pitchFamily="18" charset="0"/>
              </a:rPr>
              <a:t>Fortinet. (2024). </a:t>
            </a:r>
            <a:r>
              <a:rPr lang="en-US" sz="1800" i="1" dirty="0">
                <a:effectLst/>
                <a:latin typeface="Times New Roman" panose="02020603050405020304" pitchFamily="18" charset="0"/>
              </a:rPr>
              <a:t>What is the CIA Triad and Why is it important?</a:t>
            </a:r>
            <a:r>
              <a:rPr lang="en-US" sz="1800" dirty="0">
                <a:effectLst/>
                <a:latin typeface="Times New Roman" panose="02020603050405020304" pitchFamily="18" charset="0"/>
              </a:rPr>
              <a:t> Fortinet. https://www.fortinet.com/resources/cyberglossary/cia-triad</a:t>
            </a:r>
          </a:p>
          <a:p>
            <a:pPr marL="457200" indent="-457200">
              <a:lnSpc>
                <a:spcPct val="200000"/>
              </a:lnSpc>
            </a:pPr>
            <a:r>
              <a:rPr lang="en-US" sz="1800" dirty="0">
                <a:effectLst/>
                <a:latin typeface="Times New Roman" panose="02020603050405020304" pitchFamily="18" charset="0"/>
              </a:rPr>
              <a:t>Imperva. (2023). </a:t>
            </a:r>
            <a:r>
              <a:rPr lang="en-US" sz="1800" i="1" dirty="0">
                <a:effectLst/>
                <a:latin typeface="Times New Roman" panose="02020603050405020304" pitchFamily="18" charset="0"/>
              </a:rPr>
              <a:t>Information Security: The Ultimate Guide</a:t>
            </a:r>
            <a:r>
              <a:rPr lang="en-US" sz="1800" dirty="0">
                <a:effectLst/>
                <a:latin typeface="Times New Roman" panose="02020603050405020304" pitchFamily="18" charset="0"/>
              </a:rPr>
              <a:t>. Learning Center. https://www.imperva.com/learn/data-security/information-security-infosec/</a:t>
            </a:r>
          </a:p>
          <a:p>
            <a:pPr marL="457200" indent="-457200">
              <a:lnSpc>
                <a:spcPct val="200000"/>
              </a:lnSpc>
            </a:pPr>
            <a:r>
              <a:rPr lang="en-US" sz="1800" dirty="0">
                <a:effectLst/>
                <a:latin typeface="Times New Roman" panose="02020603050405020304" pitchFamily="18" charset="0"/>
              </a:rPr>
              <a:t>Pratt, M. K. (2024, March 21). </a:t>
            </a:r>
            <a:r>
              <a:rPr lang="en-US" sz="1800" i="1" dirty="0">
                <a:effectLst/>
                <a:latin typeface="Times New Roman" panose="02020603050405020304" pitchFamily="18" charset="0"/>
              </a:rPr>
              <a:t>Remote Work Cybersecurity: 12 Risks and How to Prevent Them</a:t>
            </a:r>
            <a:r>
              <a:rPr lang="en-US" sz="1800" dirty="0">
                <a:effectLst/>
                <a:latin typeface="Times New Roman" panose="02020603050405020304" pitchFamily="18" charset="0"/>
              </a:rPr>
              <a:t>. </a:t>
            </a:r>
            <a:r>
              <a:rPr lang="en-US" sz="1800" dirty="0" err="1">
                <a:effectLst/>
                <a:latin typeface="Times New Roman" panose="02020603050405020304" pitchFamily="18" charset="0"/>
              </a:rPr>
              <a:t>SearchSecurity</a:t>
            </a:r>
            <a:r>
              <a:rPr lang="en-US" sz="1800" dirty="0">
                <a:effectLst/>
                <a:latin typeface="Times New Roman" panose="02020603050405020304" pitchFamily="18" charset="0"/>
              </a:rPr>
              <a:t>. https://www.techtarget.com/searchsecurity/tip/Remote-work-cybersecurity-12-risks-and-how-to-prevent-them</a:t>
            </a:r>
          </a:p>
          <a:p>
            <a:endParaRPr lang="en-US" dirty="0"/>
          </a:p>
        </p:txBody>
      </p:sp>
      <p:sp>
        <p:nvSpPr>
          <p:cNvPr id="4" name="Slide Number Placeholder 3"/>
          <p:cNvSpPr>
            <a:spLocks noGrp="1"/>
          </p:cNvSpPr>
          <p:nvPr>
            <p:ph type="sldNum" sz="quarter" idx="5"/>
          </p:nvPr>
        </p:nvSpPr>
        <p:spPr/>
        <p:txBody>
          <a:bodyPr/>
          <a:lstStyle/>
          <a:p>
            <a:fld id="{C19FFDEE-DC9A-4B34-B786-A450E1885E84}" type="slidenum">
              <a:rPr lang="en-US" smtClean="0"/>
              <a:t>9</a:t>
            </a:fld>
            <a:endParaRPr lang="en-US"/>
          </a:p>
        </p:txBody>
      </p:sp>
    </p:spTree>
    <p:extLst>
      <p:ext uri="{BB962C8B-B14F-4D97-AF65-F5344CB8AC3E}">
        <p14:creationId xmlns:p14="http://schemas.microsoft.com/office/powerpoint/2010/main" val="2689808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200000"/>
              </a:lnSpc>
            </a:pPr>
            <a:r>
              <a:rPr lang="en-US" sz="1800" dirty="0">
                <a:effectLst/>
                <a:latin typeface="Times New Roman" panose="02020603050405020304" pitchFamily="18" charset="0"/>
              </a:rPr>
              <a:t>Hammons, E. (n.d.). </a:t>
            </a:r>
            <a:r>
              <a:rPr lang="en-US" sz="1800" i="1" dirty="0">
                <a:effectLst/>
                <a:latin typeface="Times New Roman" panose="02020603050405020304" pitchFamily="18" charset="0"/>
              </a:rPr>
              <a:t>$name</a:t>
            </a:r>
            <a:r>
              <a:rPr lang="en-US" sz="1800" dirty="0">
                <a:effectLst/>
                <a:latin typeface="Times New Roman" panose="02020603050405020304" pitchFamily="18" charset="0"/>
              </a:rPr>
              <a:t>. Www.pointb.com. https://www.pointb.com/Insights/Articles/2023/08/Remote-Work--Six-Guiding-Principles</a:t>
            </a:r>
          </a:p>
          <a:p>
            <a:pPr marL="457200" indent="-457200">
              <a:lnSpc>
                <a:spcPct val="200000"/>
              </a:lnSpc>
            </a:pPr>
            <a:r>
              <a:rPr lang="en-US" sz="1800" dirty="0">
                <a:effectLst/>
                <a:latin typeface="Times New Roman" panose="02020603050405020304" pitchFamily="18" charset="0"/>
              </a:rPr>
              <a:t>Schneider, A. (2024). </a:t>
            </a:r>
            <a:r>
              <a:rPr lang="en-US" sz="1800" i="1" dirty="0">
                <a:effectLst/>
                <a:latin typeface="Times New Roman" panose="02020603050405020304" pitchFamily="18" charset="0"/>
              </a:rPr>
              <a:t>LinkedIn</a:t>
            </a:r>
            <a:r>
              <a:rPr lang="en-US" sz="1800" dirty="0">
                <a:effectLst/>
                <a:latin typeface="Times New Roman" panose="02020603050405020304" pitchFamily="18" charset="0"/>
              </a:rPr>
              <a:t>. Linkedin.com. https://www.linkedin.com/pulse/reaching-balance-remote-work-design-principles-amanda</a:t>
            </a:r>
          </a:p>
          <a:p>
            <a:endParaRPr lang="en-US" dirty="0"/>
          </a:p>
        </p:txBody>
      </p:sp>
      <p:sp>
        <p:nvSpPr>
          <p:cNvPr id="4" name="Slide Number Placeholder 3"/>
          <p:cNvSpPr>
            <a:spLocks noGrp="1"/>
          </p:cNvSpPr>
          <p:nvPr>
            <p:ph type="sldNum" sz="quarter" idx="5"/>
          </p:nvPr>
        </p:nvSpPr>
        <p:spPr/>
        <p:txBody>
          <a:bodyPr/>
          <a:lstStyle/>
          <a:p>
            <a:fld id="{C19FFDEE-DC9A-4B34-B786-A450E1885E84}" type="slidenum">
              <a:rPr lang="en-US" smtClean="0"/>
              <a:t>10</a:t>
            </a:fld>
            <a:endParaRPr lang="en-US"/>
          </a:p>
        </p:txBody>
      </p:sp>
    </p:spTree>
    <p:extLst>
      <p:ext uri="{BB962C8B-B14F-4D97-AF65-F5344CB8AC3E}">
        <p14:creationId xmlns:p14="http://schemas.microsoft.com/office/powerpoint/2010/main" val="3850750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352550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17900" y="1960930"/>
            <a:ext cx="7177135" cy="1985165"/>
          </a:xfrm>
          <a:noFill/>
          <a:effectLst>
            <a:outerShdw blurRad="50800" dist="38100" dir="2700000" algn="tl" rotWithShape="0">
              <a:prstClr val="black">
                <a:alpha val="40000"/>
              </a:prstClr>
            </a:outerShdw>
          </a:effectLst>
        </p:spPr>
        <p:txBody>
          <a:bodyPr>
            <a:normAutofit/>
          </a:bodyPr>
          <a:lstStyle>
            <a:lvl1pPr algn="r">
              <a:defRPr sz="3600">
                <a:solidFill>
                  <a:srgbClr val="5EEC3C"/>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1517900" y="3946095"/>
            <a:ext cx="7177135" cy="763525"/>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2EEC9D04-F5BA-4A49-AB65-C497D699F03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918306"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5"/>
            <a:ext cx="8246069" cy="763525"/>
          </a:xfrm>
        </p:spPr>
        <p:txBody>
          <a:bodyPr>
            <a:normAutofit/>
          </a:bodyPr>
          <a:lstStyle>
            <a:lvl1pPr algn="r">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197405"/>
            <a:ext cx="8246070" cy="3512215"/>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8965" y="433880"/>
            <a:ext cx="6260905" cy="572644"/>
          </a:xfrm>
        </p:spPr>
        <p:txBody>
          <a:bodyPr>
            <a:normAutofit/>
          </a:bodyPr>
          <a:lstStyle>
            <a:lvl1pPr algn="l">
              <a:defRPr sz="360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044700"/>
            <a:ext cx="6260904" cy="3511061"/>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65" y="281176"/>
            <a:ext cx="8246069" cy="916230"/>
          </a:xfrm>
        </p:spPr>
        <p:txBody>
          <a:bodyPr>
            <a:normAutofit/>
          </a:bodyPr>
          <a:lstStyle>
            <a:lvl1pPr algn="r">
              <a:defRPr sz="3600" baseline="0">
                <a:solidFill>
                  <a:srgbClr val="5EEC3C"/>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55520"/>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135341"/>
            <a:ext cx="4040188"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55520"/>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135341"/>
            <a:ext cx="4041775" cy="2137871"/>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10/23/2024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CFD6D7A0-E93F-41B3-989C-1EFD83334D05}"/>
              </a:ext>
            </a:extLst>
          </p:cNvPr>
          <p:cNvSpPr txBox="1"/>
          <p:nvPr userDrawn="1"/>
        </p:nvSpPr>
        <p:spPr>
          <a:xfrm>
            <a:off x="-9150" y="5213747"/>
            <a:ext cx="8389625" cy="523220"/>
          </a:xfrm>
          <a:prstGeom prst="rect">
            <a:avLst/>
          </a:prstGeom>
          <a:noFill/>
        </p:spPr>
        <p:txBody>
          <a:bodyPr wrap="square" rtlCol="0">
            <a:spAutoFit/>
          </a:bodyPr>
          <a:lstStyle/>
          <a:p>
            <a:r>
              <a:rPr lang="en-US" sz="1400">
                <a:solidFill>
                  <a:schemeClr val="bg1">
                    <a:lumMod val="65000"/>
                  </a:schemeClr>
                </a:solidFill>
              </a:rPr>
              <a:t>This presentation uses a free template provided by FPPT.com</a:t>
            </a:r>
          </a:p>
          <a:p>
            <a:r>
              <a:rPr lang="en-US" sz="140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accent5">
                    <a:lumMod val="75000"/>
                  </a:schemeClr>
                </a:solidFill>
              </a:rPr>
              <a:t>Application of</a:t>
            </a:r>
            <a:br>
              <a:rPr lang="en-US" dirty="0">
                <a:solidFill>
                  <a:schemeClr val="accent5">
                    <a:lumMod val="75000"/>
                  </a:schemeClr>
                </a:solidFill>
              </a:rPr>
            </a:br>
            <a:r>
              <a:rPr lang="en-US" dirty="0">
                <a:solidFill>
                  <a:schemeClr val="accent5">
                    <a:lumMod val="75000"/>
                  </a:schemeClr>
                </a:solidFill>
              </a:rPr>
              <a:t> Security Principles</a:t>
            </a:r>
          </a:p>
        </p:txBody>
      </p:sp>
      <p:sp>
        <p:nvSpPr>
          <p:cNvPr id="3" name="Subtitle 2"/>
          <p:cNvSpPr>
            <a:spLocks noGrp="1"/>
          </p:cNvSpPr>
          <p:nvPr>
            <p:ph type="subTitle" idx="1"/>
          </p:nvPr>
        </p:nvSpPr>
        <p:spPr/>
        <p:txBody>
          <a:bodyPr>
            <a:normAutofit fontScale="92500" lnSpcReduction="10000"/>
          </a:bodyPr>
          <a:lstStyle/>
          <a:p>
            <a:r>
              <a:rPr lang="en-US" sz="1100" dirty="0"/>
              <a:t>Ryan Coon</a:t>
            </a:r>
          </a:p>
          <a:p>
            <a:r>
              <a:rPr lang="en-US" sz="1100" dirty="0"/>
              <a:t>CYB-515</a:t>
            </a:r>
          </a:p>
          <a:p>
            <a:r>
              <a:rPr lang="en-US" sz="1100" dirty="0"/>
              <a:t>Dr. Edward </a:t>
            </a:r>
            <a:r>
              <a:rPr lang="en-US" sz="1100" dirty="0" err="1"/>
              <a:t>Marchewka</a:t>
            </a:r>
            <a:endParaRPr lang="en-US" sz="1100" dirty="0"/>
          </a:p>
          <a:p>
            <a:r>
              <a:rPr lang="en-US" sz="1100" dirty="0"/>
              <a:t>October 23, 2024</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9786" y="281175"/>
            <a:ext cx="7940660" cy="916231"/>
          </a:xfrm>
        </p:spPr>
        <p:txBody>
          <a:bodyPr>
            <a:normAutofit/>
          </a:bodyPr>
          <a:lstStyle/>
          <a:p>
            <a:pPr algn="l"/>
            <a:r>
              <a:rPr lang="en-US" dirty="0">
                <a:solidFill>
                  <a:schemeClr val="tx1"/>
                </a:solidFill>
                <a:latin typeface="SF Pro Display"/>
              </a:rPr>
              <a:t>Design Principles Involved or Needed </a:t>
            </a:r>
          </a:p>
        </p:txBody>
      </p:sp>
      <p:sp>
        <p:nvSpPr>
          <p:cNvPr id="6" name="Content Placeholder 5"/>
          <p:cNvSpPr>
            <a:spLocks noGrp="1"/>
          </p:cNvSpPr>
          <p:nvPr>
            <p:ph sz="half" idx="2"/>
          </p:nvPr>
        </p:nvSpPr>
        <p:spPr>
          <a:xfrm>
            <a:off x="531810" y="1502814"/>
            <a:ext cx="8163223" cy="3512216"/>
          </a:xfrm>
        </p:spPr>
        <p:txBody>
          <a:bodyPr>
            <a:normAutofit/>
          </a:bodyPr>
          <a:lstStyle/>
          <a:p>
            <a:pPr marL="0" indent="0" algn="l">
              <a:buNone/>
            </a:pPr>
            <a:r>
              <a:rPr lang="en-US" sz="1400" b="1" i="0" dirty="0">
                <a:solidFill>
                  <a:srgbClr val="FFFFFF"/>
                </a:solidFill>
                <a:effectLst/>
                <a:latin typeface="SF Pro Display"/>
              </a:rPr>
              <a:t>Establish Clear Channels of Communication</a:t>
            </a:r>
          </a:p>
          <a:p>
            <a:pPr marL="0" indent="0" algn="l">
              <a:buNone/>
            </a:pPr>
            <a:r>
              <a:rPr lang="en-US" sz="1400" dirty="0">
                <a:latin typeface="SF Pro Display"/>
              </a:rPr>
              <a:t>Design leads must establish clear procedures for file sharing, communication, documentation.</a:t>
            </a:r>
          </a:p>
          <a:p>
            <a:pPr marL="0" indent="0" algn="l">
              <a:buNone/>
            </a:pPr>
            <a:r>
              <a:rPr lang="en-US" sz="1400" b="1" i="0" dirty="0">
                <a:solidFill>
                  <a:srgbClr val="FFFFFF"/>
                </a:solidFill>
                <a:effectLst/>
                <a:latin typeface="SF Pro Display"/>
              </a:rPr>
              <a:t>Arrange Meetups/Meetings</a:t>
            </a:r>
            <a:endParaRPr lang="en-US" sz="1400" b="1" i="0" u="none" strike="noStrike" dirty="0">
              <a:solidFill>
                <a:srgbClr val="FFFFFF"/>
              </a:solidFill>
              <a:effectLst/>
              <a:latin typeface="SF Pro Display"/>
            </a:endParaRPr>
          </a:p>
          <a:p>
            <a:pPr marL="0" indent="0" algn="l">
              <a:buNone/>
            </a:pPr>
            <a:r>
              <a:rPr lang="en-US" sz="1400" dirty="0">
                <a:latin typeface="SF Pro Display"/>
              </a:rPr>
              <a:t>Encourage work-time meetups for team members to collaborate outside of the work realm, like a coffee shop, or someone’s living room.</a:t>
            </a:r>
          </a:p>
          <a:p>
            <a:pPr marL="0" indent="0" algn="l">
              <a:buNone/>
            </a:pPr>
            <a:r>
              <a:rPr lang="en-US" sz="1400" b="1" i="0" dirty="0">
                <a:solidFill>
                  <a:srgbClr val="FFFFFF"/>
                </a:solidFill>
                <a:effectLst/>
                <a:latin typeface="SF Pro Display"/>
              </a:rPr>
              <a:t>Have Reliable Tools</a:t>
            </a:r>
          </a:p>
          <a:p>
            <a:pPr marL="0" indent="0" algn="l">
              <a:buNone/>
            </a:pPr>
            <a:r>
              <a:rPr lang="en-US" sz="1400" dirty="0">
                <a:latin typeface="SF Pro Display"/>
              </a:rPr>
              <a:t>Design your systems for efficient searching and indexing, and invest time teaching teams to optimize virtual collaboration tools.</a:t>
            </a:r>
          </a:p>
          <a:p>
            <a:pPr marL="0" indent="0" algn="l">
              <a:buNone/>
            </a:pPr>
            <a:r>
              <a:rPr lang="en-US" sz="1400" b="1" i="0" dirty="0">
                <a:solidFill>
                  <a:srgbClr val="FFFFFF"/>
                </a:solidFill>
                <a:effectLst/>
                <a:latin typeface="SF Pro Display"/>
              </a:rPr>
              <a:t>Measure success and Celebrate Accomplishments</a:t>
            </a:r>
            <a:endParaRPr lang="en-US" sz="1400" b="1" i="0" u="none" strike="noStrike" dirty="0">
              <a:solidFill>
                <a:srgbClr val="FFFFFF"/>
              </a:solidFill>
              <a:effectLst/>
              <a:latin typeface="SF Pro Display"/>
            </a:endParaRPr>
          </a:p>
          <a:p>
            <a:pPr marL="0" indent="0" algn="l">
              <a:buNone/>
            </a:pPr>
            <a:r>
              <a:rPr lang="en-US" sz="1400" i="0" u="none" strike="noStrike" dirty="0">
                <a:solidFill>
                  <a:srgbClr val="FFFFFF"/>
                </a:solidFill>
                <a:effectLst/>
                <a:latin typeface="SF Pro Display"/>
              </a:rPr>
              <a:t>Find a metric in line with remote work to measure that would increase the company’s ability to better meet the goals. Celebrate employees hard work just as you would in an in office setting.</a:t>
            </a:r>
            <a:endParaRPr lang="en-US" sz="1400" i="0" dirty="0">
              <a:solidFill>
                <a:srgbClr val="FFFFFF"/>
              </a:solidFill>
              <a:effectLst/>
              <a:latin typeface="SF Pro Display"/>
            </a:endParaRPr>
          </a:p>
          <a:p>
            <a:pPr marL="0" indent="0" algn="l">
              <a:buNone/>
            </a:pPr>
            <a:endParaRPr lang="en-US" sz="1400" dirty="0"/>
          </a:p>
        </p:txBody>
      </p:sp>
    </p:spTree>
    <p:extLst>
      <p:ext uri="{BB962C8B-B14F-4D97-AF65-F5344CB8AC3E}">
        <p14:creationId xmlns:p14="http://schemas.microsoft.com/office/powerpoint/2010/main" val="274129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19E6599C-EC2E-5EF1-1703-13770912AE43}"/>
              </a:ext>
            </a:extLst>
          </p:cNvPr>
          <p:cNvSpPr txBox="1">
            <a:spLocks/>
          </p:cNvSpPr>
          <p:nvPr/>
        </p:nvSpPr>
        <p:spPr>
          <a:xfrm>
            <a:off x="6251755" y="586585"/>
            <a:ext cx="3206804" cy="572644"/>
          </a:xfrm>
          <a:prstGeom prst="rect">
            <a:avLst/>
          </a:prstGeom>
        </p:spPr>
        <p:txBody>
          <a:bodyP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References</a:t>
            </a:r>
          </a:p>
        </p:txBody>
      </p:sp>
      <p:sp>
        <p:nvSpPr>
          <p:cNvPr id="5" name="Rectangle 1">
            <a:extLst>
              <a:ext uri="{FF2B5EF4-FFF2-40B4-BE49-F238E27FC236}">
                <a16:creationId xmlns:a16="http://schemas.microsoft.com/office/drawing/2014/main" id="{5AA7BBE7-4334-EB97-A175-7796E077658A}"/>
              </a:ext>
            </a:extLst>
          </p:cNvPr>
          <p:cNvSpPr>
            <a:spLocks noChangeArrowheads="1"/>
          </p:cNvSpPr>
          <p:nvPr/>
        </p:nvSpPr>
        <p:spPr bwMode="auto">
          <a:xfrm>
            <a:off x="907080" y="1147385"/>
            <a:ext cx="6871725" cy="3485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10 Best Remote Work Security Practices. (2024, April 30). Trio Blog. https://www.trio.so/blog/remote-work-security/</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Fortinet. (2024). What is the CIA Triad and Why is it important? Fortinet. https://www.fortinet.com/resources/cyberglossary/cia-triad</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Hammons, E. (n.d.). $name. Www.pointb.com. https://www.pointb.com/Insights/Articles/2023/08/Remote-Work--Six-Guiding-Principles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Hashemi-Pour, C. (2023, December). What is the CIA Triad? Definition, Explanation and Examples. TechTarget. https://www.techtarget.com/whatis/definition/Confidentiality-integrity-and-availability-CIA</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Imperva. (2023). Information Security: The Ultimate Guide. Learning Center. https://www.imperva.com/learn/data-security/information-security-infosec/</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Keeping Remote Workers Secure: Risks, Challenges &amp; Best Practices | dig8ital. (2023, August 5). Dig8ital. https://dig8ital.com/post/keeping-remote-workers-secure-risks-challenges-best-practices/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err="1"/>
              <a:t>NordLayer</a:t>
            </a:r>
            <a:r>
              <a:rPr lang="en-US" altLang="en-US" sz="800" dirty="0"/>
              <a:t>. (2023, August 29). Creating a successful remote work policy: examples and best practices. Nordlayer.com. https://nordlayer.com/blog/remote-work-policy-examples/</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Pratt, M. K. (2024, March 21). Remote Work Cybersecurity: 12 Risks and How to Prevent Them. </a:t>
            </a:r>
            <a:r>
              <a:rPr lang="en-US" altLang="en-US" sz="800" dirty="0" err="1"/>
              <a:t>SearchSecurity</a:t>
            </a:r>
            <a:r>
              <a:rPr lang="en-US" altLang="en-US" sz="800" dirty="0"/>
              <a:t>. https://www.techtarget.com/searchsecurity/tip/Remote-work-cybersecurity-12-risks-and-how-to-prevent-them</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Rathod, F. (2024, June 27). Cybersecurity in the Age of Remote Work: Best Practices for Secure Telecommuting. Linkedin.com. https://www.linkedin.com/pulse/cybersecurity-age-remote-work-best-practices-secure-falgun-rathod-naknf</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err="1"/>
              <a:t>redcentric</a:t>
            </a:r>
            <a:r>
              <a:rPr lang="en-US" altLang="en-US" sz="800" dirty="0"/>
              <a:t>. (2021, September 17). The top 5 security concerns of remote working. </a:t>
            </a:r>
            <a:r>
              <a:rPr lang="en-US" altLang="en-US" sz="800" dirty="0" err="1"/>
              <a:t>Redcentric</a:t>
            </a:r>
            <a:r>
              <a:rPr lang="en-US" altLang="en-US" sz="800" dirty="0"/>
              <a:t>. https://www.redcentricplc.com/network-security/top-5-security-concerns-of-remote-working/</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Schneider, A. (2024). LinkedIn. Linkedin.com. https://www.linkedin.com/pulse/reaching-balance-remote-work-design-principles-amanda</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sz="800" dirty="0"/>
              <a:t>Worthington, H. O., David. (2023, August 8). 17 Remote Work Security Risks &amp; Best Practices. </a:t>
            </a:r>
            <a:r>
              <a:rPr lang="en-US" altLang="en-US" sz="800" dirty="0" err="1"/>
              <a:t>JumpCloud</a:t>
            </a:r>
            <a:r>
              <a:rPr lang="en-US" altLang="en-US" sz="800" dirty="0"/>
              <a:t>. https://jumpcloud.com/blog/remote-work-security-risks</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Table of Contents</a:t>
            </a:r>
          </a:p>
        </p:txBody>
      </p:sp>
      <p:sp>
        <p:nvSpPr>
          <p:cNvPr id="3" name="Content Placeholder 2"/>
          <p:cNvSpPr>
            <a:spLocks noGrp="1"/>
          </p:cNvSpPr>
          <p:nvPr>
            <p:ph idx="1"/>
          </p:nvPr>
        </p:nvSpPr>
        <p:spPr/>
        <p:txBody>
          <a:bodyPr/>
          <a:lstStyle/>
          <a:p>
            <a:r>
              <a:rPr lang="en-US" dirty="0"/>
              <a:t>Introduction</a:t>
            </a:r>
          </a:p>
          <a:p>
            <a:r>
              <a:rPr lang="en-US" dirty="0"/>
              <a:t>Security Design Failures</a:t>
            </a:r>
          </a:p>
          <a:p>
            <a:r>
              <a:rPr lang="en-US" dirty="0"/>
              <a:t>CIA Triad</a:t>
            </a:r>
          </a:p>
          <a:p>
            <a:r>
              <a:rPr lang="en-US" dirty="0"/>
              <a:t>How the Failures relate to the CIA Triad</a:t>
            </a:r>
          </a:p>
          <a:p>
            <a:r>
              <a:rPr lang="en-US" dirty="0"/>
              <a:t>Design Principles Involved or Needed for Remote Workers</a:t>
            </a:r>
          </a:p>
          <a:p>
            <a:r>
              <a:rPr lang="en-US" dirty="0"/>
              <a:t>References</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solidFill>
                  <a:schemeClr val="tx1"/>
                </a:solidFill>
              </a:rPr>
              <a:t>Introduction</a:t>
            </a:r>
          </a:p>
        </p:txBody>
      </p:sp>
      <p:sp>
        <p:nvSpPr>
          <p:cNvPr id="5" name="Content Placeholder 4"/>
          <p:cNvSpPr>
            <a:spLocks noGrp="1"/>
          </p:cNvSpPr>
          <p:nvPr>
            <p:ph idx="1"/>
          </p:nvPr>
        </p:nvSpPr>
        <p:spPr/>
        <p:txBody>
          <a:bodyPr>
            <a:normAutofit/>
          </a:bodyPr>
          <a:lstStyle/>
          <a:p>
            <a:pPr marL="0" indent="0">
              <a:buNone/>
            </a:pPr>
            <a:r>
              <a:rPr lang="en-US" sz="2000" b="0" i="0" dirty="0">
                <a:solidFill>
                  <a:srgbClr val="FFFFFF"/>
                </a:solidFill>
                <a:effectLst/>
                <a:latin typeface="SF Pro Display"/>
              </a:rPr>
              <a:t>A remote work policy is a set of guidelines that outline the expectations of both the employer and employees when work is being done outside of the traditional office setting. It defines remote work arrangements, offers guidance for effective remote work practices, and ensures that remote work doesn't negatively impact colleagues' workload or productivity.</a:t>
            </a:r>
          </a:p>
          <a:p>
            <a:pPr marL="0" indent="0">
              <a:buNone/>
            </a:pPr>
            <a:r>
              <a:rPr lang="en-US" sz="2000" dirty="0">
                <a:solidFill>
                  <a:srgbClr val="FFFFFF"/>
                </a:solidFill>
                <a:latin typeface="SF Pro Display"/>
              </a:rPr>
              <a:t>The following presentation will highlight some common Security Design Failures related to remote workers, while also showcasing some best practices in respect to cybersecurity.</a:t>
            </a:r>
            <a:endParaRPr lang="en-US" sz="2000"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Security Design Failures</a:t>
            </a:r>
          </a:p>
        </p:txBody>
      </p:sp>
      <p:sp>
        <p:nvSpPr>
          <p:cNvPr id="6" name="Content Placeholder 5"/>
          <p:cNvSpPr>
            <a:spLocks noGrp="1"/>
          </p:cNvSpPr>
          <p:nvPr>
            <p:ph sz="half" idx="2"/>
          </p:nvPr>
        </p:nvSpPr>
        <p:spPr>
          <a:xfrm>
            <a:off x="601670" y="1821162"/>
            <a:ext cx="7024429" cy="3054100"/>
          </a:xfrm>
        </p:spPr>
        <p:txBody>
          <a:bodyPr>
            <a:normAutofit/>
          </a:bodyPr>
          <a:lstStyle/>
          <a:p>
            <a:pPr marL="0" indent="0" algn="l">
              <a:buNone/>
            </a:pPr>
            <a:r>
              <a:rPr lang="en-US" sz="1800" b="1" i="0" dirty="0">
                <a:solidFill>
                  <a:srgbClr val="FFFFFF"/>
                </a:solidFill>
                <a:effectLst/>
                <a:latin typeface="SF Pro Display"/>
              </a:rPr>
              <a:t> Failure:</a:t>
            </a:r>
            <a:r>
              <a:rPr lang="en-US" sz="1800" b="0" i="0" dirty="0">
                <a:solidFill>
                  <a:srgbClr val="FFFFFF"/>
                </a:solidFill>
                <a:effectLst/>
                <a:latin typeface="SF Pro Display"/>
              </a:rPr>
              <a:t> Employees working from home often use unsecured Wi-Fi networks, leaving their devices and company data vulnerable to attacks.</a:t>
            </a:r>
          </a:p>
          <a:p>
            <a:pPr marL="0" indent="0" algn="l">
              <a:buNone/>
            </a:pPr>
            <a:endParaRPr lang="en-US" sz="1800" b="0" i="0" dirty="0">
              <a:solidFill>
                <a:srgbClr val="FFFFFF"/>
              </a:solidFill>
              <a:effectLst/>
              <a:latin typeface="SF Pro Display"/>
            </a:endParaRPr>
          </a:p>
          <a:p>
            <a:pPr marL="0" indent="0" algn="l">
              <a:buNone/>
            </a:pPr>
            <a:r>
              <a:rPr lang="en-US" sz="1800" b="1" i="0" dirty="0">
                <a:solidFill>
                  <a:srgbClr val="FFFFFF"/>
                </a:solidFill>
                <a:effectLst/>
                <a:latin typeface="SF Pro Display"/>
              </a:rPr>
              <a:t>Violated Principle:</a:t>
            </a:r>
            <a:r>
              <a:rPr lang="en-US" sz="1800" b="0" i="0" dirty="0">
                <a:solidFill>
                  <a:srgbClr val="FFFFFF"/>
                </a:solidFill>
                <a:effectLst/>
                <a:latin typeface="SF Pro Display"/>
              </a:rPr>
              <a:t> </a:t>
            </a:r>
            <a:r>
              <a:rPr lang="en-US" sz="1800" b="1" i="0" dirty="0">
                <a:solidFill>
                  <a:srgbClr val="FFFFFF"/>
                </a:solidFill>
                <a:effectLst/>
                <a:latin typeface="SF Pro Display"/>
              </a:rPr>
              <a:t>Least Privilege:</a:t>
            </a:r>
            <a:r>
              <a:rPr lang="en-US" sz="1800" b="0" i="0" dirty="0">
                <a:solidFill>
                  <a:srgbClr val="FFFFFF"/>
                </a:solidFill>
                <a:effectLst/>
                <a:latin typeface="SF Pro Display"/>
              </a:rPr>
              <a:t> Users should only have access to the resources they need to perform their jobs. In this case, employees working from home should be using a secure VPN connection to access company resources, limiting access to the company network.</a:t>
            </a:r>
          </a:p>
        </p:txBody>
      </p:sp>
      <p:sp>
        <p:nvSpPr>
          <p:cNvPr id="13" name="Text Placeholder 4">
            <a:extLst>
              <a:ext uri="{FF2B5EF4-FFF2-40B4-BE49-F238E27FC236}">
                <a16:creationId xmlns:a16="http://schemas.microsoft.com/office/drawing/2014/main" id="{5AD643D1-090C-BF24-9BED-7A62AC83958D}"/>
              </a:ext>
            </a:extLst>
          </p:cNvPr>
          <p:cNvSpPr>
            <a:spLocks noGrp="1"/>
          </p:cNvSpPr>
          <p:nvPr>
            <p:ph type="body" idx="1"/>
          </p:nvPr>
        </p:nvSpPr>
        <p:spPr>
          <a:xfrm>
            <a:off x="1976015" y="1328403"/>
            <a:ext cx="4581150" cy="479822"/>
          </a:xfrm>
        </p:spPr>
        <p:txBody>
          <a:bodyPr>
            <a:noAutofit/>
          </a:bodyPr>
          <a:lstStyle/>
          <a:p>
            <a:pPr marL="0" indent="0" algn="l">
              <a:buNone/>
            </a:pPr>
            <a:r>
              <a:rPr lang="en-US" sz="2200" b="1" i="0" dirty="0">
                <a:solidFill>
                  <a:srgbClr val="FFFFFF"/>
                </a:solidFill>
                <a:effectLst/>
                <a:latin typeface="SF Pro Display"/>
              </a:rPr>
              <a:t>Inadequate Home Network Security</a:t>
            </a:r>
            <a:endParaRPr lang="en-US" sz="2200" b="0" i="0" dirty="0">
              <a:solidFill>
                <a:srgbClr val="FFFFFF"/>
              </a:solidFill>
              <a:effectLst/>
              <a:latin typeface="SF Pro Display"/>
            </a:endParaRP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Security Design Failures</a:t>
            </a:r>
          </a:p>
        </p:txBody>
      </p:sp>
      <p:sp>
        <p:nvSpPr>
          <p:cNvPr id="6" name="Content Placeholder 5"/>
          <p:cNvSpPr>
            <a:spLocks noGrp="1"/>
          </p:cNvSpPr>
          <p:nvPr>
            <p:ph sz="half" idx="2"/>
          </p:nvPr>
        </p:nvSpPr>
        <p:spPr>
          <a:xfrm>
            <a:off x="536879" y="2135341"/>
            <a:ext cx="7241926" cy="2726983"/>
          </a:xfrm>
        </p:spPr>
        <p:txBody>
          <a:bodyPr>
            <a:normAutofit/>
          </a:bodyPr>
          <a:lstStyle/>
          <a:p>
            <a:pPr marL="0" indent="0" algn="l">
              <a:buNone/>
            </a:pPr>
            <a:r>
              <a:rPr lang="en-US" sz="1800" b="1" i="0" dirty="0">
                <a:solidFill>
                  <a:srgbClr val="FFFFFF"/>
                </a:solidFill>
                <a:effectLst/>
                <a:latin typeface="SF Pro Display"/>
              </a:rPr>
              <a:t>Failure:</a:t>
            </a:r>
            <a:r>
              <a:rPr lang="en-US" sz="1800" b="0" i="0" dirty="0">
                <a:solidFill>
                  <a:srgbClr val="FFFFFF"/>
                </a:solidFill>
                <a:effectLst/>
                <a:latin typeface="SF Pro Display"/>
              </a:rPr>
              <a:t> Companies may not have effective </a:t>
            </a:r>
            <a:r>
              <a:rPr lang="en-US" sz="1800" b="0" i="0" u="none" strike="noStrike" dirty="0">
                <a:solidFill>
                  <a:srgbClr val="FFFFFF"/>
                </a:solidFill>
                <a:effectLst/>
                <a:latin typeface="SF Pro Display"/>
              </a:rPr>
              <a:t>data loss prevention</a:t>
            </a:r>
            <a:r>
              <a:rPr lang="en-US" sz="1800" b="0" i="0" dirty="0">
                <a:solidFill>
                  <a:srgbClr val="FFFFFF"/>
                </a:solidFill>
                <a:effectLst/>
                <a:latin typeface="SF Pro Display"/>
              </a:rPr>
              <a:t> (</a:t>
            </a:r>
            <a:r>
              <a:rPr lang="en-US" sz="1800" b="0" i="0" u="none" strike="noStrike" dirty="0">
                <a:solidFill>
                  <a:srgbClr val="FFFFFF"/>
                </a:solidFill>
                <a:effectLst/>
                <a:latin typeface="SF Pro Display"/>
              </a:rPr>
              <a:t>DLP</a:t>
            </a:r>
            <a:r>
              <a:rPr lang="en-US" sz="1800" b="0" i="0" dirty="0">
                <a:solidFill>
                  <a:srgbClr val="FFFFFF"/>
                </a:solidFill>
                <a:effectLst/>
                <a:latin typeface="SF Pro Display"/>
              </a:rPr>
              <a:t>) measures in place to prevent sensitive information from being leaked or stolen from remote devices.</a:t>
            </a:r>
          </a:p>
          <a:p>
            <a:pPr marL="0" indent="0" algn="l">
              <a:buNone/>
            </a:pPr>
            <a:endParaRPr lang="en-US" sz="1800" b="0" i="0" dirty="0">
              <a:solidFill>
                <a:srgbClr val="FFFFFF"/>
              </a:solidFill>
              <a:effectLst/>
              <a:latin typeface="SF Pro Display"/>
            </a:endParaRPr>
          </a:p>
          <a:p>
            <a:pPr marL="0" indent="0" algn="l">
              <a:buNone/>
            </a:pPr>
            <a:r>
              <a:rPr lang="en-US" sz="1800" b="1" i="0" dirty="0">
                <a:solidFill>
                  <a:srgbClr val="FFFFFF"/>
                </a:solidFill>
                <a:effectLst/>
                <a:latin typeface="SF Pro Display"/>
              </a:rPr>
              <a:t>Violated Principle:</a:t>
            </a:r>
            <a:r>
              <a:rPr lang="en-US" sz="1800" b="0" i="0" dirty="0">
                <a:solidFill>
                  <a:srgbClr val="FFFFFF"/>
                </a:solidFill>
                <a:effectLst/>
                <a:latin typeface="SF Pro Display"/>
              </a:rPr>
              <a:t> </a:t>
            </a:r>
            <a:r>
              <a:rPr lang="en-US" sz="1800" b="1" i="0" dirty="0">
                <a:solidFill>
                  <a:srgbClr val="FFFFFF"/>
                </a:solidFill>
                <a:effectLst/>
                <a:latin typeface="SF Pro Display"/>
              </a:rPr>
              <a:t>Data Integrity and Confidentiality:</a:t>
            </a:r>
            <a:r>
              <a:rPr lang="en-US" sz="1800" b="0" i="0" dirty="0">
                <a:solidFill>
                  <a:srgbClr val="FFFFFF"/>
                </a:solidFill>
                <a:effectLst/>
                <a:latin typeface="SF Pro Display"/>
              </a:rPr>
              <a:t> Data must be protected from unauthorized access, use, disclosure, modification, or destruction. </a:t>
            </a:r>
            <a:r>
              <a:rPr lang="en-US" sz="1800" b="0" i="0" u="none" strike="noStrike" dirty="0">
                <a:solidFill>
                  <a:srgbClr val="FFFFFF"/>
                </a:solidFill>
                <a:effectLst/>
                <a:latin typeface="SF Pro Display"/>
              </a:rPr>
              <a:t>DLP</a:t>
            </a:r>
            <a:r>
              <a:rPr lang="en-US" sz="1800" b="0" i="0" dirty="0">
                <a:solidFill>
                  <a:srgbClr val="FFFFFF"/>
                </a:solidFill>
                <a:effectLst/>
                <a:latin typeface="SF Pro Display"/>
              </a:rPr>
              <a:t> solutions help to ensure that sensitive data is not accidentally or intentionally leaked from remote devices.</a:t>
            </a:r>
          </a:p>
        </p:txBody>
      </p:sp>
      <p:sp>
        <p:nvSpPr>
          <p:cNvPr id="15" name="Text Placeholder 4">
            <a:extLst>
              <a:ext uri="{FF2B5EF4-FFF2-40B4-BE49-F238E27FC236}">
                <a16:creationId xmlns:a16="http://schemas.microsoft.com/office/drawing/2014/main" id="{C14188DD-AE6D-DEB3-FA7F-E4306F8BFB98}"/>
              </a:ext>
            </a:extLst>
          </p:cNvPr>
          <p:cNvSpPr>
            <a:spLocks noGrp="1"/>
          </p:cNvSpPr>
          <p:nvPr>
            <p:ph type="body" idx="1"/>
          </p:nvPr>
        </p:nvSpPr>
        <p:spPr>
          <a:xfrm>
            <a:off x="1517900" y="1502815"/>
            <a:ext cx="4040188" cy="479822"/>
          </a:xfrm>
        </p:spPr>
        <p:txBody>
          <a:bodyPr>
            <a:normAutofit fontScale="92500"/>
          </a:bodyPr>
          <a:lstStyle/>
          <a:p>
            <a:pPr marL="0" indent="0" algn="l">
              <a:buNone/>
            </a:pPr>
            <a:r>
              <a:rPr lang="en-US" sz="2400" b="1" i="0" dirty="0">
                <a:solidFill>
                  <a:srgbClr val="FFFFFF"/>
                </a:solidFill>
                <a:effectLst/>
                <a:latin typeface="SF Pro Display"/>
              </a:rPr>
              <a:t>Insufficient Data Loss Prevention</a:t>
            </a:r>
            <a:endParaRPr lang="en-US" sz="2400" b="0" i="0" dirty="0">
              <a:solidFill>
                <a:srgbClr val="FFFFFF"/>
              </a:solidFill>
              <a:effectLst/>
              <a:latin typeface="SF Pro Display"/>
            </a:endParaRPr>
          </a:p>
        </p:txBody>
      </p:sp>
    </p:spTree>
    <p:extLst>
      <p:ext uri="{BB962C8B-B14F-4D97-AF65-F5344CB8AC3E}">
        <p14:creationId xmlns:p14="http://schemas.microsoft.com/office/powerpoint/2010/main" val="414780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Security Design Failures</a:t>
            </a:r>
          </a:p>
        </p:txBody>
      </p:sp>
      <p:sp>
        <p:nvSpPr>
          <p:cNvPr id="6" name="Content Placeholder 5"/>
          <p:cNvSpPr>
            <a:spLocks noGrp="1"/>
          </p:cNvSpPr>
          <p:nvPr>
            <p:ph sz="half" idx="2"/>
          </p:nvPr>
        </p:nvSpPr>
        <p:spPr>
          <a:xfrm>
            <a:off x="536878" y="2135341"/>
            <a:ext cx="7089221" cy="2726984"/>
          </a:xfrm>
        </p:spPr>
        <p:txBody>
          <a:bodyPr>
            <a:normAutofit/>
          </a:bodyPr>
          <a:lstStyle/>
          <a:p>
            <a:pPr marL="0" indent="0" algn="l">
              <a:buNone/>
            </a:pPr>
            <a:r>
              <a:rPr lang="en-US" sz="1800" b="1" i="0" dirty="0">
                <a:solidFill>
                  <a:srgbClr val="FFFFFF"/>
                </a:solidFill>
                <a:effectLst/>
                <a:latin typeface="SF Pro Display"/>
              </a:rPr>
              <a:t>Failure:</a:t>
            </a:r>
            <a:r>
              <a:rPr lang="en-US" sz="1800" b="0" i="0" dirty="0">
                <a:solidFill>
                  <a:srgbClr val="FFFFFF"/>
                </a:solidFill>
                <a:effectLst/>
                <a:latin typeface="SF Pro Display"/>
              </a:rPr>
              <a:t> Companies may not implement strong authentication measures for remote access, such as </a:t>
            </a:r>
            <a:r>
              <a:rPr lang="en-US" sz="1800" b="0" i="0" u="none" strike="noStrike" dirty="0">
                <a:solidFill>
                  <a:srgbClr val="FFFFFF"/>
                </a:solidFill>
                <a:effectLst/>
                <a:latin typeface="SF Pro Display"/>
              </a:rPr>
              <a:t>multi-factor authentication</a:t>
            </a:r>
            <a:r>
              <a:rPr lang="en-US" sz="1800" b="0" i="0" dirty="0">
                <a:solidFill>
                  <a:srgbClr val="FFFFFF"/>
                </a:solidFill>
                <a:effectLst/>
                <a:latin typeface="SF Pro Display"/>
              </a:rPr>
              <a:t> (</a:t>
            </a:r>
            <a:r>
              <a:rPr lang="en-US" sz="1800" b="0" i="0" u="none" strike="noStrike" dirty="0">
                <a:solidFill>
                  <a:srgbClr val="FFFFFF"/>
                </a:solidFill>
                <a:effectLst/>
                <a:latin typeface="SF Pro Display"/>
              </a:rPr>
              <a:t>MFA</a:t>
            </a:r>
            <a:r>
              <a:rPr lang="en-US" sz="1800" b="0" i="0" dirty="0">
                <a:solidFill>
                  <a:srgbClr val="FFFFFF"/>
                </a:solidFill>
                <a:effectLst/>
                <a:latin typeface="SF Pro Display"/>
              </a:rPr>
              <a:t>) or robust password policies.</a:t>
            </a:r>
          </a:p>
          <a:p>
            <a:pPr marL="0" indent="0" algn="l">
              <a:buNone/>
            </a:pPr>
            <a:endParaRPr lang="en-US" sz="1800" b="0" i="0" dirty="0">
              <a:solidFill>
                <a:srgbClr val="FFFFFF"/>
              </a:solidFill>
              <a:effectLst/>
              <a:latin typeface="SF Pro Display"/>
            </a:endParaRPr>
          </a:p>
          <a:p>
            <a:pPr marL="0" indent="0" algn="l">
              <a:buNone/>
            </a:pPr>
            <a:r>
              <a:rPr lang="en-US" sz="1800" b="1" i="0" dirty="0">
                <a:solidFill>
                  <a:srgbClr val="FFFFFF"/>
                </a:solidFill>
                <a:effectLst/>
                <a:latin typeface="SF Pro Display"/>
              </a:rPr>
              <a:t>Violated Principle:</a:t>
            </a:r>
            <a:r>
              <a:rPr lang="en-US" sz="1800" b="0" i="0" dirty="0">
                <a:solidFill>
                  <a:srgbClr val="FFFFFF"/>
                </a:solidFill>
                <a:effectLst/>
                <a:latin typeface="SF Pro Display"/>
              </a:rPr>
              <a:t> </a:t>
            </a:r>
            <a:r>
              <a:rPr lang="en-US" sz="1800" b="1" i="0" dirty="0">
                <a:solidFill>
                  <a:srgbClr val="FFFFFF"/>
                </a:solidFill>
                <a:effectLst/>
                <a:latin typeface="SF Pro Display"/>
              </a:rPr>
              <a:t>Authentication and Authorization:</a:t>
            </a:r>
            <a:r>
              <a:rPr lang="en-US" sz="1800" b="0" i="0" dirty="0">
                <a:solidFill>
                  <a:srgbClr val="FFFFFF"/>
                </a:solidFill>
                <a:effectLst/>
                <a:latin typeface="SF Pro Display"/>
              </a:rPr>
              <a:t> Access to company systems should be restricted to authorized users and based on their roles and responsibilities. </a:t>
            </a:r>
            <a:r>
              <a:rPr lang="en-US" sz="1800" b="0" i="0" u="none" strike="noStrike" dirty="0">
                <a:solidFill>
                  <a:srgbClr val="FFFFFF"/>
                </a:solidFill>
                <a:effectLst/>
                <a:latin typeface="SF Pro Display"/>
              </a:rPr>
              <a:t>MFA</a:t>
            </a:r>
            <a:r>
              <a:rPr lang="en-US" sz="1800" b="0" i="0" dirty="0">
                <a:solidFill>
                  <a:srgbClr val="FFFFFF"/>
                </a:solidFill>
                <a:effectLst/>
                <a:latin typeface="SF Pro Display"/>
              </a:rPr>
              <a:t> and strong passwords ensure that only authorized users can access company systems.</a:t>
            </a:r>
          </a:p>
        </p:txBody>
      </p:sp>
      <p:sp>
        <p:nvSpPr>
          <p:cNvPr id="13" name="Text Placeholder 4">
            <a:extLst>
              <a:ext uri="{FF2B5EF4-FFF2-40B4-BE49-F238E27FC236}">
                <a16:creationId xmlns:a16="http://schemas.microsoft.com/office/drawing/2014/main" id="{91FB19F9-2717-98A7-E2F0-AB6FA71B65F9}"/>
              </a:ext>
            </a:extLst>
          </p:cNvPr>
          <p:cNvSpPr>
            <a:spLocks noGrp="1"/>
          </p:cNvSpPr>
          <p:nvPr>
            <p:ph type="body" idx="1"/>
          </p:nvPr>
        </p:nvSpPr>
        <p:spPr>
          <a:xfrm>
            <a:off x="1823310" y="1655520"/>
            <a:ext cx="4040188" cy="479822"/>
          </a:xfrm>
        </p:spPr>
        <p:txBody>
          <a:bodyPr/>
          <a:lstStyle/>
          <a:p>
            <a:pPr marL="0" indent="0" algn="l">
              <a:buNone/>
            </a:pPr>
            <a:r>
              <a:rPr lang="en-US" sz="2400" b="1" i="0" dirty="0">
                <a:solidFill>
                  <a:srgbClr val="FFFFFF"/>
                </a:solidFill>
                <a:effectLst/>
                <a:latin typeface="SF Pro Display"/>
              </a:rPr>
              <a:t>Unsecured Remote Access</a:t>
            </a:r>
            <a:endParaRPr lang="en-US" sz="2400" b="0" i="0" dirty="0">
              <a:solidFill>
                <a:srgbClr val="FFFFFF"/>
              </a:solidFill>
              <a:effectLst/>
              <a:latin typeface="SF Pro Display"/>
            </a:endParaRPr>
          </a:p>
        </p:txBody>
      </p:sp>
    </p:spTree>
    <p:extLst>
      <p:ext uri="{BB962C8B-B14F-4D97-AF65-F5344CB8AC3E}">
        <p14:creationId xmlns:p14="http://schemas.microsoft.com/office/powerpoint/2010/main" val="3545796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Security Design Failures</a:t>
            </a:r>
          </a:p>
        </p:txBody>
      </p:sp>
      <p:sp>
        <p:nvSpPr>
          <p:cNvPr id="6" name="Content Placeholder 5"/>
          <p:cNvSpPr>
            <a:spLocks noGrp="1"/>
          </p:cNvSpPr>
          <p:nvPr>
            <p:ph sz="half" idx="2"/>
          </p:nvPr>
        </p:nvSpPr>
        <p:spPr>
          <a:xfrm>
            <a:off x="536878" y="2135341"/>
            <a:ext cx="7089221" cy="2726984"/>
          </a:xfrm>
        </p:spPr>
        <p:txBody>
          <a:bodyPr>
            <a:normAutofit/>
          </a:bodyPr>
          <a:lstStyle/>
          <a:p>
            <a:pPr marL="0" indent="0" algn="l">
              <a:buNone/>
            </a:pPr>
            <a:r>
              <a:rPr lang="en-US" sz="1800" b="1" i="0" dirty="0">
                <a:solidFill>
                  <a:srgbClr val="FFFFFF"/>
                </a:solidFill>
                <a:effectLst/>
                <a:latin typeface="SF Pro Display"/>
              </a:rPr>
              <a:t>Failure:</a:t>
            </a:r>
            <a:r>
              <a:rPr lang="en-US" sz="1800" b="0" i="0" dirty="0">
                <a:solidFill>
                  <a:srgbClr val="FFFFFF"/>
                </a:solidFill>
                <a:effectLst/>
                <a:latin typeface="SF Pro Display"/>
              </a:rPr>
              <a:t> Employees' personal devices, often used for remote work, may lack adequate security software, such as </a:t>
            </a:r>
            <a:r>
              <a:rPr lang="en-US" sz="1800" b="0" i="0" u="none" strike="noStrike" dirty="0">
                <a:solidFill>
                  <a:srgbClr val="FFFFFF"/>
                </a:solidFill>
                <a:effectLst/>
                <a:latin typeface="SF Pro Display"/>
              </a:rPr>
              <a:t>antivirus</a:t>
            </a:r>
            <a:r>
              <a:rPr lang="en-US" sz="1800" b="0" i="0" dirty="0">
                <a:solidFill>
                  <a:srgbClr val="FFFFFF"/>
                </a:solidFill>
                <a:effectLst/>
                <a:latin typeface="SF Pro Display"/>
              </a:rPr>
              <a:t>, </a:t>
            </a:r>
            <a:r>
              <a:rPr lang="en-US" sz="1800" b="0" i="0" u="none" strike="noStrike" dirty="0">
                <a:solidFill>
                  <a:srgbClr val="FFFFFF"/>
                </a:solidFill>
                <a:effectLst/>
                <a:latin typeface="SF Pro Display"/>
              </a:rPr>
              <a:t>firewalls</a:t>
            </a:r>
            <a:r>
              <a:rPr lang="en-US" sz="1800" b="0" i="0" dirty="0">
                <a:solidFill>
                  <a:srgbClr val="FFFFFF"/>
                </a:solidFill>
                <a:effectLst/>
                <a:latin typeface="SF Pro Display"/>
              </a:rPr>
              <a:t>, and </a:t>
            </a:r>
            <a:r>
              <a:rPr lang="en-US" sz="1800" b="0" i="0" u="none" strike="noStrike" dirty="0">
                <a:solidFill>
                  <a:srgbClr val="FFFFFF"/>
                </a:solidFill>
                <a:effectLst/>
                <a:latin typeface="SF Pro Display"/>
              </a:rPr>
              <a:t>intrusion detection systems</a:t>
            </a:r>
            <a:r>
              <a:rPr lang="en-US" sz="1800" b="0" i="0" dirty="0">
                <a:solidFill>
                  <a:srgbClr val="FFFFFF"/>
                </a:solidFill>
                <a:effectLst/>
                <a:latin typeface="SF Pro Display"/>
              </a:rPr>
              <a:t>.</a:t>
            </a:r>
          </a:p>
          <a:p>
            <a:pPr marL="0" indent="0" algn="l">
              <a:buNone/>
            </a:pPr>
            <a:endParaRPr lang="en-US" sz="1800" b="0" i="0" dirty="0">
              <a:solidFill>
                <a:srgbClr val="FFFFFF"/>
              </a:solidFill>
              <a:effectLst/>
              <a:latin typeface="SF Pro Display"/>
            </a:endParaRPr>
          </a:p>
          <a:p>
            <a:pPr marL="0" indent="0" algn="l">
              <a:buNone/>
            </a:pPr>
            <a:r>
              <a:rPr lang="en-US" sz="1800" b="1" i="0" dirty="0">
                <a:solidFill>
                  <a:srgbClr val="FFFFFF"/>
                </a:solidFill>
                <a:effectLst/>
                <a:latin typeface="SF Pro Display"/>
              </a:rPr>
              <a:t>Violated Principle:</a:t>
            </a:r>
            <a:r>
              <a:rPr lang="en-US" sz="1800" b="0" i="0" dirty="0">
                <a:solidFill>
                  <a:srgbClr val="FFFFFF"/>
                </a:solidFill>
                <a:effectLst/>
                <a:latin typeface="SF Pro Display"/>
              </a:rPr>
              <a:t> </a:t>
            </a:r>
            <a:r>
              <a:rPr lang="en-US" sz="1800" b="1" i="0" dirty="0">
                <a:solidFill>
                  <a:srgbClr val="FFFFFF"/>
                </a:solidFill>
                <a:effectLst/>
                <a:latin typeface="SF Pro Display"/>
              </a:rPr>
              <a:t>Defense in Depth:</a:t>
            </a:r>
            <a:r>
              <a:rPr lang="en-US" sz="1800" b="0" i="0" dirty="0">
                <a:solidFill>
                  <a:srgbClr val="FFFFFF"/>
                </a:solidFill>
                <a:effectLst/>
                <a:latin typeface="SF Pro Display"/>
              </a:rPr>
              <a:t> Multiple layers of security should be implemented to protect sensitive data. Endpoint security measures are crucial for protecting devices from malware and other threats.</a:t>
            </a:r>
          </a:p>
        </p:txBody>
      </p:sp>
      <p:sp>
        <p:nvSpPr>
          <p:cNvPr id="13" name="Text Placeholder 4">
            <a:extLst>
              <a:ext uri="{FF2B5EF4-FFF2-40B4-BE49-F238E27FC236}">
                <a16:creationId xmlns:a16="http://schemas.microsoft.com/office/drawing/2014/main" id="{91FB19F9-2717-98A7-E2F0-AB6FA71B65F9}"/>
              </a:ext>
            </a:extLst>
          </p:cNvPr>
          <p:cNvSpPr>
            <a:spLocks noGrp="1"/>
          </p:cNvSpPr>
          <p:nvPr>
            <p:ph type="body" idx="1"/>
          </p:nvPr>
        </p:nvSpPr>
        <p:spPr>
          <a:xfrm>
            <a:off x="1823310" y="1655520"/>
            <a:ext cx="4040188" cy="479822"/>
          </a:xfrm>
        </p:spPr>
        <p:txBody>
          <a:bodyPr/>
          <a:lstStyle/>
          <a:p>
            <a:pPr marL="0" indent="0" algn="l">
              <a:buNone/>
            </a:pPr>
            <a:r>
              <a:rPr lang="en-US" b="1" i="0" dirty="0">
                <a:solidFill>
                  <a:srgbClr val="FFFFFF"/>
                </a:solidFill>
                <a:effectLst/>
                <a:latin typeface="SF Pro Display"/>
              </a:rPr>
              <a:t>Lack of Endpoint Security</a:t>
            </a:r>
            <a:endParaRPr lang="en-US" sz="2400" b="0" i="0" dirty="0">
              <a:solidFill>
                <a:srgbClr val="FFFFFF"/>
              </a:solidFill>
              <a:effectLst/>
              <a:latin typeface="SF Pro Display"/>
            </a:endParaRPr>
          </a:p>
        </p:txBody>
      </p:sp>
    </p:spTree>
    <p:extLst>
      <p:ext uri="{BB962C8B-B14F-4D97-AF65-F5344CB8AC3E}">
        <p14:creationId xmlns:p14="http://schemas.microsoft.com/office/powerpoint/2010/main" val="1469200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965" y="129623"/>
            <a:ext cx="6260905" cy="572644"/>
          </a:xfrm>
        </p:spPr>
        <p:txBody>
          <a:bodyPr>
            <a:normAutofit fontScale="90000"/>
          </a:bodyPr>
          <a:lstStyle/>
          <a:p>
            <a:r>
              <a:rPr lang="en-US" dirty="0">
                <a:solidFill>
                  <a:schemeClr val="tx1"/>
                </a:solidFill>
              </a:rPr>
              <a:t>CIA Triad</a:t>
            </a:r>
          </a:p>
        </p:txBody>
      </p:sp>
      <p:sp>
        <p:nvSpPr>
          <p:cNvPr id="5" name="Content Placeholder 4"/>
          <p:cNvSpPr>
            <a:spLocks noGrp="1"/>
          </p:cNvSpPr>
          <p:nvPr>
            <p:ph idx="1"/>
          </p:nvPr>
        </p:nvSpPr>
        <p:spPr>
          <a:xfrm>
            <a:off x="3350360" y="1197405"/>
            <a:ext cx="4886559" cy="3511061"/>
          </a:xfrm>
        </p:spPr>
        <p:txBody>
          <a:bodyPr>
            <a:normAutofit fontScale="55000" lnSpcReduction="20000"/>
          </a:bodyPr>
          <a:lstStyle/>
          <a:p>
            <a:pPr marL="0" indent="0" algn="l">
              <a:buNone/>
            </a:pPr>
            <a:r>
              <a:rPr lang="en-US" dirty="0">
                <a:solidFill>
                  <a:schemeClr val="tx1"/>
                </a:solidFill>
                <a:latin typeface="SF Pro Display"/>
              </a:rPr>
              <a:t>The CIA Triad is a fundamental model in information security that stands for Confidentiality, Integrity, and Availability. It's a guiding principle for organizations to ensure the security of their data and systems.</a:t>
            </a:r>
          </a:p>
          <a:p>
            <a:pPr marL="0" indent="0" algn="l">
              <a:buNone/>
            </a:pPr>
            <a:endParaRPr lang="en-US" dirty="0">
              <a:solidFill>
                <a:schemeClr val="tx1"/>
              </a:solidFill>
              <a:latin typeface="SF Pro Display"/>
            </a:endParaRPr>
          </a:p>
          <a:p>
            <a:pPr marL="0" indent="0" algn="l">
              <a:buNone/>
            </a:pPr>
            <a:r>
              <a:rPr lang="en-US" dirty="0">
                <a:solidFill>
                  <a:schemeClr val="tx1"/>
                </a:solidFill>
                <a:latin typeface="SF Pro Display"/>
              </a:rPr>
              <a:t>Confidentiality means protecting information from unauthorized access. This involves ensuring that only authorized individuals can view and use sensitive data.</a:t>
            </a:r>
          </a:p>
          <a:p>
            <a:pPr marL="0" indent="0" algn="l">
              <a:buNone/>
            </a:pPr>
            <a:endParaRPr lang="en-US" dirty="0">
              <a:solidFill>
                <a:schemeClr val="tx1"/>
              </a:solidFill>
              <a:latin typeface="SF Pro Display"/>
            </a:endParaRPr>
          </a:p>
          <a:p>
            <a:pPr marL="0" indent="0" algn="l">
              <a:buNone/>
            </a:pPr>
            <a:r>
              <a:rPr lang="en-US" dirty="0">
                <a:solidFill>
                  <a:schemeClr val="tx1"/>
                </a:solidFill>
                <a:latin typeface="SF Pro Display"/>
              </a:rPr>
              <a:t>Integrity refers to maintaining the accuracy and completeness of information. It ensures that data is not altered or corrupted without authorization.</a:t>
            </a:r>
          </a:p>
          <a:p>
            <a:pPr marL="0" indent="0" algn="l">
              <a:buNone/>
            </a:pPr>
            <a:endParaRPr lang="en-US" dirty="0">
              <a:solidFill>
                <a:schemeClr val="tx1"/>
              </a:solidFill>
              <a:latin typeface="SF Pro Display"/>
            </a:endParaRPr>
          </a:p>
          <a:p>
            <a:pPr marL="0" indent="0" algn="l">
              <a:buNone/>
            </a:pPr>
            <a:r>
              <a:rPr lang="en-US" dirty="0">
                <a:solidFill>
                  <a:schemeClr val="tx1"/>
                </a:solidFill>
                <a:latin typeface="SF Pro Display"/>
              </a:rPr>
              <a:t>Availability means ensuring that information and systems are accessible to authorized users when needed. This involves preventing disruptions or outages that could hinder access to critical data.</a:t>
            </a:r>
          </a:p>
        </p:txBody>
      </p:sp>
      <p:sp>
        <p:nvSpPr>
          <p:cNvPr id="2" name="AutoShape 2" descr="Cybersecurity">
            <a:extLst>
              <a:ext uri="{FF2B5EF4-FFF2-40B4-BE49-F238E27FC236}">
                <a16:creationId xmlns:a16="http://schemas.microsoft.com/office/drawing/2014/main" id="{23AE8061-899D-9E44-358A-85609C942E5C}"/>
              </a:ext>
            </a:extLst>
          </p:cNvPr>
          <p:cNvSpPr>
            <a:spLocks noChangeAspect="1" noChangeArrowheads="1"/>
          </p:cNvSpPr>
          <p:nvPr/>
        </p:nvSpPr>
        <p:spPr bwMode="auto">
          <a:xfrm>
            <a:off x="4419599" y="2419349"/>
            <a:ext cx="1221335" cy="12213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phic 5">
            <a:extLst>
              <a:ext uri="{FF2B5EF4-FFF2-40B4-BE49-F238E27FC236}">
                <a16:creationId xmlns:a16="http://schemas.microsoft.com/office/drawing/2014/main" id="{B263756E-4B7D-DEBF-8C5D-8DDA8050FD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555" y="721730"/>
            <a:ext cx="3029865" cy="3029865"/>
          </a:xfrm>
          <a:prstGeom prst="rect">
            <a:avLst/>
          </a:prstGeom>
        </p:spPr>
      </p:pic>
    </p:spTree>
    <p:extLst>
      <p:ext uri="{BB962C8B-B14F-4D97-AF65-F5344CB8AC3E}">
        <p14:creationId xmlns:p14="http://schemas.microsoft.com/office/powerpoint/2010/main" val="223629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rPr>
              <a:t>How the Failures relate to the CIA Triad</a:t>
            </a:r>
          </a:p>
        </p:txBody>
      </p:sp>
      <p:sp>
        <p:nvSpPr>
          <p:cNvPr id="6" name="Content Placeholder 5"/>
          <p:cNvSpPr>
            <a:spLocks noGrp="1"/>
          </p:cNvSpPr>
          <p:nvPr>
            <p:ph sz="half" idx="2"/>
          </p:nvPr>
        </p:nvSpPr>
        <p:spPr>
          <a:xfrm>
            <a:off x="531810" y="1502814"/>
            <a:ext cx="8163223" cy="3512216"/>
          </a:xfrm>
        </p:spPr>
        <p:txBody>
          <a:bodyPr/>
          <a:lstStyle/>
          <a:p>
            <a:pPr marL="0" indent="0" algn="l">
              <a:buNone/>
            </a:pPr>
            <a:r>
              <a:rPr lang="en-US" sz="1400" b="1" i="0" dirty="0">
                <a:solidFill>
                  <a:srgbClr val="FFFFFF"/>
                </a:solidFill>
                <a:effectLst/>
                <a:latin typeface="SF Pro Display"/>
              </a:rPr>
              <a:t>Inadequate Home Network Security</a:t>
            </a:r>
          </a:p>
          <a:p>
            <a:pPr marL="0" indent="0" algn="l">
              <a:buNone/>
            </a:pPr>
            <a:r>
              <a:rPr lang="en-US" sz="1400" i="0" u="none" strike="noStrike" dirty="0">
                <a:solidFill>
                  <a:srgbClr val="FFFFFF"/>
                </a:solidFill>
                <a:effectLst/>
                <a:latin typeface="SF Pro Display"/>
              </a:rPr>
              <a:t>Confidentiality</a:t>
            </a:r>
            <a:r>
              <a:rPr lang="en-US" sz="1400" b="1" i="0" dirty="0">
                <a:solidFill>
                  <a:srgbClr val="FFFFFF"/>
                </a:solidFill>
                <a:effectLst/>
                <a:latin typeface="SF Pro Display"/>
              </a:rPr>
              <a:t>:</a:t>
            </a:r>
            <a:r>
              <a:rPr lang="en-US" sz="1400" b="0" i="0" dirty="0">
                <a:solidFill>
                  <a:srgbClr val="FFFFFF"/>
                </a:solidFill>
                <a:effectLst/>
                <a:latin typeface="SF Pro Display"/>
              </a:rPr>
              <a:t> An unsecured home network can be easily accessed by attackers, putting sensitive company data stored on employee devices at risk of being intercepted or stolen.</a:t>
            </a:r>
          </a:p>
          <a:p>
            <a:pPr marL="0" indent="0" algn="l">
              <a:buNone/>
            </a:pPr>
            <a:r>
              <a:rPr lang="en-US" sz="1400" b="1" i="0" dirty="0">
                <a:solidFill>
                  <a:srgbClr val="FFFFFF"/>
                </a:solidFill>
                <a:effectLst/>
                <a:latin typeface="SF Pro Display"/>
              </a:rPr>
              <a:t>Insufficient </a:t>
            </a:r>
            <a:r>
              <a:rPr lang="en-US" sz="1400" b="1" i="0" u="none" strike="noStrike" dirty="0">
                <a:solidFill>
                  <a:srgbClr val="FFFFFF"/>
                </a:solidFill>
                <a:effectLst/>
                <a:latin typeface="SF Pro Display"/>
              </a:rPr>
              <a:t>Data Loss Prevention</a:t>
            </a:r>
          </a:p>
          <a:p>
            <a:pPr marL="0" indent="0" algn="l">
              <a:buNone/>
            </a:pPr>
            <a:r>
              <a:rPr lang="en-US" sz="1400" i="0" u="none" strike="noStrike" dirty="0">
                <a:solidFill>
                  <a:srgbClr val="FFFFFF"/>
                </a:solidFill>
                <a:effectLst/>
                <a:latin typeface="SF Pro Display"/>
              </a:rPr>
              <a:t>Confidentiality</a:t>
            </a:r>
            <a:r>
              <a:rPr lang="en-US" sz="1400" b="1" i="0" dirty="0">
                <a:solidFill>
                  <a:srgbClr val="FFFFFF"/>
                </a:solidFill>
                <a:effectLst/>
                <a:latin typeface="SF Pro Display"/>
              </a:rPr>
              <a:t>:</a:t>
            </a:r>
            <a:r>
              <a:rPr lang="en-US" sz="1400" b="0" i="0" dirty="0">
                <a:solidFill>
                  <a:srgbClr val="FFFFFF"/>
                </a:solidFill>
                <a:effectLst/>
                <a:latin typeface="SF Pro Display"/>
              </a:rPr>
              <a:t> Without proper </a:t>
            </a:r>
            <a:r>
              <a:rPr lang="en-US" sz="1400" b="0" i="0" u="none" strike="noStrike" dirty="0">
                <a:solidFill>
                  <a:srgbClr val="FFFFFF"/>
                </a:solidFill>
                <a:effectLst/>
                <a:latin typeface="SF Pro Display"/>
              </a:rPr>
              <a:t>DLP</a:t>
            </a:r>
            <a:r>
              <a:rPr lang="en-US" sz="1400" b="0" i="0" dirty="0">
                <a:solidFill>
                  <a:srgbClr val="FFFFFF"/>
                </a:solidFill>
                <a:effectLst/>
                <a:latin typeface="SF Pro Display"/>
              </a:rPr>
              <a:t> measures, sensitive data can be easily leaked or stolen from remote devices, violating confidentiality principles.</a:t>
            </a:r>
          </a:p>
          <a:p>
            <a:pPr marL="0" indent="0" algn="l">
              <a:buNone/>
            </a:pPr>
            <a:r>
              <a:rPr lang="en-US" sz="1400" b="1" i="0" dirty="0">
                <a:solidFill>
                  <a:srgbClr val="FFFFFF"/>
                </a:solidFill>
                <a:effectLst/>
                <a:latin typeface="SF Pro Display"/>
              </a:rPr>
              <a:t>Unsecured Remote Access</a:t>
            </a:r>
          </a:p>
          <a:p>
            <a:pPr marL="0" indent="0" algn="l">
              <a:buNone/>
            </a:pPr>
            <a:r>
              <a:rPr lang="en-US" sz="1400" i="0" u="none" strike="noStrike" dirty="0">
                <a:solidFill>
                  <a:srgbClr val="FFFFFF"/>
                </a:solidFill>
                <a:effectLst/>
                <a:latin typeface="SF Pro Display"/>
              </a:rPr>
              <a:t>Integrity</a:t>
            </a:r>
            <a:r>
              <a:rPr lang="en-US" sz="1400" i="0" dirty="0">
                <a:solidFill>
                  <a:srgbClr val="FFFFFF"/>
                </a:solidFill>
                <a:effectLst/>
                <a:latin typeface="SF Pro Display"/>
              </a:rPr>
              <a:t>: Unsecured </a:t>
            </a:r>
            <a:r>
              <a:rPr lang="en-US" sz="1400" i="0" u="none" strike="noStrike" dirty="0">
                <a:solidFill>
                  <a:srgbClr val="FFFFFF"/>
                </a:solidFill>
                <a:effectLst/>
                <a:latin typeface="SF Pro Display"/>
              </a:rPr>
              <a:t>remote access</a:t>
            </a:r>
            <a:r>
              <a:rPr lang="en-US" sz="1400" i="0" dirty="0">
                <a:solidFill>
                  <a:srgbClr val="FFFFFF"/>
                </a:solidFill>
                <a:effectLst/>
                <a:latin typeface="SF Pro Display"/>
              </a:rPr>
              <a:t> can make it easier for attackers to modify or corrupt data stored on company systems, compromising data integrity.</a:t>
            </a:r>
          </a:p>
          <a:p>
            <a:pPr marL="0" indent="0" algn="l">
              <a:buNone/>
            </a:pPr>
            <a:r>
              <a:rPr lang="en-US" sz="1400" b="1" i="0" dirty="0">
                <a:solidFill>
                  <a:srgbClr val="FFFFFF"/>
                </a:solidFill>
                <a:effectLst/>
                <a:latin typeface="SF Pro Display"/>
              </a:rPr>
              <a:t>Lack of </a:t>
            </a:r>
            <a:r>
              <a:rPr lang="en-US" sz="1400" b="1" i="0" u="none" strike="noStrike" dirty="0">
                <a:solidFill>
                  <a:srgbClr val="FFFFFF"/>
                </a:solidFill>
                <a:effectLst/>
                <a:latin typeface="SF Pro Display"/>
              </a:rPr>
              <a:t>Endpoint Security</a:t>
            </a:r>
          </a:p>
          <a:p>
            <a:pPr marL="0" indent="0" algn="l">
              <a:buNone/>
            </a:pPr>
            <a:r>
              <a:rPr lang="en-US" sz="1400" i="0" u="none" strike="noStrike" dirty="0">
                <a:solidFill>
                  <a:srgbClr val="FFFFFF"/>
                </a:solidFill>
                <a:effectLst/>
                <a:latin typeface="SF Pro Display"/>
              </a:rPr>
              <a:t>Availability</a:t>
            </a:r>
            <a:r>
              <a:rPr lang="en-US" sz="1400" i="0" dirty="0">
                <a:solidFill>
                  <a:srgbClr val="FFFFFF"/>
                </a:solidFill>
                <a:effectLst/>
                <a:latin typeface="SF Pro Display"/>
              </a:rPr>
              <a:t>: Malware infections can cause system crashes and disruptions, affecting availability.</a:t>
            </a:r>
          </a:p>
          <a:p>
            <a:pPr marL="0" indent="0" algn="l">
              <a:buNone/>
            </a:pPr>
            <a:endParaRPr lang="en-US" sz="1400" dirty="0"/>
          </a:p>
        </p:txBody>
      </p:sp>
    </p:spTree>
    <p:extLst>
      <p:ext uri="{BB962C8B-B14F-4D97-AF65-F5344CB8AC3E}">
        <p14:creationId xmlns:p14="http://schemas.microsoft.com/office/powerpoint/2010/main" val="986451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865</TotalTime>
  <Words>2117</Words>
  <Application>Microsoft Office PowerPoint</Application>
  <PresentationFormat>On-screen Show (16:9)</PresentationFormat>
  <Paragraphs>111</Paragraphs>
  <Slides>11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SF Pro Display</vt:lpstr>
      <vt:lpstr>Times New Roman</vt:lpstr>
      <vt:lpstr>Office Theme</vt:lpstr>
      <vt:lpstr>Application of  Security Principles</vt:lpstr>
      <vt:lpstr>Table of Contents</vt:lpstr>
      <vt:lpstr>Introduction</vt:lpstr>
      <vt:lpstr>Security Design Failures</vt:lpstr>
      <vt:lpstr>Security Design Failures</vt:lpstr>
      <vt:lpstr>Security Design Failures</vt:lpstr>
      <vt:lpstr>Security Design Failures</vt:lpstr>
      <vt:lpstr>CIA Triad</vt:lpstr>
      <vt:lpstr>How the Failures relate to the CIA Triad</vt:lpstr>
      <vt:lpstr>Design Principles Involved or Needed </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r coon</cp:lastModifiedBy>
  <cp:revision>121</cp:revision>
  <dcterms:created xsi:type="dcterms:W3CDTF">2013-08-21T19:17:07Z</dcterms:created>
  <dcterms:modified xsi:type="dcterms:W3CDTF">2024-10-24T01:34:16Z</dcterms:modified>
</cp:coreProperties>
</file>