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3" r:id="rId5"/>
    <p:sldId id="275" r:id="rId6"/>
    <p:sldId id="277" r:id="rId7"/>
    <p:sldId id="280" r:id="rId8"/>
    <p:sldId id="284" r:id="rId9"/>
    <p:sldId id="285" r:id="rId10"/>
    <p:sldId id="279" r:id="rId11"/>
    <p:sldId id="286" r:id="rId12"/>
    <p:sldId id="287" r:id="rId13"/>
    <p:sldId id="281" r:id="rId14"/>
    <p:sldId id="288" r:id="rId15"/>
    <p:sldId id="289" r:id="rId16"/>
    <p:sldId id="274"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153" d="100"/>
          <a:sy n="153" d="100"/>
        </p:scale>
        <p:origin x="486" y="13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9/9/2025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9/9/2025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a:bodyPr>
          <a:lstStyle/>
          <a:p>
            <a:r>
              <a:rPr lang="en-US" dirty="0"/>
              <a:t>Security Framework</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913180" y="4522386"/>
            <a:ext cx="5486400" cy="1362365"/>
          </a:xfrm>
        </p:spPr>
        <p:txBody>
          <a:bodyPr/>
          <a:lstStyle/>
          <a:p>
            <a:r>
              <a:rPr lang="en-US" dirty="0"/>
              <a:t>Ryan Coon</a:t>
            </a:r>
          </a:p>
          <a:p>
            <a:r>
              <a:rPr lang="en-US" dirty="0"/>
              <a:t>CYB-690</a:t>
            </a:r>
          </a:p>
          <a:p>
            <a:r>
              <a:rPr lang="en-US" dirty="0"/>
              <a:t>Dr. Kim Ford</a:t>
            </a:r>
          </a:p>
          <a:p>
            <a:r>
              <a:rPr lang="en-US" dirty="0"/>
              <a:t>September 10, 2025</a:t>
            </a:r>
            <a:endParaRPr lang="en-PK"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a:xfrm>
            <a:off x="2156731" y="151251"/>
            <a:ext cx="7206474" cy="575321"/>
          </a:xfrm>
        </p:spPr>
        <p:txBody>
          <a:bodyPr/>
          <a:lstStyle/>
          <a:p>
            <a:r>
              <a:rPr lang="en-US" sz="2800"/>
              <a:t>Critical Cybersecurity Needs</a:t>
            </a:r>
            <a:br>
              <a:rPr lang="en-US" sz="2800"/>
            </a:br>
            <a:endParaRPr lang="en-US" sz="2800"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a:xfrm>
            <a:off x="365760" y="1578279"/>
            <a:ext cx="11289708" cy="5022937"/>
          </a:xfrm>
        </p:spPr>
        <p:txBody>
          <a:bodyPr/>
          <a:lstStyle/>
          <a:p>
            <a:pPr marL="0" indent="0">
              <a:buNone/>
            </a:pPr>
            <a:r>
              <a:rPr lang="en-US" dirty="0">
                <a:solidFill>
                  <a:schemeClr val="tx1"/>
                </a:solidFill>
              </a:rPr>
              <a:t>RC Cybersecurity's critical needs for regulatory compliance are multifaceted, requiring a tailored approach that extends beyond general frameworks like NIST and ISO/IEC 27000-series.</a:t>
            </a:r>
          </a:p>
          <a:p>
            <a:pPr marL="0" indent="0">
              <a:buNone/>
            </a:pPr>
            <a:endParaRPr lang="en-US" dirty="0">
              <a:solidFill>
                <a:schemeClr val="tx1"/>
              </a:solidFill>
            </a:endParaRPr>
          </a:p>
          <a:p>
            <a:pPr marL="0" indent="0">
              <a:buNone/>
            </a:pPr>
            <a:r>
              <a:rPr lang="en-US" dirty="0">
                <a:solidFill>
                  <a:schemeClr val="tx1"/>
                </a:solidFill>
              </a:rPr>
              <a:t>NIST Cybersecurity Framework (CSF) provides a comprehensive, risk-based approach to cybersecurity management. It offers a flexible structure applicable across industries, focusing on core functions: Identify, Protect, Detect, Respond, and Recover. While foundational, it's often a baseline.</a:t>
            </a:r>
          </a:p>
          <a:p>
            <a:pPr marL="0" indent="0">
              <a:buNone/>
            </a:pPr>
            <a:endParaRPr lang="en-US" dirty="0">
              <a:solidFill>
                <a:schemeClr val="tx1"/>
              </a:solidFill>
            </a:endParaRPr>
          </a:p>
          <a:p>
            <a:pPr marL="0" indent="0">
              <a:buNone/>
            </a:pPr>
            <a:r>
              <a:rPr lang="en-US" dirty="0">
                <a:solidFill>
                  <a:schemeClr val="tx1"/>
                </a:solidFill>
              </a:rPr>
              <a:t>ISO/IEC 27000-series, particularly ISO 27001, establishes requirements for an Information Security Management System (ISMS). It emphasizes a systematic approach to managing sensitive company information, focusing on risk assessment, policies, and continuous improvement of the ISMS.</a:t>
            </a:r>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10</a:t>
            </a:fld>
            <a:endParaRPr lang="en-US"/>
          </a:p>
        </p:txBody>
      </p:sp>
    </p:spTree>
    <p:extLst>
      <p:ext uri="{BB962C8B-B14F-4D97-AF65-F5344CB8AC3E}">
        <p14:creationId xmlns:p14="http://schemas.microsoft.com/office/powerpoint/2010/main" val="90152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78F55-2547-0FCA-2A53-EA1472BAC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17DD9-41B5-7B36-B98D-CD439B7380A0}"/>
              </a:ext>
            </a:extLst>
          </p:cNvPr>
          <p:cNvSpPr>
            <a:spLocks noGrp="1"/>
          </p:cNvSpPr>
          <p:nvPr>
            <p:ph type="title"/>
          </p:nvPr>
        </p:nvSpPr>
        <p:spPr>
          <a:xfrm>
            <a:off x="2156731" y="151251"/>
            <a:ext cx="7206474" cy="575321"/>
          </a:xfrm>
        </p:spPr>
        <p:txBody>
          <a:bodyPr/>
          <a:lstStyle/>
          <a:p>
            <a:r>
              <a:rPr lang="en-US" sz="2800"/>
              <a:t>Critical Cybersecurity Needs</a:t>
            </a:r>
            <a:br>
              <a:rPr lang="en-US" sz="2800"/>
            </a:br>
            <a:endParaRPr lang="en-US" sz="2800" dirty="0"/>
          </a:p>
        </p:txBody>
      </p:sp>
      <p:sp>
        <p:nvSpPr>
          <p:cNvPr id="4" name="Text Placeholder 3">
            <a:extLst>
              <a:ext uri="{FF2B5EF4-FFF2-40B4-BE49-F238E27FC236}">
                <a16:creationId xmlns:a16="http://schemas.microsoft.com/office/drawing/2014/main" id="{01416CFF-1F06-1BCC-C111-30454928514D}"/>
              </a:ext>
            </a:extLst>
          </p:cNvPr>
          <p:cNvSpPr>
            <a:spLocks noGrp="1"/>
          </p:cNvSpPr>
          <p:nvPr>
            <p:ph type="body" sz="quarter" idx="15"/>
          </p:nvPr>
        </p:nvSpPr>
        <p:spPr>
          <a:xfrm>
            <a:off x="290604" y="726572"/>
            <a:ext cx="11289708" cy="5022937"/>
          </a:xfrm>
        </p:spPr>
        <p:txBody>
          <a:bodyPr/>
          <a:lstStyle/>
          <a:p>
            <a:pPr marL="0" indent="0">
              <a:buNone/>
            </a:pPr>
            <a:r>
              <a:rPr lang="en-US" sz="1200" dirty="0">
                <a:solidFill>
                  <a:schemeClr val="tx1"/>
                </a:solidFill>
              </a:rPr>
              <a:t>Prioritizing Organizational Efforts, Business Needs, and Outcomes:</a:t>
            </a:r>
          </a:p>
          <a:p>
            <a:pPr marL="0" indent="0">
              <a:buNone/>
            </a:pPr>
            <a:endParaRPr lang="en-US" sz="1200" dirty="0">
              <a:solidFill>
                <a:schemeClr val="tx1"/>
              </a:solidFill>
            </a:endParaRPr>
          </a:p>
          <a:p>
            <a:pPr marL="0" indent="0">
              <a:buNone/>
            </a:pPr>
            <a:r>
              <a:rPr lang="en-US" sz="1200" dirty="0">
                <a:solidFill>
                  <a:schemeClr val="tx1"/>
                </a:solidFill>
              </a:rPr>
              <a:t>Identify Core Business Objectives: What are RC Cybersecurity's primary services and mission? Align cybersecurity efforts directly with protecting these core functions.</a:t>
            </a:r>
          </a:p>
          <a:p>
            <a:pPr marL="0" indent="0">
              <a:buNone/>
            </a:pPr>
            <a:endParaRPr lang="en-US" sz="1200" dirty="0">
              <a:solidFill>
                <a:schemeClr val="tx1"/>
              </a:solidFill>
            </a:endParaRPr>
          </a:p>
          <a:p>
            <a:pPr marL="0" indent="0">
              <a:buNone/>
            </a:pPr>
            <a:r>
              <a:rPr lang="en-US" sz="1200" dirty="0">
                <a:solidFill>
                  <a:schemeClr val="tx1"/>
                </a:solidFill>
              </a:rPr>
              <a:t>Regulatory Mapping: Determine which regulations are most applicable based on RC Cybersecurity's operations and data handling. Map specific regulatory requirements to the NIST CSF functions or ISO 27001 controls.</a:t>
            </a:r>
          </a:p>
          <a:p>
            <a:pPr marL="0" indent="0">
              <a:buNone/>
            </a:pPr>
            <a:endParaRPr lang="en-US" sz="1200" dirty="0">
              <a:solidFill>
                <a:schemeClr val="tx1"/>
              </a:solidFill>
            </a:endParaRPr>
          </a:p>
          <a:p>
            <a:pPr marL="0" indent="0">
              <a:buNone/>
            </a:pPr>
            <a:r>
              <a:rPr lang="en-US" sz="1200" dirty="0">
                <a:solidFill>
                  <a:schemeClr val="tx1"/>
                </a:solidFill>
              </a:rPr>
              <a:t>Risk Assessment: Conduct a thorough risk assessment to identify the most significant threats and vulnerabilities, considering the specific data types handled (e.g., cardholder data, PHI, financial data) and the regulatory impact of a breach.</a:t>
            </a:r>
          </a:p>
          <a:p>
            <a:pPr marL="0" indent="0">
              <a:buNone/>
            </a:pPr>
            <a:endParaRPr lang="en-US" sz="1200" dirty="0">
              <a:solidFill>
                <a:schemeClr val="tx1"/>
              </a:solidFill>
            </a:endParaRPr>
          </a:p>
          <a:p>
            <a:pPr marL="0" indent="0">
              <a:buNone/>
            </a:pPr>
            <a:r>
              <a:rPr lang="en-US" sz="1200" dirty="0">
                <a:solidFill>
                  <a:schemeClr val="tx1"/>
                </a:solidFill>
              </a:rPr>
              <a:t>Prioritize Controls: Based on the risk assessment and regulatory mapping, prioritize the implementation of controls that address the highest risks and most critical compliance requirements. For example:</a:t>
            </a:r>
          </a:p>
          <a:p>
            <a:pPr marL="0" indent="0">
              <a:buNone/>
            </a:pPr>
            <a:r>
              <a:rPr lang="en-US" sz="1200" dirty="0">
                <a:solidFill>
                  <a:schemeClr val="tx1"/>
                </a:solidFill>
              </a:rPr>
              <a:t>If handling payment data, PCI DSS controls for cardholder data protection would be paramount.</a:t>
            </a:r>
          </a:p>
          <a:p>
            <a:pPr marL="0" indent="0">
              <a:buNone/>
            </a:pPr>
            <a:r>
              <a:rPr lang="en-US" sz="1200" dirty="0">
                <a:solidFill>
                  <a:schemeClr val="tx1"/>
                </a:solidFill>
              </a:rPr>
              <a:t>If handling health data, HIPAA's technical and administrative safeguards for PHI would take precedence.</a:t>
            </a:r>
          </a:p>
          <a:p>
            <a:pPr marL="0" indent="0">
              <a:buNone/>
            </a:pPr>
            <a:r>
              <a:rPr lang="en-US" sz="1200" dirty="0">
                <a:solidFill>
                  <a:schemeClr val="tx1"/>
                </a:solidFill>
              </a:rPr>
              <a:t>For financial reporting, SOX-related controls ensuring data integrity are critical.</a:t>
            </a:r>
          </a:p>
          <a:p>
            <a:pPr marL="0" indent="0">
              <a:buNone/>
            </a:pPr>
            <a:endParaRPr lang="en-US" sz="1200" dirty="0">
              <a:solidFill>
                <a:schemeClr val="tx1"/>
              </a:solidFill>
            </a:endParaRPr>
          </a:p>
          <a:p>
            <a:pPr marL="0" indent="0">
              <a:buNone/>
            </a:pPr>
            <a:r>
              <a:rPr lang="en-US" sz="1200" dirty="0">
                <a:solidFill>
                  <a:schemeClr val="tx1"/>
                </a:solidFill>
              </a:rPr>
              <a:t>Leverage Frameworks: Use NIST CSF and ISO 27001 as overarching management systems to ensure a structured, continuous approach. These frameworks help organize the implementation of specific controls required by PCI DSS, HIPAA, SOX, and GLBA.</a:t>
            </a:r>
          </a:p>
          <a:p>
            <a:pPr marL="0" indent="0">
              <a:buNone/>
            </a:pPr>
            <a:endParaRPr lang="en-US" sz="1200" dirty="0">
              <a:solidFill>
                <a:schemeClr val="tx1"/>
              </a:solidFill>
            </a:endParaRPr>
          </a:p>
          <a:p>
            <a:pPr marL="0" indent="0">
              <a:buNone/>
            </a:pPr>
            <a:r>
              <a:rPr lang="en-US" sz="1200" dirty="0">
                <a:solidFill>
                  <a:schemeClr val="tx1"/>
                </a:solidFill>
              </a:rPr>
              <a:t>Continuous Monitoring and Improvement: Establish processes for ongoing monitoring of compliance and security posture, and for continuously improving the cybersecurity program based on new threats, regulatory changes, and business needs.</a:t>
            </a:r>
          </a:p>
        </p:txBody>
      </p:sp>
      <p:sp>
        <p:nvSpPr>
          <p:cNvPr id="11" name="Slide Number Placeholder 10">
            <a:extLst>
              <a:ext uri="{FF2B5EF4-FFF2-40B4-BE49-F238E27FC236}">
                <a16:creationId xmlns:a16="http://schemas.microsoft.com/office/drawing/2014/main" id="{D351C594-773F-761B-082D-E634A219E094}"/>
              </a:ext>
            </a:extLst>
          </p:cNvPr>
          <p:cNvSpPr>
            <a:spLocks noGrp="1"/>
          </p:cNvSpPr>
          <p:nvPr>
            <p:ph type="sldNum" sz="quarter" idx="12"/>
          </p:nvPr>
        </p:nvSpPr>
        <p:spPr/>
        <p:txBody>
          <a:bodyPr/>
          <a:lstStyle/>
          <a:p>
            <a:fld id="{5BFCF61C-3B18-4C03-8326-CC3B32D710C9}" type="slidenum">
              <a:rPr lang="en-US" smtClean="0"/>
              <a:pPr/>
              <a:t>11</a:t>
            </a:fld>
            <a:endParaRPr lang="en-US"/>
          </a:p>
        </p:txBody>
      </p:sp>
    </p:spTree>
    <p:extLst>
      <p:ext uri="{BB962C8B-B14F-4D97-AF65-F5344CB8AC3E}">
        <p14:creationId xmlns:p14="http://schemas.microsoft.com/office/powerpoint/2010/main" val="49887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74758-9132-B220-77BF-88833C422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67543-2776-EB06-3723-96FB22291971}"/>
              </a:ext>
            </a:extLst>
          </p:cNvPr>
          <p:cNvSpPr>
            <a:spLocks noGrp="1"/>
          </p:cNvSpPr>
          <p:nvPr>
            <p:ph type="title"/>
          </p:nvPr>
        </p:nvSpPr>
        <p:spPr>
          <a:xfrm>
            <a:off x="463463" y="1399032"/>
            <a:ext cx="5050369" cy="1682749"/>
          </a:xfrm>
        </p:spPr>
        <p:txBody>
          <a:bodyPr/>
          <a:lstStyle/>
          <a:p>
            <a:r>
              <a:rPr lang="en-US" sz="3200" dirty="0"/>
              <a:t>Elements of Software Assurance Maturity Model</a:t>
            </a:r>
            <a:br>
              <a:rPr lang="en-US" sz="3200" dirty="0"/>
            </a:br>
            <a:endParaRPr lang="en-US" sz="3200" dirty="0"/>
          </a:p>
        </p:txBody>
      </p:sp>
      <p:sp>
        <p:nvSpPr>
          <p:cNvPr id="5" name="Text Placeholder 4">
            <a:extLst>
              <a:ext uri="{FF2B5EF4-FFF2-40B4-BE49-F238E27FC236}">
                <a16:creationId xmlns:a16="http://schemas.microsoft.com/office/drawing/2014/main" id="{5488E47F-E6A8-5DAE-6506-DEA5A2F6AD0B}"/>
              </a:ext>
            </a:extLst>
          </p:cNvPr>
          <p:cNvSpPr>
            <a:spLocks noGrp="1"/>
          </p:cNvSpPr>
          <p:nvPr>
            <p:ph type="body" sz="quarter" idx="15"/>
          </p:nvPr>
        </p:nvSpPr>
        <p:spPr>
          <a:xfrm>
            <a:off x="5513832" y="188391"/>
            <a:ext cx="6573784" cy="4652417"/>
          </a:xfrm>
        </p:spPr>
        <p:txBody>
          <a:bodyPr/>
          <a:lstStyle/>
          <a:p>
            <a:pPr marL="0" indent="0">
              <a:buNone/>
            </a:pPr>
            <a:r>
              <a:rPr lang="en-US" dirty="0"/>
              <a:t>Legal and regulatory requirements are a critical input into the risk management process. RC Cybersecurity must ensure its practices comply with relevant laws and industry-specific regulations like data privacy laws, sector-specific compliance mandates. CSF 2.0's flexibility allows organizations to map its controls and practices to these external requirements, ensuring a compliant yet effective security posture.</a:t>
            </a:r>
          </a:p>
          <a:p>
            <a:pPr marL="0" indent="0">
              <a:buNone/>
            </a:pPr>
            <a:endParaRPr lang="en-US" dirty="0"/>
          </a:p>
          <a:p>
            <a:pPr marL="0" indent="0">
              <a:buNone/>
            </a:pPr>
            <a:r>
              <a:rPr lang="en-US" dirty="0"/>
              <a:t>Organizational constraints are also a key consideration. These can include budget limitations, available personnel expertise, existing technological infrastructure, and the overall organizational culture. CSF 2.0 acknowledges these constraints by being a flexible, customizable framework. RC Cybersecurity can tailor its implementation of the framework to fit its specific operational realities, prioritizing the most impactful controls based on its unique risk profile and available resources. The framework's tiered approach (Implementation Tiers) also helps organizations understand their current cybersecurity maturity and plan for incremental improvements, respecting these constraints.</a:t>
            </a:r>
          </a:p>
        </p:txBody>
      </p:sp>
      <p:sp>
        <p:nvSpPr>
          <p:cNvPr id="13" name="Slide Number Placeholder 12">
            <a:extLst>
              <a:ext uri="{FF2B5EF4-FFF2-40B4-BE49-F238E27FC236}">
                <a16:creationId xmlns:a16="http://schemas.microsoft.com/office/drawing/2014/main" id="{AFAD4A49-3B85-083A-9727-D17AD640CA8C}"/>
              </a:ext>
            </a:extLst>
          </p:cNvPr>
          <p:cNvSpPr>
            <a:spLocks noGrp="1"/>
          </p:cNvSpPr>
          <p:nvPr>
            <p:ph type="sldNum" sz="quarter" idx="12"/>
          </p:nvPr>
        </p:nvSpPr>
        <p:spPr/>
        <p:txBody>
          <a:bodyPr/>
          <a:lstStyle/>
          <a:p>
            <a:fld id="{5BFCF61C-3B18-4C03-8326-CC3B32D710C9}" type="slidenum">
              <a:rPr lang="en-US" smtClean="0"/>
              <a:pPr/>
              <a:t>12</a:t>
            </a:fld>
            <a:endParaRPr lang="en-US"/>
          </a:p>
        </p:txBody>
      </p:sp>
    </p:spTree>
    <p:extLst>
      <p:ext uri="{BB962C8B-B14F-4D97-AF65-F5344CB8AC3E}">
        <p14:creationId xmlns:p14="http://schemas.microsoft.com/office/powerpoint/2010/main" val="2862470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p:txBody>
          <a:bodyPr/>
          <a:lstStyle/>
          <a:p>
            <a:r>
              <a:rPr lang="en-US"/>
              <a:t>Thank</a:t>
            </a:r>
            <a:br>
              <a:rPr lang="en-US"/>
            </a:br>
            <a:r>
              <a:rPr lang="en-US"/>
              <a:t>You</a:t>
            </a:r>
          </a:p>
        </p:txBody>
      </p:sp>
      <p:sp>
        <p:nvSpPr>
          <p:cNvPr id="3" name="Text Placeholder 2">
            <a:extLst>
              <a:ext uri="{FF2B5EF4-FFF2-40B4-BE49-F238E27FC236}">
                <a16:creationId xmlns:a16="http://schemas.microsoft.com/office/drawing/2014/main" id="{33FB47C1-128E-60DF-5281-30C3EFCAB395}"/>
              </a:ext>
            </a:extLst>
          </p:cNvPr>
          <p:cNvSpPr>
            <a:spLocks noGrp="1"/>
          </p:cNvSpPr>
          <p:nvPr>
            <p:ph type="body" sz="quarter" idx="10"/>
          </p:nvPr>
        </p:nvSpPr>
        <p:spPr/>
        <p:txBody>
          <a:bodyPr/>
          <a:lstStyle/>
          <a:p>
            <a:r>
              <a:rPr lang="en-US"/>
              <a:t>Mirjam Nilsson</a:t>
            </a:r>
          </a:p>
          <a:p>
            <a:pPr lvl="1"/>
            <a:r>
              <a:rPr lang="en-US"/>
              <a:t>206-555-0146</a:t>
            </a:r>
          </a:p>
          <a:p>
            <a:pPr lvl="1"/>
            <a:r>
              <a:rPr lang="en-US"/>
              <a:t>mirjam@contoso.com</a:t>
            </a:r>
          </a:p>
          <a:p>
            <a:pPr lvl="1"/>
            <a:r>
              <a:rPr lang="en-US"/>
              <a:t>www.contoso.com</a:t>
            </a:r>
          </a:p>
          <a:p>
            <a:endParaRPr lang="en-US"/>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Contents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5" y="2953512"/>
            <a:ext cx="8288085" cy="3755106"/>
          </a:xfrm>
        </p:spPr>
        <p:txBody>
          <a:bodyPr/>
          <a:lstStyle/>
          <a:p>
            <a:pPr marL="342900" indent="-342900">
              <a:buFont typeface="Arial" panose="020B0604020202020204" pitchFamily="34" charset="0"/>
              <a:buChar char="•"/>
            </a:pPr>
            <a:r>
              <a:rPr lang="en-US" dirty="0"/>
              <a:t>Current Cybersecurity Environment</a:t>
            </a:r>
          </a:p>
          <a:p>
            <a:pPr marL="342900" indent="-342900">
              <a:buFont typeface="Arial" panose="020B0604020202020204" pitchFamily="34" charset="0"/>
              <a:buChar char="•"/>
            </a:pPr>
            <a:r>
              <a:rPr lang="en-US" dirty="0"/>
              <a:t>Framework Descriptions</a:t>
            </a:r>
          </a:p>
          <a:p>
            <a:pPr marL="342900" indent="-342900">
              <a:buFont typeface="Arial" panose="020B0604020202020204" pitchFamily="34" charset="0"/>
              <a:buChar char="•"/>
            </a:pPr>
            <a:r>
              <a:rPr lang="en-US" dirty="0"/>
              <a:t>Security Best Practices and Frameworks</a:t>
            </a:r>
          </a:p>
          <a:p>
            <a:pPr marL="342900" indent="-342900">
              <a:buFont typeface="Arial" panose="020B0604020202020204" pitchFamily="34" charset="0"/>
              <a:buChar char="•"/>
            </a:pPr>
            <a:r>
              <a:rPr lang="en-US" dirty="0"/>
              <a:t>Common Workflow of Information and Decisions Diagram</a:t>
            </a:r>
          </a:p>
          <a:p>
            <a:pPr marL="342900" indent="-342900">
              <a:buFont typeface="Arial" panose="020B0604020202020204" pitchFamily="34" charset="0"/>
              <a:buChar char="•"/>
            </a:pPr>
            <a:r>
              <a:rPr lang="en-US" dirty="0"/>
              <a:t>Critical Cybersecurity Needs</a:t>
            </a:r>
          </a:p>
          <a:p>
            <a:pPr marL="342900" indent="-342900">
              <a:buFont typeface="Arial" panose="020B0604020202020204" pitchFamily="34" charset="0"/>
              <a:buChar char="•"/>
            </a:pPr>
            <a:r>
              <a:rPr lang="en-US" dirty="0"/>
              <a:t>Elements of a Software Assurance Maturity Model</a:t>
            </a:r>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a:xfrm>
            <a:off x="531033" y="793276"/>
            <a:ext cx="10515600" cy="575321"/>
          </a:xfrm>
        </p:spPr>
        <p:txBody>
          <a:bodyPr/>
          <a:lstStyle/>
          <a:p>
            <a:r>
              <a:rPr lang="en-US" dirty="0"/>
              <a:t>Current Cybersecurity Environment</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a:xfrm>
            <a:off x="5989320" y="1792223"/>
            <a:ext cx="4754880" cy="4652417"/>
          </a:xfrm>
        </p:spPr>
        <p:txBody>
          <a:bodyPr/>
          <a:lstStyle/>
          <a:p>
            <a:pPr marL="0" indent="0">
              <a:buNone/>
            </a:pPr>
            <a:r>
              <a:rPr lang="en-US" dirty="0"/>
              <a:t>The NIST Cybersecurity Framework (CSF) 2.0 serves as a pivotal guide for RC Cybersecurity's risk management practices. This framework emphasizes a holistic approach, starting with business/mission objectives to ensure cybersecurity efforts directly support the company's core goals. For RC Cybersecurity, this means aligning security investments and strategies with the delivery of its services and overall business strategy.</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C18C-E802-D059-DB73-ECF5FE5B1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73670-5B80-4ABC-4F74-67A6F5B9ED23}"/>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F3EF7A27-7311-608F-8EB8-1178AE87BFA6}"/>
              </a:ext>
            </a:extLst>
          </p:cNvPr>
          <p:cNvSpPr>
            <a:spLocks noGrp="1"/>
          </p:cNvSpPr>
          <p:nvPr>
            <p:ph type="body" sz="quarter" idx="15"/>
          </p:nvPr>
        </p:nvSpPr>
        <p:spPr>
          <a:xfrm>
            <a:off x="5513832" y="438912"/>
            <a:ext cx="6122096" cy="4652417"/>
          </a:xfrm>
        </p:spPr>
        <p:txBody>
          <a:bodyPr/>
          <a:lstStyle/>
          <a:p>
            <a:pPr marL="0" indent="0">
              <a:buNone/>
            </a:pPr>
            <a:r>
              <a:rPr lang="en-US" dirty="0"/>
              <a:t>Risk Management Practices under CSF 2.0 are structured around five core functions: Identify, Protect, Detect, Respond, and Recover. RC Cybersecurity would leverage these to understand its assets, implement safeguards, detect malicious activity, and effectively respond to and recover from incidents. This framework encourages a continuous cycle of improvement, adapting to the evolving threat landscape.</a:t>
            </a:r>
          </a:p>
          <a:p>
            <a:pPr marL="0" indent="0">
              <a:buNone/>
            </a:pPr>
            <a:endParaRPr lang="en-US" dirty="0"/>
          </a:p>
          <a:p>
            <a:pPr marL="0" indent="0">
              <a:buNone/>
            </a:pPr>
            <a:r>
              <a:rPr lang="en-US" dirty="0"/>
              <a:t>Regarding development threats, CSF 2.0 places a new emphasis on supply chain risk management and secure software development. RC Cybersecurity would need to integrate security considerations throughout its Software Development Lifecycle (SDLC), addressing threats such as code vulnerabilities, compromised third-party components, and insecure deployment practices. The framework provides guidance on how to identify and mitigate these risks.</a:t>
            </a:r>
          </a:p>
        </p:txBody>
      </p:sp>
      <p:sp>
        <p:nvSpPr>
          <p:cNvPr id="13" name="Slide Number Placeholder 12">
            <a:extLst>
              <a:ext uri="{FF2B5EF4-FFF2-40B4-BE49-F238E27FC236}">
                <a16:creationId xmlns:a16="http://schemas.microsoft.com/office/drawing/2014/main" id="{153CF6F4-F45F-2D48-7613-A315D4712C15}"/>
              </a:ext>
            </a:extLst>
          </p:cNvPr>
          <p:cNvSpPr>
            <a:spLocks noGrp="1"/>
          </p:cNvSpPr>
          <p:nvPr>
            <p:ph type="sldNum" sz="quarter" idx="12"/>
          </p:nvPr>
        </p:nvSpPr>
        <p:spPr/>
        <p:txBody>
          <a:bodyPr/>
          <a:lstStyle/>
          <a:p>
            <a:fld id="{5BFCF61C-3B18-4C03-8326-CC3B32D710C9}" type="slidenum">
              <a:rPr lang="en-US" smtClean="0"/>
              <a:pPr/>
              <a:t>5</a:t>
            </a:fld>
            <a:endParaRPr lang="en-US"/>
          </a:p>
        </p:txBody>
      </p:sp>
    </p:spTree>
    <p:extLst>
      <p:ext uri="{BB962C8B-B14F-4D97-AF65-F5344CB8AC3E}">
        <p14:creationId xmlns:p14="http://schemas.microsoft.com/office/powerpoint/2010/main" val="283023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088A1-1F97-9A17-9C9E-4AB3BAF75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6AF5E-6DB4-B3B3-2329-70AE0DAC82F5}"/>
              </a:ext>
            </a:extLst>
          </p:cNvPr>
          <p:cNvSpPr>
            <a:spLocks noGrp="1"/>
          </p:cNvSpPr>
          <p:nvPr>
            <p:ph type="title"/>
          </p:nvPr>
        </p:nvSpPr>
        <p:spPr>
          <a:xfrm>
            <a:off x="463463" y="1399032"/>
            <a:ext cx="5050369" cy="1682749"/>
          </a:xfrm>
        </p:spPr>
        <p:txBody>
          <a:bodyPr/>
          <a:lstStyle/>
          <a:p>
            <a:r>
              <a:rPr lang="en-US" dirty="0"/>
              <a:t>Framework Descriptions</a:t>
            </a:r>
            <a:br>
              <a:rPr lang="en-US" dirty="0"/>
            </a:br>
            <a:endParaRPr lang="en-US" dirty="0"/>
          </a:p>
        </p:txBody>
      </p:sp>
      <p:sp>
        <p:nvSpPr>
          <p:cNvPr id="5" name="Text Placeholder 4">
            <a:extLst>
              <a:ext uri="{FF2B5EF4-FFF2-40B4-BE49-F238E27FC236}">
                <a16:creationId xmlns:a16="http://schemas.microsoft.com/office/drawing/2014/main" id="{B74FE689-3D7C-7ACB-BA1D-4546CE7E050C}"/>
              </a:ext>
            </a:extLst>
          </p:cNvPr>
          <p:cNvSpPr>
            <a:spLocks noGrp="1"/>
          </p:cNvSpPr>
          <p:nvPr>
            <p:ph type="body" sz="quarter" idx="15"/>
          </p:nvPr>
        </p:nvSpPr>
        <p:spPr>
          <a:xfrm>
            <a:off x="5513832" y="188391"/>
            <a:ext cx="6573784" cy="4652417"/>
          </a:xfrm>
        </p:spPr>
        <p:txBody>
          <a:bodyPr/>
          <a:lstStyle/>
          <a:p>
            <a:pPr marL="0" indent="0">
              <a:buNone/>
            </a:pPr>
            <a:r>
              <a:rPr lang="en-US" dirty="0"/>
              <a:t>Legal and regulatory requirements are a critical input into the risk management process. RC Cybersecurity must ensure its practices comply with relevant laws and industry-specific regulations like data privacy laws, sector-specific compliance mandates. CSF 2.0's flexibility allows organizations to map its controls and practices to these external requirements, ensuring a compliant yet effective security posture.</a:t>
            </a:r>
          </a:p>
          <a:p>
            <a:pPr marL="0" indent="0">
              <a:buNone/>
            </a:pPr>
            <a:endParaRPr lang="en-US" dirty="0"/>
          </a:p>
          <a:p>
            <a:pPr marL="0" indent="0">
              <a:buNone/>
            </a:pPr>
            <a:r>
              <a:rPr lang="en-US" dirty="0"/>
              <a:t>Organizational constraints are also a key consideration. These can include budget limitations, available personnel expertise, existing technological infrastructure, and the overall organizational culture. CSF 2.0 acknowledges these constraints by being a flexible, customizable framework. RC Cybersecurity can tailor its implementation of the framework to fit its specific operational realities, prioritizing the most impactful controls based on its unique risk profile and available resources. The framework's tiered approach (Implementation Tiers) also helps organizations understand their current cybersecurity maturity and plan for incremental improvements, respecting these constraints.</a:t>
            </a:r>
          </a:p>
        </p:txBody>
      </p:sp>
      <p:sp>
        <p:nvSpPr>
          <p:cNvPr id="13" name="Slide Number Placeholder 12">
            <a:extLst>
              <a:ext uri="{FF2B5EF4-FFF2-40B4-BE49-F238E27FC236}">
                <a16:creationId xmlns:a16="http://schemas.microsoft.com/office/drawing/2014/main" id="{35FA397F-EE82-B76D-8073-0BC4FBAD676C}"/>
              </a:ext>
            </a:extLst>
          </p:cNvPr>
          <p:cNvSpPr>
            <a:spLocks noGrp="1"/>
          </p:cNvSpPr>
          <p:nvPr>
            <p:ph type="sldNum" sz="quarter" idx="12"/>
          </p:nvPr>
        </p:nvSpPr>
        <p:spPr/>
        <p:txBody>
          <a:bodyPr/>
          <a:lstStyle/>
          <a:p>
            <a:fld id="{5BFCF61C-3B18-4C03-8326-CC3B32D710C9}" type="slidenum">
              <a:rPr lang="en-US" smtClean="0"/>
              <a:pPr/>
              <a:t>6</a:t>
            </a:fld>
            <a:endParaRPr lang="en-US"/>
          </a:p>
        </p:txBody>
      </p:sp>
    </p:spTree>
    <p:extLst>
      <p:ext uri="{BB962C8B-B14F-4D97-AF65-F5344CB8AC3E}">
        <p14:creationId xmlns:p14="http://schemas.microsoft.com/office/powerpoint/2010/main" val="60605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62C4D-3F97-1652-3A4A-C989986D9B65}"/>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E194D589-C330-607E-B446-0DA52AACC4E4}"/>
              </a:ext>
            </a:extLst>
          </p:cNvPr>
          <p:cNvSpPr>
            <a:spLocks noGrp="1"/>
          </p:cNvSpPr>
          <p:nvPr>
            <p:ph type="body" sz="quarter" idx="15"/>
          </p:nvPr>
        </p:nvSpPr>
        <p:spPr>
          <a:xfrm>
            <a:off x="5971031" y="1792224"/>
            <a:ext cx="5922431" cy="1682750"/>
          </a:xfrm>
        </p:spPr>
        <p:txBody>
          <a:bodyPr/>
          <a:lstStyle/>
          <a:p>
            <a:pPr marL="0" indent="0">
              <a:buNone/>
            </a:pPr>
            <a:r>
              <a:rPr lang="en-US" dirty="0"/>
              <a:t>Security best practices and frameworks serve as invaluable blueprints for constructing a comprehensive cybersecurity program at RC Cybersecurity. By adopting a recognized framework, such as the NIST Cybersecurity Framework (CSF) 2.0, RC Cybersecurity gains a structured and systematic approach to managing cybersecurity risk.</a:t>
            </a:r>
          </a:p>
          <a:p>
            <a:pPr marL="0" indent="0">
              <a:buNone/>
            </a:pPr>
            <a:r>
              <a:rPr lang="en-US" dirty="0"/>
              <a:t> </a:t>
            </a:r>
          </a:p>
        </p:txBody>
      </p:sp>
      <p:sp>
        <p:nvSpPr>
          <p:cNvPr id="13" name="Slide Number Placeholder 12">
            <a:extLst>
              <a:ext uri="{FF2B5EF4-FFF2-40B4-BE49-F238E27FC236}">
                <a16:creationId xmlns:a16="http://schemas.microsoft.com/office/drawing/2014/main" id="{208378E4-1369-B8BE-D097-D0A68C992F75}"/>
              </a:ext>
            </a:extLst>
          </p:cNvPr>
          <p:cNvSpPr>
            <a:spLocks noGrp="1"/>
          </p:cNvSpPr>
          <p:nvPr>
            <p:ph type="sldNum" sz="quarter" idx="12"/>
          </p:nvPr>
        </p:nvSpPr>
        <p:spPr/>
        <p:txBody>
          <a:bodyPr/>
          <a:lstStyle/>
          <a:p>
            <a:fld id="{5BFCF61C-3B18-4C03-8326-CC3B32D710C9}" type="slidenum">
              <a:rPr lang="en-US" smtClean="0"/>
              <a:pPr/>
              <a:t>7</a:t>
            </a:fld>
            <a:endParaRPr lang="en-US"/>
          </a:p>
        </p:txBody>
      </p:sp>
    </p:spTree>
    <p:extLst>
      <p:ext uri="{BB962C8B-B14F-4D97-AF65-F5344CB8AC3E}">
        <p14:creationId xmlns:p14="http://schemas.microsoft.com/office/powerpoint/2010/main" val="61635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3D2F2-D3F4-11D0-5C77-E84BAFA0F8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FC9C7-2D49-D20F-EC87-51F5DC5D223F}"/>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AE6992A5-8ACE-476E-0DCE-FA7B2A05F42D}"/>
              </a:ext>
            </a:extLst>
          </p:cNvPr>
          <p:cNvSpPr>
            <a:spLocks noGrp="1"/>
          </p:cNvSpPr>
          <p:nvPr>
            <p:ph type="body" sz="quarter" idx="15"/>
          </p:nvPr>
        </p:nvSpPr>
        <p:spPr>
          <a:xfrm>
            <a:off x="5382307" y="301752"/>
            <a:ext cx="6198548" cy="6455038"/>
          </a:xfrm>
        </p:spPr>
        <p:txBody>
          <a:bodyPr/>
          <a:lstStyle/>
          <a:p>
            <a:pPr marL="0" indent="0">
              <a:buNone/>
            </a:pPr>
            <a:r>
              <a:rPr lang="en-US" sz="1100" dirty="0"/>
              <a:t>Leveraging Frameworks for Program Development:</a:t>
            </a:r>
          </a:p>
          <a:p>
            <a:pPr marL="0" indent="0">
              <a:buNone/>
            </a:pPr>
            <a:r>
              <a:rPr lang="en-US" sz="1100" dirty="0"/>
              <a:t>Foundation and Structure - Frameworks like NIST CSF 2.0 provide a common language and a set of core functions and categories. This offers a clear roadmap for organizing and prioritizing cybersecurity activities, ensuring all critical areas are addressed.</a:t>
            </a:r>
          </a:p>
          <a:p>
            <a:pPr marL="0" indent="0">
              <a:buNone/>
            </a:pPr>
            <a:r>
              <a:rPr lang="en-US" sz="1100" dirty="0"/>
              <a:t>Risk-Based Approach - These frameworks promote a risk-based methodology. RC Cybersecurity can use them to identify its most critical assets, potential threats, and vulnerabilities, then tailor its security controls and investments to address the highest risks first. This ensures resources are allocated efficiently.</a:t>
            </a:r>
          </a:p>
          <a:p>
            <a:pPr marL="0" indent="0">
              <a:buNone/>
            </a:pPr>
            <a:r>
              <a:rPr lang="en-US" sz="1100" dirty="0"/>
              <a:t>Best Practice Integration - Frameworks are essentially curated collections of industry best practices. By adhering to them, RC Cybersecurity automatically incorporates proven methods for areas like access control, data protection, incident response planning, and continuous monitoring.</a:t>
            </a:r>
          </a:p>
          <a:p>
            <a:pPr marL="0" indent="0">
              <a:buNone/>
            </a:pPr>
            <a:r>
              <a:rPr lang="en-US" sz="1100" dirty="0"/>
              <a:t>Scalability and Adaptability - Recognized frameworks are designed to be adaptable to organizations of all sizes and complexities. RC Cybersecurity can implement the framework at a maturity level that suits its current capabilities and scale its program as it grows and its threat landscape evolves.</a:t>
            </a:r>
          </a:p>
          <a:p>
            <a:pPr marL="0" indent="0">
              <a:buNone/>
            </a:pPr>
            <a:r>
              <a:rPr lang="en-US" sz="1100" dirty="0"/>
              <a:t>Compliance and Assurance - Frameworks often align with various legal and regulatory requirements. Using a framework like NIST CSF 2.0 can help RC Cybersecurity demonstrate compliance and provide assurance to stakeholders that its cybersecurity program is robust and well-managed.</a:t>
            </a:r>
          </a:p>
          <a:p>
            <a:pPr marL="0" indent="0">
              <a:buNone/>
            </a:pPr>
            <a:r>
              <a:rPr lang="en-US" sz="1100" dirty="0"/>
              <a:t>Workforce Development - Frameworks like the NICE Workforce Framework for Cybersecurity can guide RC Cybersecurity in identifying necessary skills, roles, and training for its cybersecurity team, ensuring it has the right talent to execute the program.</a:t>
            </a:r>
          </a:p>
        </p:txBody>
      </p:sp>
      <p:sp>
        <p:nvSpPr>
          <p:cNvPr id="13" name="Slide Number Placeholder 12">
            <a:extLst>
              <a:ext uri="{FF2B5EF4-FFF2-40B4-BE49-F238E27FC236}">
                <a16:creationId xmlns:a16="http://schemas.microsoft.com/office/drawing/2014/main" id="{2499AF77-4F85-86BF-49B5-5870EF32C9E5}"/>
              </a:ext>
            </a:extLst>
          </p:cNvPr>
          <p:cNvSpPr>
            <a:spLocks noGrp="1"/>
          </p:cNvSpPr>
          <p:nvPr>
            <p:ph type="sldNum" sz="quarter" idx="12"/>
          </p:nvPr>
        </p:nvSpPr>
        <p:spPr/>
        <p:txBody>
          <a:bodyPr/>
          <a:lstStyle/>
          <a:p>
            <a:fld id="{5BFCF61C-3B18-4C03-8326-CC3B32D710C9}" type="slidenum">
              <a:rPr lang="en-US" smtClean="0"/>
              <a:pPr/>
              <a:t>8</a:t>
            </a:fld>
            <a:endParaRPr lang="en-US"/>
          </a:p>
        </p:txBody>
      </p:sp>
    </p:spTree>
    <p:extLst>
      <p:ext uri="{BB962C8B-B14F-4D97-AF65-F5344CB8AC3E}">
        <p14:creationId xmlns:p14="http://schemas.microsoft.com/office/powerpoint/2010/main" val="326277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03ED6-0731-8D39-3EA4-3B9EBD31A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C36C7-5E00-60AF-48B0-B81D6640CA8E}"/>
              </a:ext>
            </a:extLst>
          </p:cNvPr>
          <p:cNvSpPr>
            <a:spLocks noGrp="1"/>
          </p:cNvSpPr>
          <p:nvPr>
            <p:ph type="title"/>
          </p:nvPr>
        </p:nvSpPr>
        <p:spPr/>
        <p:txBody>
          <a:bodyPr/>
          <a:lstStyle/>
          <a:p>
            <a:r>
              <a:rPr lang="en-US" sz="2800" dirty="0"/>
              <a:t>Security Best Practices and Frameworks</a:t>
            </a:r>
          </a:p>
        </p:txBody>
      </p:sp>
      <p:sp>
        <p:nvSpPr>
          <p:cNvPr id="5" name="Text Placeholder 4">
            <a:extLst>
              <a:ext uri="{FF2B5EF4-FFF2-40B4-BE49-F238E27FC236}">
                <a16:creationId xmlns:a16="http://schemas.microsoft.com/office/drawing/2014/main" id="{1884BFE9-FE72-7F1F-8311-6C85B23796B0}"/>
              </a:ext>
            </a:extLst>
          </p:cNvPr>
          <p:cNvSpPr>
            <a:spLocks noGrp="1"/>
          </p:cNvSpPr>
          <p:nvPr>
            <p:ph type="body" sz="quarter" idx="15"/>
          </p:nvPr>
        </p:nvSpPr>
        <p:spPr>
          <a:xfrm>
            <a:off x="5971031" y="1792224"/>
            <a:ext cx="5922431" cy="1682750"/>
          </a:xfrm>
        </p:spPr>
        <p:txBody>
          <a:bodyPr/>
          <a:lstStyle/>
          <a:p>
            <a:pPr marL="0" indent="0">
              <a:buNone/>
            </a:pPr>
            <a:r>
              <a:rPr lang="en-US" sz="1200" dirty="0"/>
              <a:t>Key Elements to Consider:</a:t>
            </a:r>
          </a:p>
          <a:p>
            <a:pPr marL="0" indent="0">
              <a:buNone/>
            </a:pPr>
            <a:endParaRPr lang="en-US" sz="1200" dirty="0"/>
          </a:p>
          <a:p>
            <a:pPr marL="0" indent="0">
              <a:buNone/>
            </a:pPr>
            <a:r>
              <a:rPr lang="en-US" sz="1200" dirty="0"/>
              <a:t>Identify - Understanding the business environment, assets, and risks.</a:t>
            </a:r>
          </a:p>
          <a:p>
            <a:pPr marL="0" indent="0">
              <a:buNone/>
            </a:pPr>
            <a:r>
              <a:rPr lang="en-US" sz="1200" dirty="0"/>
              <a:t>Protect - Implementing safeguards for critical services and data.</a:t>
            </a:r>
          </a:p>
          <a:p>
            <a:pPr marL="0" indent="0">
              <a:buNone/>
            </a:pPr>
            <a:r>
              <a:rPr lang="en-US" sz="1200" dirty="0"/>
              <a:t>Detect - Developing capabilities to identify cybersecurity events.</a:t>
            </a:r>
          </a:p>
          <a:p>
            <a:pPr marL="0" indent="0">
              <a:buNone/>
            </a:pPr>
            <a:r>
              <a:rPr lang="en-US" sz="1200" dirty="0"/>
              <a:t>Respond - Establishing plans and procedures for handling detected events.</a:t>
            </a:r>
          </a:p>
          <a:p>
            <a:pPr marL="0" indent="0">
              <a:buNone/>
            </a:pPr>
            <a:r>
              <a:rPr lang="en-US" sz="1200" dirty="0"/>
              <a:t>Recover - Ensuring resilience and restoring capabilities after an incident.</a:t>
            </a:r>
          </a:p>
          <a:p>
            <a:pPr marL="0" indent="0">
              <a:buNone/>
            </a:pPr>
            <a:endParaRPr lang="en-US" sz="1200" dirty="0"/>
          </a:p>
          <a:p>
            <a:pPr marL="0" indent="0">
              <a:buNone/>
            </a:pPr>
            <a:r>
              <a:rPr lang="en-US" sz="1200" dirty="0"/>
              <a:t>By consistently referencing and implementing these frameworks and best practices, RC Cybersecurity can build a dynamic, effective, and resilient cybersecurity program that proactively defends against threats and supports its business objectives.</a:t>
            </a:r>
          </a:p>
          <a:p>
            <a:pPr marL="0" indent="0">
              <a:buNone/>
            </a:pPr>
            <a:r>
              <a:rPr lang="en-US" sz="1200" dirty="0"/>
              <a:t> </a:t>
            </a:r>
          </a:p>
        </p:txBody>
      </p:sp>
      <p:sp>
        <p:nvSpPr>
          <p:cNvPr id="13" name="Slide Number Placeholder 12">
            <a:extLst>
              <a:ext uri="{FF2B5EF4-FFF2-40B4-BE49-F238E27FC236}">
                <a16:creationId xmlns:a16="http://schemas.microsoft.com/office/drawing/2014/main" id="{52B5EA49-5763-8F0A-E341-0C6320B63111}"/>
              </a:ext>
            </a:extLst>
          </p:cNvPr>
          <p:cNvSpPr>
            <a:spLocks noGrp="1"/>
          </p:cNvSpPr>
          <p:nvPr>
            <p:ph type="sldNum" sz="quarter" idx="12"/>
          </p:nvPr>
        </p:nvSpPr>
        <p:spPr/>
        <p:txBody>
          <a:bodyPr/>
          <a:lstStyle/>
          <a:p>
            <a:fld id="{5BFCF61C-3B18-4C03-8326-CC3B32D710C9}" type="slidenum">
              <a:rPr lang="en-US" smtClean="0"/>
              <a:pPr/>
              <a:t>9</a:t>
            </a:fld>
            <a:endParaRPr lang="en-US"/>
          </a:p>
        </p:txBody>
      </p:sp>
    </p:spTree>
    <p:extLst>
      <p:ext uri="{BB962C8B-B14F-4D97-AF65-F5344CB8AC3E}">
        <p14:creationId xmlns:p14="http://schemas.microsoft.com/office/powerpoint/2010/main" val="115545914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4CAA5-BE7A-46AB-97ED-63B24C46A3A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76</TotalTime>
  <Words>1419</Words>
  <Application>Microsoft Office PowerPoint</Application>
  <PresentationFormat>Widescreen</PresentationFormat>
  <Paragraphs>91</Paragraphs>
  <Slides>13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Security Framework</vt:lpstr>
      <vt:lpstr>Contents</vt:lpstr>
      <vt:lpstr>Current Cybersecurity Environment</vt:lpstr>
      <vt:lpstr>Framework Descriptions </vt:lpstr>
      <vt:lpstr>Framework Descriptions </vt:lpstr>
      <vt:lpstr>Framework Descriptions </vt:lpstr>
      <vt:lpstr>Security Best Practices and Frameworks</vt:lpstr>
      <vt:lpstr>Security Best Practices and Frameworks</vt:lpstr>
      <vt:lpstr>Security Best Practices and Frameworks</vt:lpstr>
      <vt:lpstr>Critical Cybersecurity Needs </vt:lpstr>
      <vt:lpstr>Critical Cybersecurity Needs </vt:lpstr>
      <vt:lpstr>Elements of Software Assurance Maturity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cp:lastModifiedBy>r coon</cp:lastModifiedBy>
  <cp:revision>5</cp:revision>
  <dcterms:created xsi:type="dcterms:W3CDTF">2022-06-28T06:29:45Z</dcterms:created>
  <dcterms:modified xsi:type="dcterms:W3CDTF">2025-09-10T00:23:55Z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