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322" r:id="rId5"/>
    <p:sldId id="325" r:id="rId6"/>
    <p:sldId id="326" r:id="rId7"/>
    <p:sldId id="327" r:id="rId8"/>
    <p:sldId id="328" r:id="rId9"/>
    <p:sldId id="329" r:id="rId10"/>
    <p:sldId id="330" r:id="rId11"/>
    <p:sldId id="316" r:id="rId12"/>
    <p:sldId id="317" r:id="rId13"/>
    <p:sldId id="331" r:id="rId14"/>
    <p:sldId id="318" r:id="rId15"/>
    <p:sldId id="315" r:id="rId16"/>
    <p:sldId id="332" r:id="rId17"/>
    <p:sldId id="333" r:id="rId18"/>
    <p:sldId id="334" r:id="rId19"/>
    <p:sldId id="33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B8BF"/>
    <a:srgbClr val="5869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26" autoAdjust="0"/>
    <p:restoredTop sz="95388" autoAdjust="0"/>
  </p:normalViewPr>
  <p:slideViewPr>
    <p:cSldViewPr snapToGrid="0">
      <p:cViewPr varScale="1">
        <p:scale>
          <a:sx n="105" d="100"/>
          <a:sy n="105" d="100"/>
        </p:scale>
        <p:origin x="990" y="114"/>
      </p:cViewPr>
      <p:guideLst/>
    </p:cSldViewPr>
  </p:slideViewPr>
  <p:outlineViewPr>
    <p:cViewPr>
      <p:scale>
        <a:sx n="33" d="100"/>
        <a:sy n="33" d="100"/>
      </p:scale>
      <p:origin x="0" y="-7776"/>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A50702-3C68-4B14-B819-72B57D27F94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0F4880-E690-44D0-8356-A9E7BDBAB0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E6205E-B305-4B90-9534-3C5E99A0275E}" type="datetimeFigureOut">
              <a:rPr lang="en-US" smtClean="0"/>
              <a:t>4/16/2025</a:t>
            </a:fld>
            <a:endParaRPr lang="en-US" dirty="0"/>
          </a:p>
        </p:txBody>
      </p:sp>
      <p:sp>
        <p:nvSpPr>
          <p:cNvPr id="4" name="Footer Placeholder 3">
            <a:extLst>
              <a:ext uri="{FF2B5EF4-FFF2-40B4-BE49-F238E27FC236}">
                <a16:creationId xmlns:a16="http://schemas.microsoft.com/office/drawing/2014/main" id="{26B4ACF6-39FD-4B08-A7D5-5BFDC37B46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7C9FD2-2C57-4DE7-8EA4-86DEE80B98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AC623C-86E0-4A85-83FB-F4A716956FD4}" type="slidenum">
              <a:rPr lang="en-US" smtClean="0"/>
              <a:t>‹#›</a:t>
            </a:fld>
            <a:endParaRPr lang="en-US" dirty="0"/>
          </a:p>
        </p:txBody>
      </p:sp>
    </p:spTree>
    <p:extLst>
      <p:ext uri="{BB962C8B-B14F-4D97-AF65-F5344CB8AC3E}">
        <p14:creationId xmlns:p14="http://schemas.microsoft.com/office/powerpoint/2010/main" val="1693955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3722F1-E430-42A1-A473-1759336AECCE}" type="datetimeFigureOut">
              <a:rPr lang="en-US" smtClean="0"/>
              <a:t>4/16/2025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D7554-D10C-4E29-B8E6-BB7111FA614F}" type="slidenum">
              <a:rPr lang="en-US" smtClean="0"/>
              <a:t>‹#›</a:t>
            </a:fld>
            <a:endParaRPr lang="en-US" dirty="0"/>
          </a:p>
        </p:txBody>
      </p:sp>
    </p:spTree>
    <p:extLst>
      <p:ext uri="{BB962C8B-B14F-4D97-AF65-F5344CB8AC3E}">
        <p14:creationId xmlns:p14="http://schemas.microsoft.com/office/powerpoint/2010/main" val="3517347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794424E-93DD-A404-D05E-EF6030A76D3B}"/>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5" y="690511"/>
            <a:ext cx="5185821" cy="5253089"/>
          </a:xfrm>
        </p:spPr>
        <p:txBody>
          <a:bodyPr anchor="b">
            <a:normAutofit/>
          </a:bodyPr>
          <a:lstStyle>
            <a:lvl1pPr>
              <a:defRPr sz="6000">
                <a:solidFill>
                  <a:schemeClr val="bg1"/>
                </a:solidFill>
              </a:defRPr>
            </a:lvl1pPr>
          </a:lstStyle>
          <a:p>
            <a:r>
              <a:rPr lang="en-US" dirty="0"/>
              <a:t>Click to add title</a:t>
            </a:r>
          </a:p>
        </p:txBody>
      </p:sp>
    </p:spTree>
    <p:extLst>
      <p:ext uri="{BB962C8B-B14F-4D97-AF65-F5344CB8AC3E}">
        <p14:creationId xmlns:p14="http://schemas.microsoft.com/office/powerpoint/2010/main" val="1784555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1468814" y="2057400"/>
            <a:ext cx="3091027" cy="3867538"/>
          </a:xfrm>
        </p:spPr>
        <p:txBody>
          <a:bodyPr lIns="0">
            <a:normAutofit/>
          </a:bodyPr>
          <a:lstStyle>
            <a:lvl1pPr marL="0" indent="0">
              <a:lnSpc>
                <a:spcPct val="100000"/>
              </a:lnSpc>
              <a:spcBef>
                <a:spcPts val="0"/>
              </a:spcBef>
              <a:spcAft>
                <a:spcPts val="1200"/>
              </a:spcAft>
              <a:buNone/>
              <a:defRPr sz="2000"/>
            </a:lvl1pPr>
            <a:lvl2pPr marL="800100" indent="-342900">
              <a:lnSpc>
                <a:spcPct val="100000"/>
              </a:lnSpc>
              <a:spcBef>
                <a:spcPts val="0"/>
              </a:spcBef>
              <a:spcAft>
                <a:spcPts val="1200"/>
              </a:spcAft>
              <a:buFont typeface="Arial" panose="020B0604020202020204" pitchFamily="34" charset="0"/>
              <a:buChar char="•"/>
              <a:defRPr sz="2000"/>
            </a:lvl2pPr>
            <a:lvl3pPr marL="1257300" indent="-342900">
              <a:spcBef>
                <a:spcPts val="0"/>
              </a:spcBef>
              <a:spcAft>
                <a:spcPts val="1200"/>
              </a:spcAft>
              <a:buFont typeface="Arial" panose="020B0604020202020204" pitchFamily="34" charset="0"/>
              <a:buChar char="•"/>
              <a:defRPr sz="2000"/>
            </a:lvl3pPr>
            <a:lvl4pPr marL="1714500" indent="-342900">
              <a:spcBef>
                <a:spcPts val="0"/>
              </a:spcBef>
              <a:spcAft>
                <a:spcPts val="1200"/>
              </a:spcAft>
              <a:buFont typeface="Arial" panose="020B0604020202020204" pitchFamily="34" charset="0"/>
              <a:buChar char="•"/>
              <a:defRPr sz="2000"/>
            </a:lvl4pPr>
            <a:lvl5pPr marL="2171700" indent="-3429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able Placeholder 13">
            <a:extLst>
              <a:ext uri="{FF2B5EF4-FFF2-40B4-BE49-F238E27FC236}">
                <a16:creationId xmlns:a16="http://schemas.microsoft.com/office/drawing/2014/main" id="{EA708189-1532-1BDD-104F-4D8556146CEE}"/>
              </a:ext>
            </a:extLst>
          </p:cNvPr>
          <p:cNvSpPr>
            <a:spLocks noGrp="1"/>
          </p:cNvSpPr>
          <p:nvPr>
            <p:ph type="tbl" sz="quarter" idx="12"/>
          </p:nvPr>
        </p:nvSpPr>
        <p:spPr>
          <a:xfrm>
            <a:off x="5097463" y="2051976"/>
            <a:ext cx="6180137" cy="3867538"/>
          </a:xfrm>
        </p:spPr>
        <p:txBody>
          <a:bodyPr>
            <a:normAutofit/>
          </a:bodyPr>
          <a:lstStyle>
            <a:lvl1pPr>
              <a:defRPr sz="2000"/>
            </a:lvl1pPr>
          </a:lstStyle>
          <a:p>
            <a:r>
              <a:rPr lang="en-US" dirty="0"/>
              <a:t>Click icon to add table</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5">
            <a:extLst>
              <a:ext uri="{FF2B5EF4-FFF2-40B4-BE49-F238E27FC236}">
                <a16:creationId xmlns:a16="http://schemas.microsoft.com/office/drawing/2014/main" id="{6E0EC71B-95A1-C740-6B1F-F8DF02E2D1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409299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Content 2">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8" name="Content Placeholder 7">
            <a:extLst>
              <a:ext uri="{FF2B5EF4-FFF2-40B4-BE49-F238E27FC236}">
                <a16:creationId xmlns:a16="http://schemas.microsoft.com/office/drawing/2014/main" id="{8B0AB10A-3CAB-D4C0-3CB1-401461802BD3}"/>
              </a:ext>
            </a:extLst>
          </p:cNvPr>
          <p:cNvSpPr>
            <a:spLocks noGrp="1"/>
          </p:cNvSpPr>
          <p:nvPr>
            <p:ph sz="quarter" idx="10" hasCustomPrompt="1"/>
          </p:nvPr>
        </p:nvSpPr>
        <p:spPr>
          <a:xfrm>
            <a:off x="1468814" y="2066731"/>
            <a:ext cx="6452876" cy="3867538"/>
          </a:xfrm>
        </p:spPr>
        <p:txBody>
          <a:bodyPr lIns="0">
            <a:normAutofit/>
          </a:bodyPr>
          <a:lstStyle>
            <a:lvl1pPr>
              <a:lnSpc>
                <a:spcPct val="100000"/>
              </a:lnSpc>
              <a:spcAft>
                <a:spcPts val="600"/>
              </a:spcAft>
              <a:defRPr sz="2000"/>
            </a:lvl1pPr>
            <a:lvl2pPr>
              <a:lnSpc>
                <a:spcPct val="100000"/>
              </a:lnSpc>
              <a:spcAft>
                <a:spcPts val="600"/>
              </a:spcAft>
              <a:defRPr sz="2000"/>
            </a:lvl2pPr>
            <a:lvl3pPr>
              <a:lnSpc>
                <a:spcPct val="100000"/>
              </a:lnSpc>
              <a:spcBef>
                <a:spcPts val="1000"/>
              </a:spcBef>
              <a:spcAft>
                <a:spcPts val="600"/>
              </a:spcAft>
              <a:defRPr sz="2000"/>
            </a:lvl3pPr>
            <a:lvl4pPr>
              <a:lnSpc>
                <a:spcPct val="100000"/>
              </a:lnSpc>
              <a:spcAft>
                <a:spcPts val="1200"/>
              </a:spcAft>
              <a:defRPr sz="2000"/>
            </a:lvl4pPr>
            <a:lvl5pP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7">
            <a:extLst>
              <a:ext uri="{FF2B5EF4-FFF2-40B4-BE49-F238E27FC236}">
                <a16:creationId xmlns:a16="http://schemas.microsoft.com/office/drawing/2014/main" id="{7DBA8ADB-B20F-8404-46AB-AF67E25C7C75}"/>
              </a:ext>
            </a:extLst>
          </p:cNvPr>
          <p:cNvSpPr>
            <a:spLocks noGrp="1"/>
          </p:cNvSpPr>
          <p:nvPr>
            <p:ph sz="quarter" idx="11" hasCustomPrompt="1"/>
          </p:nvPr>
        </p:nvSpPr>
        <p:spPr>
          <a:xfrm>
            <a:off x="8169196" y="2066731"/>
            <a:ext cx="3108391" cy="3867538"/>
          </a:xfrm>
        </p:spPr>
        <p:txBody>
          <a:bodyPr lIns="0">
            <a:normAutofit/>
          </a:bodyPr>
          <a:lstStyle>
            <a:lvl1pPr marL="0" indent="0">
              <a:lnSpc>
                <a:spcPct val="100000"/>
              </a:lnSpc>
              <a:spcAft>
                <a:spcPts val="600"/>
              </a:spcAft>
              <a:buNone/>
              <a:defRPr sz="2000"/>
            </a:lvl1pPr>
            <a:lvl2pPr marL="800100" indent="-342900">
              <a:lnSpc>
                <a:spcPct val="100000"/>
              </a:lnSpc>
              <a:spcAft>
                <a:spcPts val="600"/>
              </a:spcAft>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8814D5F7-E70A-5F97-5C8F-95B9E1B6D492}"/>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852814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9" name="Table Placeholder 8">
            <a:extLst>
              <a:ext uri="{FF2B5EF4-FFF2-40B4-BE49-F238E27FC236}">
                <a16:creationId xmlns:a16="http://schemas.microsoft.com/office/drawing/2014/main" id="{CB43608F-0A38-CF4A-4B3B-F1212E786FDE}"/>
              </a:ext>
            </a:extLst>
          </p:cNvPr>
          <p:cNvSpPr>
            <a:spLocks noGrp="1"/>
          </p:cNvSpPr>
          <p:nvPr>
            <p:ph type="tbl" sz="quarter" idx="10"/>
          </p:nvPr>
        </p:nvSpPr>
        <p:spPr>
          <a:xfrm>
            <a:off x="1487488" y="2057400"/>
            <a:ext cx="9790112" cy="3886200"/>
          </a:xfrm>
        </p:spPr>
        <p:txBody>
          <a:bodyPr>
            <a:normAutofit/>
          </a:bodyPr>
          <a:lstStyle>
            <a:lvl1pPr>
              <a:defRPr sz="2400"/>
            </a:lvl1pPr>
          </a:lstStyle>
          <a:p>
            <a:r>
              <a:rPr lang="en-US" dirty="0"/>
              <a:t>Click icon to add table</a:t>
            </a:r>
          </a:p>
        </p:txBody>
      </p:sp>
      <p:sp>
        <p:nvSpPr>
          <p:cNvPr id="2" name="Slide Number Placeholder 5">
            <a:extLst>
              <a:ext uri="{FF2B5EF4-FFF2-40B4-BE49-F238E27FC236}">
                <a16:creationId xmlns:a16="http://schemas.microsoft.com/office/drawing/2014/main" id="{05DA3688-07D1-82D9-6818-C95E9A69C2F1}"/>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691357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794424E-93DD-A404-D05E-EF6030A76D3B}"/>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4" y="690511"/>
            <a:ext cx="4964671" cy="5253089"/>
          </a:xfrm>
        </p:spPr>
        <p:txBody>
          <a:bodyPr anchor="b">
            <a:normAutofit/>
          </a:bodyPr>
          <a:lstStyle>
            <a:lvl1pPr>
              <a:defRPr sz="6000">
                <a:solidFill>
                  <a:schemeClr val="bg1"/>
                </a:solidFill>
              </a:defRPr>
            </a:lvl1pPr>
          </a:lstStyle>
          <a:p>
            <a:r>
              <a:rPr lang="en-US" dirty="0"/>
              <a:t>Click to add title</a:t>
            </a:r>
          </a:p>
        </p:txBody>
      </p:sp>
      <p:sp>
        <p:nvSpPr>
          <p:cNvPr id="10" name="Content Placeholder 9">
            <a:extLst>
              <a:ext uri="{FF2B5EF4-FFF2-40B4-BE49-F238E27FC236}">
                <a16:creationId xmlns:a16="http://schemas.microsoft.com/office/drawing/2014/main" id="{AD608249-3D60-D3B2-68C5-778D0EA18F2D}"/>
              </a:ext>
            </a:extLst>
          </p:cNvPr>
          <p:cNvSpPr>
            <a:spLocks noGrp="1"/>
          </p:cNvSpPr>
          <p:nvPr>
            <p:ph sz="quarter" idx="10" hasCustomPrompt="1"/>
          </p:nvPr>
        </p:nvSpPr>
        <p:spPr>
          <a:xfrm>
            <a:off x="6282286" y="690465"/>
            <a:ext cx="4784372" cy="5253089"/>
          </a:xfrm>
        </p:spPr>
        <p:txBody>
          <a:bodyPr anchor="ctr">
            <a:normAutofit/>
          </a:bodyPr>
          <a:lstStyle>
            <a:lvl1pPr marL="0" indent="0">
              <a:lnSpc>
                <a:spcPct val="100000"/>
              </a:lnSpc>
              <a:spcBef>
                <a:spcPts val="0"/>
              </a:spcBef>
              <a:spcAft>
                <a:spcPts val="1200"/>
              </a:spcAft>
              <a:buNone/>
              <a:defRPr sz="2000">
                <a:solidFill>
                  <a:schemeClr val="bg1"/>
                </a:solidFill>
              </a:defRPr>
            </a:lvl1pPr>
            <a:lvl2pPr marL="742950" indent="-285750">
              <a:lnSpc>
                <a:spcPct val="100000"/>
              </a:lnSpc>
              <a:spcBef>
                <a:spcPts val="0"/>
              </a:spcBef>
              <a:spcAft>
                <a:spcPts val="1200"/>
              </a:spcAft>
              <a:buFont typeface="Arial" panose="020B0604020202020204" pitchFamily="34" charset="0"/>
              <a:buChar char="•"/>
              <a:defRPr sz="1800">
                <a:solidFill>
                  <a:schemeClr val="bg1"/>
                </a:solidFill>
              </a:defRPr>
            </a:lvl2pPr>
            <a:lvl3pPr marL="1200150" indent="-285750">
              <a:lnSpc>
                <a:spcPct val="100000"/>
              </a:lnSpc>
              <a:spcBef>
                <a:spcPts val="0"/>
              </a:spcBef>
              <a:spcAft>
                <a:spcPts val="1200"/>
              </a:spcAft>
              <a:buFont typeface="Arial" panose="020B0604020202020204" pitchFamily="34" charset="0"/>
              <a:buChar char="•"/>
              <a:defRPr sz="1600">
                <a:solidFill>
                  <a:schemeClr val="bg1"/>
                </a:solidFill>
              </a:defRPr>
            </a:lvl3pPr>
            <a:lvl4pPr marL="1657350" indent="-285750">
              <a:lnSpc>
                <a:spcPct val="100000"/>
              </a:lnSpc>
              <a:spcBef>
                <a:spcPts val="0"/>
              </a:spcBef>
              <a:spcAft>
                <a:spcPts val="1200"/>
              </a:spcAft>
              <a:buFont typeface="Arial" panose="020B0604020202020204" pitchFamily="34" charset="0"/>
              <a:buChar char="•"/>
              <a:defRPr sz="1400">
                <a:solidFill>
                  <a:schemeClr val="bg1"/>
                </a:solidFill>
              </a:defRPr>
            </a:lvl4pPr>
            <a:lvl5pPr marL="2114550" indent="-285750">
              <a:lnSpc>
                <a:spcPct val="100000"/>
              </a:lnSpc>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4374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55583" y="737115"/>
            <a:ext cx="4640418" cy="5407091"/>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6388461" y="737115"/>
            <a:ext cx="4449712" cy="5407091"/>
          </a:xfrm>
        </p:spPr>
        <p:txBody>
          <a:bodyPr lIns="0" tIns="0" rIns="0" bIns="0" anchor="ct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45FE61D9-DA99-9DA5-5DD2-C4118066CA63}"/>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4E9F5D75-1D8F-F695-81F8-4A6D0C67821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27724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6B956C-A124-5A7C-EBD4-CBB618B9BC1D}"/>
              </a:ext>
            </a:extLst>
          </p:cNvPr>
          <p:cNvSpPr>
            <a:spLocks noGrp="1"/>
          </p:cNvSpPr>
          <p:nvPr>
            <p:ph type="title" hasCustomPrompt="1"/>
          </p:nvPr>
        </p:nvSpPr>
        <p:spPr>
          <a:xfrm>
            <a:off x="1353827" y="1278294"/>
            <a:ext cx="5000318" cy="4904141"/>
          </a:xfrm>
        </p:spPr>
        <p:txBody>
          <a:bodyPr anchor="b">
            <a:norm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2B92702B-E14C-886C-445A-349265F37592}"/>
              </a:ext>
            </a:extLst>
          </p:cNvPr>
          <p:cNvSpPr>
            <a:spLocks noGrp="1"/>
          </p:cNvSpPr>
          <p:nvPr>
            <p:ph type="pic" sz="quarter" idx="13"/>
          </p:nvPr>
        </p:nvSpPr>
        <p:spPr>
          <a:xfrm>
            <a:off x="6642169" y="-1"/>
            <a:ext cx="4635426" cy="6857999"/>
          </a:xfrm>
        </p:spPr>
        <p:txBody>
          <a:bodyPr>
            <a:normAutofit/>
          </a:bodyPr>
          <a:lstStyle>
            <a:lvl1pPr marL="0" indent="0" algn="ctr">
              <a:buNone/>
              <a:defRPr sz="2000"/>
            </a:lvl1pPr>
          </a:lstStyle>
          <a:p>
            <a:r>
              <a:rPr lang="en-US" dirty="0"/>
              <a:t>Click icon to add picture</a:t>
            </a:r>
          </a:p>
        </p:txBody>
      </p:sp>
      <p:sp>
        <p:nvSpPr>
          <p:cNvPr id="6" name="Rectangle 5">
            <a:extLst>
              <a:ext uri="{FF2B5EF4-FFF2-40B4-BE49-F238E27FC236}">
                <a16:creationId xmlns:a16="http://schemas.microsoft.com/office/drawing/2014/main" id="{49C76C37-CBD2-36CF-1413-53DD1CB4A545}"/>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10D1AAD-E663-5B8E-CE72-64C1DBF19CE0}"/>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EC250190-89C1-EAA3-6C2A-15A60C6754F5}"/>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02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6B956C-A124-5A7C-EBD4-CBB618B9BC1D}"/>
              </a:ext>
            </a:extLst>
          </p:cNvPr>
          <p:cNvSpPr>
            <a:spLocks noGrp="1"/>
          </p:cNvSpPr>
          <p:nvPr>
            <p:ph type="title" hasCustomPrompt="1"/>
          </p:nvPr>
        </p:nvSpPr>
        <p:spPr>
          <a:xfrm>
            <a:off x="1353827" y="3508311"/>
            <a:ext cx="9923770" cy="1438762"/>
          </a:xfrm>
        </p:spPr>
        <p:txBody>
          <a:bodyPr anchor="b">
            <a:norm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2B92702B-E14C-886C-445A-349265F37592}"/>
              </a:ext>
            </a:extLst>
          </p:cNvPr>
          <p:cNvSpPr>
            <a:spLocks noGrp="1"/>
          </p:cNvSpPr>
          <p:nvPr>
            <p:ph type="pic" sz="quarter" idx="13"/>
          </p:nvPr>
        </p:nvSpPr>
        <p:spPr>
          <a:xfrm>
            <a:off x="915600" y="0"/>
            <a:ext cx="10361995" cy="3429000"/>
          </a:xfrm>
        </p:spPr>
        <p:txBody>
          <a:bodyPr>
            <a:normAutofit/>
          </a:bodyPr>
          <a:lstStyle>
            <a:lvl1pPr marL="0" indent="0" algn="ctr">
              <a:buNone/>
              <a:defRPr sz="2000"/>
            </a:lvl1pPr>
          </a:lstStyle>
          <a:p>
            <a:r>
              <a:rPr lang="en-US" dirty="0"/>
              <a:t>Click icon to add picture</a:t>
            </a:r>
          </a:p>
        </p:txBody>
      </p:sp>
      <p:sp>
        <p:nvSpPr>
          <p:cNvPr id="6" name="Rectangle 5">
            <a:extLst>
              <a:ext uri="{FF2B5EF4-FFF2-40B4-BE49-F238E27FC236}">
                <a16:creationId xmlns:a16="http://schemas.microsoft.com/office/drawing/2014/main" id="{49C76C37-CBD2-36CF-1413-53DD1CB4A545}"/>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10D1AAD-E663-5B8E-CE72-64C1DBF19CE0}"/>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EC250190-89C1-EAA3-6C2A-15A60C6754F5}"/>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 Placeholder 12">
            <a:extLst>
              <a:ext uri="{FF2B5EF4-FFF2-40B4-BE49-F238E27FC236}">
                <a16:creationId xmlns:a16="http://schemas.microsoft.com/office/drawing/2014/main" id="{D179113D-0374-3934-841E-56AD5AFCF977}"/>
              </a:ext>
            </a:extLst>
          </p:cNvPr>
          <p:cNvSpPr>
            <a:spLocks noGrp="1"/>
          </p:cNvSpPr>
          <p:nvPr>
            <p:ph type="body" sz="quarter" idx="12" hasCustomPrompt="1"/>
          </p:nvPr>
        </p:nvSpPr>
        <p:spPr>
          <a:xfrm>
            <a:off x="1353828" y="5228488"/>
            <a:ext cx="9923770" cy="1368256"/>
          </a:xfrm>
          <a:prstGeom prst="rect">
            <a:avLst/>
          </a:prstGeom>
        </p:spPr>
        <p:txBody>
          <a:bodyPr anchor="t">
            <a:normAutofit/>
          </a:bodyPr>
          <a:lstStyle>
            <a:lvl1pPr marL="0" indent="0" algn="l">
              <a:lnSpc>
                <a:spcPct val="80000"/>
              </a:lnSpc>
              <a:spcBef>
                <a:spcPts val="0"/>
              </a:spcBef>
              <a:buNone/>
              <a:defRPr sz="2000" spc="0" baseline="0">
                <a:solidFill>
                  <a:schemeClr val="tx1"/>
                </a:solidFill>
                <a:latin typeface="+mn-lt"/>
              </a:defRPr>
            </a:lvl1pPr>
          </a:lstStyle>
          <a:p>
            <a:pPr lvl="0"/>
            <a:r>
              <a:rPr lang="en-US" dirty="0"/>
              <a:t>Click to add subtitle</a:t>
            </a:r>
          </a:p>
        </p:txBody>
      </p:sp>
    </p:spTree>
    <p:extLst>
      <p:ext uri="{BB962C8B-B14F-4D97-AF65-F5344CB8AC3E}">
        <p14:creationId xmlns:p14="http://schemas.microsoft.com/office/powerpoint/2010/main" val="3227224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5" y="503852"/>
            <a:ext cx="9150675"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50153" y="2108722"/>
            <a:ext cx="8552264" cy="4119463"/>
          </a:xfrm>
        </p:spPr>
        <p:txBody>
          <a:bodyPr lIns="0" tIns="0" rIns="0" bIns="0">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45FE61D9-DA99-9DA5-5DD2-C4118066CA63}"/>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5DABAFC1-3E76-DCE6-3A6D-E0020C5BE8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1373596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6"/>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07175C5-CB2F-2BAC-3704-54DCD1BF043F}"/>
              </a:ext>
            </a:extLst>
          </p:cNvPr>
          <p:cNvSpPr>
            <a:spLocks noGrp="1"/>
          </p:cNvSpPr>
          <p:nvPr>
            <p:ph type="title" hasCustomPrompt="1"/>
          </p:nvPr>
        </p:nvSpPr>
        <p:spPr>
          <a:xfrm>
            <a:off x="1038031" y="1068169"/>
            <a:ext cx="10115939" cy="2681549"/>
          </a:xfrm>
        </p:spPr>
        <p:txBody>
          <a:bodyPr anchor="b"/>
          <a:lstStyle>
            <a:lvl1pPr algn="ctr">
              <a:defRPr>
                <a:solidFill>
                  <a:schemeClr val="bg1"/>
                </a:solidFill>
              </a:defRPr>
            </a:lvl1pPr>
          </a:lstStyle>
          <a:p>
            <a:r>
              <a:rPr lang="en-US" dirty="0"/>
              <a:t>Click to add title</a:t>
            </a:r>
          </a:p>
        </p:txBody>
      </p:sp>
      <p:sp>
        <p:nvSpPr>
          <p:cNvPr id="5" name="Rectangle 4">
            <a:extLst>
              <a:ext uri="{FF2B5EF4-FFF2-40B4-BE49-F238E27FC236}">
                <a16:creationId xmlns:a16="http://schemas.microsoft.com/office/drawing/2014/main" id="{3901905E-33E7-852F-94E3-8E100B3D1E4A}"/>
              </a:ext>
              <a:ext uri="{C183D7F6-B498-43B3-948B-1728B52AA6E4}">
                <adec:decorative xmlns:adec="http://schemas.microsoft.com/office/drawing/2017/decorative" val="1"/>
              </a:ext>
            </a:extLst>
          </p:cNvPr>
          <p:cNvSpPr/>
          <p:nvPr userDrawn="1"/>
        </p:nvSpPr>
        <p:spPr>
          <a:xfrm>
            <a:off x="914400" y="914400"/>
            <a:ext cx="10363200" cy="502920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B7799F7-CBB1-9649-7D06-F7EEFD4F0183}"/>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1AFC5CA-DB29-4B8C-C004-72E4EC761C3B}"/>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12">
            <a:extLst>
              <a:ext uri="{FF2B5EF4-FFF2-40B4-BE49-F238E27FC236}">
                <a16:creationId xmlns:a16="http://schemas.microsoft.com/office/drawing/2014/main" id="{E3CB2D2A-7172-87CE-D493-DAF52D62EBFC}"/>
              </a:ext>
            </a:extLst>
          </p:cNvPr>
          <p:cNvSpPr>
            <a:spLocks noGrp="1"/>
          </p:cNvSpPr>
          <p:nvPr>
            <p:ph type="body" sz="quarter" idx="12" hasCustomPrompt="1"/>
          </p:nvPr>
        </p:nvSpPr>
        <p:spPr>
          <a:xfrm>
            <a:off x="1038031" y="4027047"/>
            <a:ext cx="10115939" cy="1762783"/>
          </a:xfrm>
          <a:prstGeom prst="rect">
            <a:avLst/>
          </a:prstGeom>
        </p:spPr>
        <p:txBody>
          <a:bodyPr anchor="t">
            <a:normAutofit/>
          </a:bodyPr>
          <a:lstStyle>
            <a:lvl1pPr marL="0" indent="0" algn="ctr">
              <a:lnSpc>
                <a:spcPct val="80000"/>
              </a:lnSpc>
              <a:spcBef>
                <a:spcPts val="0"/>
              </a:spcBef>
              <a:buNone/>
              <a:defRPr sz="2000" spc="0" baseline="0">
                <a:solidFill>
                  <a:schemeClr val="bg1"/>
                </a:solidFill>
                <a:latin typeface="+mn-lt"/>
              </a:defRPr>
            </a:lvl1pPr>
          </a:lstStyle>
          <a:p>
            <a:pPr lvl="0"/>
            <a:r>
              <a:rPr lang="en-US" dirty="0"/>
              <a:t>Click to add subtitle</a:t>
            </a:r>
          </a:p>
        </p:txBody>
      </p:sp>
    </p:spTree>
    <p:extLst>
      <p:ext uri="{BB962C8B-B14F-4D97-AF65-F5344CB8AC3E}">
        <p14:creationId xmlns:p14="http://schemas.microsoft.com/office/powerpoint/2010/main" val="2069536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ntent ">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68814" y="2057401"/>
            <a:ext cx="4627186"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6668185" y="2057401"/>
            <a:ext cx="4609399"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a16="http://schemas.microsoft.com/office/drawing/2014/main" id="{1D40DF0B-6602-19D4-3110-4659C28780D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61720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3">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4" name="Content Placeholder 7">
            <a:extLst>
              <a:ext uri="{FF2B5EF4-FFF2-40B4-BE49-F238E27FC236}">
                <a16:creationId xmlns:a16="http://schemas.microsoft.com/office/drawing/2014/main" id="{C355854D-70C0-E6E1-2A0C-284D00A21AEC}"/>
              </a:ext>
            </a:extLst>
          </p:cNvPr>
          <p:cNvSpPr>
            <a:spLocks noGrp="1"/>
          </p:cNvSpPr>
          <p:nvPr>
            <p:ph sz="quarter" idx="12" hasCustomPrompt="1"/>
          </p:nvPr>
        </p:nvSpPr>
        <p:spPr>
          <a:xfrm>
            <a:off x="1468815" y="2057401"/>
            <a:ext cx="3068678" cy="4119463"/>
          </a:xfrm>
        </p:spPr>
        <p:txBody>
          <a:bodyPr lIns="0">
            <a:normAutofit/>
          </a:bodyPr>
          <a:lstStyle>
            <a:lvl1pPr marL="320040" indent="-320040">
              <a:lnSpc>
                <a:spcPct val="100000"/>
              </a:lnSpc>
              <a:spcBef>
                <a:spcPts val="0"/>
              </a:spcBef>
              <a:spcAft>
                <a:spcPts val="1200"/>
              </a:spcAft>
              <a:buFont typeface="+mj-lt"/>
              <a:buAutoNum type="arabicPeriod"/>
              <a:defRPr sz="2000"/>
            </a:lvl1pPr>
            <a:lvl2pPr marL="457200" indent="-320040">
              <a:lnSpc>
                <a:spcPct val="100000"/>
              </a:lnSpc>
              <a:spcBef>
                <a:spcPts val="1000"/>
              </a:spcBef>
              <a:spcAft>
                <a:spcPts val="1200"/>
              </a:spcAft>
              <a:buFont typeface="+mj-lt"/>
              <a:buAutoNum type="alphaLcPeriod"/>
              <a:defRPr sz="2000"/>
            </a:lvl2pPr>
            <a:lvl3pPr marL="914400" indent="-320040">
              <a:spcBef>
                <a:spcPts val="1000"/>
              </a:spcBef>
              <a:spcAft>
                <a:spcPts val="1200"/>
              </a:spcAft>
              <a:buFont typeface="+mj-lt"/>
              <a:buAutoNum type="arabicParenR"/>
              <a:defRPr sz="2000"/>
            </a:lvl3pPr>
            <a:lvl4pPr marL="1371600" indent="-320040">
              <a:spcBef>
                <a:spcPts val="1000"/>
              </a:spcBef>
              <a:spcAft>
                <a:spcPts val="1200"/>
              </a:spcAft>
              <a:buFont typeface="+mj-lt"/>
              <a:buAutoNum type="alphaLcParenR"/>
              <a:defRPr sz="2000"/>
            </a:lvl4pPr>
            <a:lvl5pPr marL="1828800" indent="-320040">
              <a:spcBef>
                <a:spcPts val="100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5191727" y="2057401"/>
            <a:ext cx="6085857"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a16="http://schemas.microsoft.com/office/drawing/2014/main" id="{D7B331F9-6D4A-5020-969F-E961AF374E19}"/>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14237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icture and Content">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8" name="Picture Placeholder 7">
            <a:extLst>
              <a:ext uri="{FF2B5EF4-FFF2-40B4-BE49-F238E27FC236}">
                <a16:creationId xmlns:a16="http://schemas.microsoft.com/office/drawing/2014/main" id="{357912CB-B8F8-1E65-094F-AD3220E6C79C}"/>
              </a:ext>
            </a:extLst>
          </p:cNvPr>
          <p:cNvSpPr>
            <a:spLocks noGrp="1"/>
          </p:cNvSpPr>
          <p:nvPr>
            <p:ph type="pic" sz="quarter" idx="12"/>
          </p:nvPr>
        </p:nvSpPr>
        <p:spPr>
          <a:xfrm>
            <a:off x="1503363" y="2061969"/>
            <a:ext cx="4592637" cy="4805362"/>
          </a:xfrm>
        </p:spPr>
        <p:txBody>
          <a:bodyPr>
            <a:normAutofit/>
          </a:bodyPr>
          <a:lstStyle>
            <a:lvl1pPr marL="0" indent="0" algn="ctr">
              <a:buNone/>
              <a:defRPr sz="2000"/>
            </a:lvl1pPr>
          </a:lstStyle>
          <a:p>
            <a:r>
              <a:rPr lang="en-US" dirty="0"/>
              <a:t>Click icon to add picture</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6787262" y="2052736"/>
            <a:ext cx="4490320" cy="4800598"/>
          </a:xfrm>
        </p:spPr>
        <p:txBody>
          <a:bodyPr lIns="0">
            <a:normAutofit/>
          </a:bodyPr>
          <a:lstStyle>
            <a:lvl1pPr marL="0" indent="0">
              <a:lnSpc>
                <a:spcPct val="100000"/>
              </a:lnSpc>
              <a:spcBef>
                <a:spcPts val="1000"/>
              </a:spcBef>
              <a:spcAft>
                <a:spcPts val="1200"/>
              </a:spcAft>
              <a:buNone/>
              <a:defRPr sz="2000"/>
            </a:lvl1pPr>
            <a:lvl2pPr marL="800100" indent="-342900">
              <a:lnSpc>
                <a:spcPct val="100000"/>
              </a:lnSpc>
              <a:spcBef>
                <a:spcPts val="1000"/>
              </a:spcBef>
              <a:spcAft>
                <a:spcPts val="1200"/>
              </a:spcAft>
              <a:buFont typeface="Arial" panose="020B0604020202020204" pitchFamily="34" charset="0"/>
              <a:buChar char="•"/>
              <a:defRPr sz="2000"/>
            </a:lvl2pPr>
            <a:lvl3pPr marL="1257300" indent="-342900">
              <a:spcBef>
                <a:spcPts val="1000"/>
              </a:spcBef>
              <a:spcAft>
                <a:spcPts val="1200"/>
              </a:spcAft>
              <a:buFont typeface="Arial" panose="020B0604020202020204" pitchFamily="34" charset="0"/>
              <a:buChar char="•"/>
              <a:defRPr sz="2000"/>
            </a:lvl3pPr>
            <a:lvl4pPr marL="1714500" indent="-342900">
              <a:spcBef>
                <a:spcPts val="1000"/>
              </a:spcBef>
              <a:spcAft>
                <a:spcPts val="1200"/>
              </a:spcAft>
              <a:buFont typeface="Arial" panose="020B0604020202020204" pitchFamily="34" charset="0"/>
              <a:buChar char="•"/>
              <a:defRPr sz="2000"/>
            </a:lvl4pPr>
            <a:lvl5pPr marL="2171700" indent="-3429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8809D86D-3DDE-CA24-4CAA-DF6944B9BCBB}"/>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107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82F216-62F1-7E0B-63FD-51C27CDAA1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61F31D-B959-2AD8-9208-FF08B574DB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32C8C7-5C6C-400B-AEC0-4D8178161B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5" name="Footer Placeholder 4">
            <a:extLst>
              <a:ext uri="{FF2B5EF4-FFF2-40B4-BE49-F238E27FC236}">
                <a16:creationId xmlns:a16="http://schemas.microsoft.com/office/drawing/2014/main" id="{4B7105D6-7B52-4B7D-9473-BCD571A93A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B13EAA0A-7090-4FA3-AD1C-CD4570404021}"/>
              </a:ext>
            </a:extLst>
          </p:cNvPr>
          <p:cNvSpPr>
            <a:spLocks noGrp="1"/>
          </p:cNvSpPr>
          <p:nvPr>
            <p:ph type="sldNum" sz="quarter" idx="4"/>
          </p:nvPr>
        </p:nvSpPr>
        <p:spPr>
          <a:xfrm>
            <a:off x="412136" y="5943601"/>
            <a:ext cx="968983" cy="651912"/>
          </a:xfrm>
          <a:prstGeom prst="rect">
            <a:avLst/>
          </a:prstGeom>
        </p:spPr>
        <p:txBody>
          <a:bodyPr vert="horz" lIns="91440" tIns="45720" rIns="91440" bIns="45720" rtlCol="0" anchor="ctr"/>
          <a:lstStyle>
            <a:lvl1pPr algn="ctr">
              <a:defRPr sz="1200" b="1" spc="150" baseline="0">
                <a:solidFill>
                  <a:schemeClr val="tx1"/>
                </a:solidFill>
                <a:latin typeface="+mn-lt"/>
              </a:defRPr>
            </a:lvl1p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737433849"/>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92" r:id="rId3"/>
    <p:sldLayoutId id="2147483691" r:id="rId4"/>
    <p:sldLayoutId id="2147483690" r:id="rId5"/>
    <p:sldLayoutId id="2147483689" r:id="rId6"/>
    <p:sldLayoutId id="2147483688" r:id="rId7"/>
    <p:sldLayoutId id="2147483687" r:id="rId8"/>
    <p:sldLayoutId id="2147483686" r:id="rId9"/>
    <p:sldLayoutId id="2147483685" r:id="rId10"/>
    <p:sldLayoutId id="2147483684" r:id="rId11"/>
    <p:sldLayoutId id="2147483682" r:id="rId12"/>
    <p:sldLayoutId id="214748368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54C9E-20FB-B999-9303-C71D1334BAD7}"/>
              </a:ext>
            </a:extLst>
          </p:cNvPr>
          <p:cNvSpPr>
            <a:spLocks noGrp="1"/>
          </p:cNvSpPr>
          <p:nvPr>
            <p:ph type="title"/>
          </p:nvPr>
        </p:nvSpPr>
        <p:spPr>
          <a:xfrm>
            <a:off x="2168007" y="2752344"/>
            <a:ext cx="8996817" cy="1536192"/>
          </a:xfrm>
        </p:spPr>
        <p:txBody>
          <a:bodyPr/>
          <a:lstStyle/>
          <a:p>
            <a:r>
              <a:rPr lang="en-US" dirty="0"/>
              <a:t>Your Second Hack: Part 1</a:t>
            </a:r>
          </a:p>
        </p:txBody>
      </p:sp>
      <p:sp>
        <p:nvSpPr>
          <p:cNvPr id="3" name="TextBox 2">
            <a:extLst>
              <a:ext uri="{FF2B5EF4-FFF2-40B4-BE49-F238E27FC236}">
                <a16:creationId xmlns:a16="http://schemas.microsoft.com/office/drawing/2014/main" id="{B27CF270-017B-F83F-906D-8D9EC21D3878}"/>
              </a:ext>
            </a:extLst>
          </p:cNvPr>
          <p:cNvSpPr txBox="1"/>
          <p:nvPr/>
        </p:nvSpPr>
        <p:spPr>
          <a:xfrm>
            <a:off x="9272016" y="5504688"/>
            <a:ext cx="4005072" cy="1200329"/>
          </a:xfrm>
          <a:prstGeom prst="rect">
            <a:avLst/>
          </a:prstGeom>
          <a:noFill/>
        </p:spPr>
        <p:txBody>
          <a:bodyPr wrap="square" rtlCol="0">
            <a:spAutoFit/>
          </a:bodyPr>
          <a:lstStyle/>
          <a:p>
            <a:r>
              <a:rPr lang="en-US" dirty="0">
                <a:solidFill>
                  <a:schemeClr val="bg1"/>
                </a:solidFill>
              </a:rPr>
              <a:t>Ryan Coon</a:t>
            </a:r>
          </a:p>
          <a:p>
            <a:r>
              <a:rPr lang="en-US" dirty="0">
                <a:solidFill>
                  <a:schemeClr val="bg1"/>
                </a:solidFill>
              </a:rPr>
              <a:t>CYB-610</a:t>
            </a:r>
          </a:p>
          <a:p>
            <a:r>
              <a:rPr lang="en-US" dirty="0">
                <a:solidFill>
                  <a:schemeClr val="bg1"/>
                </a:solidFill>
              </a:rPr>
              <a:t>Professor Ian Standefer</a:t>
            </a:r>
          </a:p>
          <a:p>
            <a:r>
              <a:rPr lang="en-US" dirty="0">
                <a:solidFill>
                  <a:schemeClr val="bg1"/>
                </a:solidFill>
              </a:rPr>
              <a:t>April 16, 2025</a:t>
            </a:r>
          </a:p>
        </p:txBody>
      </p:sp>
    </p:spTree>
    <p:extLst>
      <p:ext uri="{BB962C8B-B14F-4D97-AF65-F5344CB8AC3E}">
        <p14:creationId xmlns:p14="http://schemas.microsoft.com/office/powerpoint/2010/main" val="3378822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EC09D-1D21-1E20-037B-D8D493956B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7C917C-8B01-1E07-DA8C-2608A1A32805}"/>
              </a:ext>
            </a:extLst>
          </p:cNvPr>
          <p:cNvSpPr>
            <a:spLocks noGrp="1"/>
          </p:cNvSpPr>
          <p:nvPr>
            <p:ph type="title"/>
          </p:nvPr>
        </p:nvSpPr>
        <p:spPr>
          <a:xfrm>
            <a:off x="946591" y="949297"/>
            <a:ext cx="10115939" cy="970943"/>
          </a:xfrm>
        </p:spPr>
        <p:txBody>
          <a:bodyPr/>
          <a:lstStyle/>
          <a:p>
            <a:r>
              <a:rPr lang="en-US" dirty="0"/>
              <a:t>Cross-Site Scripting(XSS)</a:t>
            </a:r>
            <a:endParaRPr lang="en-ZA" dirty="0"/>
          </a:p>
        </p:txBody>
      </p:sp>
      <p:sp>
        <p:nvSpPr>
          <p:cNvPr id="3" name="Text Placeholder 2">
            <a:extLst>
              <a:ext uri="{FF2B5EF4-FFF2-40B4-BE49-F238E27FC236}">
                <a16:creationId xmlns:a16="http://schemas.microsoft.com/office/drawing/2014/main" id="{FDF35F44-C15C-1B7B-BEF1-53D627F194C2}"/>
              </a:ext>
            </a:extLst>
          </p:cNvPr>
          <p:cNvSpPr>
            <a:spLocks noGrp="1"/>
          </p:cNvSpPr>
          <p:nvPr>
            <p:ph type="body" sz="quarter" idx="12"/>
          </p:nvPr>
        </p:nvSpPr>
        <p:spPr>
          <a:xfrm>
            <a:off x="1129471" y="2646303"/>
            <a:ext cx="10115939" cy="1762783"/>
          </a:xfrm>
        </p:spPr>
        <p:txBody>
          <a:bodyPr/>
          <a:lstStyle/>
          <a:p>
            <a:pPr marL="0" marR="0">
              <a:lnSpc>
                <a:spcPct val="115000"/>
              </a:lnSpc>
              <a:spcAft>
                <a:spcPts val="800"/>
              </a:spcAft>
            </a:pPr>
            <a:r>
              <a:rPr lang="en-US" sz="1800" i="1" kern="100" dirty="0">
                <a:effectLst/>
                <a:latin typeface="Aptos" panose="020B0004020202020204" pitchFamily="34" charset="0"/>
                <a:ea typeface="Aptos" panose="020B0004020202020204" pitchFamily="34" charset="0"/>
                <a:cs typeface="Times New Roman" panose="02020603050405020304" pitchFamily="18" charset="0"/>
              </a:rPr>
              <a:t>XSS attacks are a significant web security threat, involving the injection of malicious scripts into trusted websites. Attackers exploit vulnerabilities in web applications to inject malicious code, typically targeting a user's web browser. The root cause of XSS vulnerabilities is the failure of web applications to properly validate or encode user-supplied input before including it in their output, making these attacks a widespread concern.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66766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EBC60-AA38-5DEF-3160-0CAA68F3D28C}"/>
              </a:ext>
            </a:extLst>
          </p:cNvPr>
          <p:cNvSpPr>
            <a:spLocks noGrp="1"/>
          </p:cNvSpPr>
          <p:nvPr>
            <p:ph type="title"/>
          </p:nvPr>
        </p:nvSpPr>
        <p:spPr>
          <a:xfrm>
            <a:off x="8298793" y="0"/>
            <a:ext cx="2969042" cy="986620"/>
          </a:xfrm>
        </p:spPr>
        <p:txBody>
          <a:bodyPr/>
          <a:lstStyle/>
          <a:p>
            <a:r>
              <a:rPr lang="en-US" dirty="0"/>
              <a:t>Nessus Scan</a:t>
            </a:r>
            <a:endParaRPr lang="en-ZA" dirty="0"/>
          </a:p>
        </p:txBody>
      </p:sp>
      <p:sp>
        <p:nvSpPr>
          <p:cNvPr id="4" name="Slide Number Placeholder 3">
            <a:extLst>
              <a:ext uri="{FF2B5EF4-FFF2-40B4-BE49-F238E27FC236}">
                <a16:creationId xmlns:a16="http://schemas.microsoft.com/office/drawing/2014/main" id="{527C964F-E2D5-D8E7-C513-C47A7E409DF3}"/>
              </a:ext>
            </a:extLst>
          </p:cNvPr>
          <p:cNvSpPr>
            <a:spLocks noGrp="1"/>
          </p:cNvSpPr>
          <p:nvPr>
            <p:ph type="sldNum" sz="quarter" idx="15"/>
          </p:nvPr>
        </p:nvSpPr>
        <p:spPr/>
        <p:txBody>
          <a:bodyPr/>
          <a:lstStyle/>
          <a:p>
            <a:fld id="{18D65601-5AE2-46FC-B138-694DDD2B510D}" type="slidenum">
              <a:rPr lang="en-US" smtClean="0"/>
              <a:pPr/>
              <a:t>11</a:t>
            </a:fld>
            <a:endParaRPr lang="en-US" dirty="0"/>
          </a:p>
        </p:txBody>
      </p:sp>
      <p:pic>
        <p:nvPicPr>
          <p:cNvPr id="8" name="Picture 7" descr="A screenshot of a computer&#10;&#10;AI-generated content may be incorrect.">
            <a:extLst>
              <a:ext uri="{FF2B5EF4-FFF2-40B4-BE49-F238E27FC236}">
                <a16:creationId xmlns:a16="http://schemas.microsoft.com/office/drawing/2014/main" id="{EA5557D6-BFD0-D01C-6FF0-519D493981DE}"/>
              </a:ext>
            </a:extLst>
          </p:cNvPr>
          <p:cNvPicPr>
            <a:picLocks noChangeAspect="1"/>
          </p:cNvPicPr>
          <p:nvPr/>
        </p:nvPicPr>
        <p:blipFill>
          <a:blip r:embed="rId2"/>
          <a:stretch>
            <a:fillRect/>
          </a:stretch>
        </p:blipFill>
        <p:spPr>
          <a:xfrm>
            <a:off x="0" y="814283"/>
            <a:ext cx="12192000" cy="6102383"/>
          </a:xfrm>
          <a:prstGeom prst="rect">
            <a:avLst/>
          </a:prstGeom>
        </p:spPr>
      </p:pic>
    </p:spTree>
    <p:extLst>
      <p:ext uri="{BB962C8B-B14F-4D97-AF65-F5344CB8AC3E}">
        <p14:creationId xmlns:p14="http://schemas.microsoft.com/office/powerpoint/2010/main" val="2906152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3C15354-374E-4710-792F-592E588BAAE2}"/>
              </a:ext>
            </a:extLst>
          </p:cNvPr>
          <p:cNvSpPr>
            <a:spLocks noGrp="1"/>
          </p:cNvSpPr>
          <p:nvPr>
            <p:ph type="title"/>
          </p:nvPr>
        </p:nvSpPr>
        <p:spPr>
          <a:xfrm>
            <a:off x="1468815" y="205273"/>
            <a:ext cx="6564843" cy="1203650"/>
          </a:xfrm>
        </p:spPr>
        <p:txBody>
          <a:bodyPr/>
          <a:lstStyle/>
          <a:p>
            <a:r>
              <a:rPr lang="en-US" dirty="0"/>
              <a:t>10 Vulnerabilities Discovered</a:t>
            </a:r>
            <a:endParaRPr lang="en-ZA" dirty="0"/>
          </a:p>
        </p:txBody>
      </p:sp>
      <p:sp>
        <p:nvSpPr>
          <p:cNvPr id="4" name="Content Placeholder 3">
            <a:extLst>
              <a:ext uri="{FF2B5EF4-FFF2-40B4-BE49-F238E27FC236}">
                <a16:creationId xmlns:a16="http://schemas.microsoft.com/office/drawing/2014/main" id="{685D951B-D6C0-AB0A-0FFD-23670BE643EE}"/>
              </a:ext>
            </a:extLst>
          </p:cNvPr>
          <p:cNvSpPr>
            <a:spLocks noGrp="1"/>
          </p:cNvSpPr>
          <p:nvPr>
            <p:ph sz="quarter" idx="12"/>
          </p:nvPr>
        </p:nvSpPr>
        <p:spPr>
          <a:xfrm>
            <a:off x="1468815" y="1408923"/>
            <a:ext cx="3068678" cy="4767941"/>
          </a:xfrm>
        </p:spPr>
        <p:txBody>
          <a:bodyPr>
            <a:normAutofit fontScale="92500" lnSpcReduction="20000"/>
          </a:bodyPr>
          <a:lstStyle/>
          <a:p>
            <a:pPr marL="285750" marR="0" indent="-285750">
              <a:lnSpc>
                <a:spcPct val="115000"/>
              </a:lnSpc>
              <a:spcAft>
                <a:spcPts val="800"/>
              </a:spcAft>
              <a:buFont typeface="Arial" panose="020B0604020202020204" pitchFamily="34" charset="0"/>
              <a:buChar char="•"/>
            </a:pPr>
            <a:r>
              <a:rPr lang="en-US" sz="1800" i="1" kern="100" dirty="0">
                <a:effectLst/>
                <a:latin typeface="Aptos" panose="020B0004020202020204" pitchFamily="34" charset="0"/>
                <a:ea typeface="Aptos" panose="020B0004020202020204" pitchFamily="34" charset="0"/>
                <a:cs typeface="Times New Roman" panose="02020603050405020304" pitchFamily="18" charset="0"/>
              </a:rPr>
              <a:t>PHP-unsupported version detection</a:t>
            </a:r>
          </a:p>
          <a:p>
            <a:pPr marL="285750" marR="0" indent="-285750">
              <a:lnSpc>
                <a:spcPct val="115000"/>
              </a:lnSpc>
              <a:spcAft>
                <a:spcPts val="800"/>
              </a:spcAft>
              <a:buFont typeface="Arial" panose="020B0604020202020204" pitchFamily="34" charset="0"/>
              <a:buChar char="•"/>
            </a:pPr>
            <a:r>
              <a:rPr lang="en-US" sz="1800" i="1" kern="100" dirty="0">
                <a:effectLst/>
                <a:latin typeface="Aptos" panose="020B0004020202020204" pitchFamily="34" charset="0"/>
                <a:ea typeface="Aptos" panose="020B0004020202020204" pitchFamily="34" charset="0"/>
                <a:cs typeface="Times New Roman" panose="02020603050405020304" pitchFamily="18" charset="0"/>
              </a:rPr>
              <a:t>Outdated software </a:t>
            </a:r>
          </a:p>
          <a:p>
            <a:pPr marL="285750" marR="0" indent="-285750">
              <a:lnSpc>
                <a:spcPct val="115000"/>
              </a:lnSpc>
              <a:spcAft>
                <a:spcPts val="800"/>
              </a:spcAft>
              <a:buFont typeface="Arial" panose="020B0604020202020204" pitchFamily="34" charset="0"/>
              <a:buChar char="•"/>
            </a:pPr>
            <a:r>
              <a:rPr lang="en-US" sz="1800" i="1" kern="100" dirty="0">
                <a:effectLst/>
                <a:latin typeface="Aptos" panose="020B0004020202020204" pitchFamily="34" charset="0"/>
                <a:ea typeface="Aptos" panose="020B0004020202020204" pitchFamily="34" charset="0"/>
                <a:cs typeface="Times New Roman" panose="02020603050405020304" pitchFamily="18" charset="0"/>
              </a:rPr>
              <a:t>My SQL database </a:t>
            </a:r>
          </a:p>
          <a:p>
            <a:pPr marL="285750" marR="0" indent="-285750">
              <a:lnSpc>
                <a:spcPct val="115000"/>
              </a:lnSpc>
              <a:spcAft>
                <a:spcPts val="800"/>
              </a:spcAft>
              <a:buFont typeface="Arial" panose="020B0604020202020204" pitchFamily="34" charset="0"/>
              <a:buChar char="•"/>
            </a:pPr>
            <a:r>
              <a:rPr lang="en-US" sz="1800" i="1" kern="100" dirty="0">
                <a:effectLst/>
                <a:latin typeface="Aptos" panose="020B0004020202020204" pitchFamily="34" charset="0"/>
                <a:ea typeface="Aptos" panose="020B0004020202020204" pitchFamily="34" charset="0"/>
                <a:cs typeface="Times New Roman" panose="02020603050405020304" pitchFamily="18" charset="0"/>
              </a:rPr>
              <a:t>HTTP- CGI generic </a:t>
            </a:r>
            <a:r>
              <a:rPr lang="en-US" sz="1800" i="1" kern="100" dirty="0" err="1">
                <a:effectLst/>
                <a:latin typeface="Aptos" panose="020B0004020202020204" pitchFamily="34" charset="0"/>
                <a:ea typeface="Aptos" panose="020B0004020202020204" pitchFamily="34" charset="0"/>
                <a:cs typeface="Times New Roman" panose="02020603050405020304" pitchFamily="18" charset="0"/>
              </a:rPr>
              <a:t>ssi</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 injection </a:t>
            </a:r>
          </a:p>
          <a:p>
            <a:pPr marL="285750" marR="0" indent="-285750">
              <a:lnSpc>
                <a:spcPct val="115000"/>
              </a:lnSpc>
              <a:spcAft>
                <a:spcPts val="800"/>
              </a:spcAft>
              <a:buFont typeface="Arial" panose="020B0604020202020204" pitchFamily="34" charset="0"/>
              <a:buChar char="•"/>
            </a:pPr>
            <a:r>
              <a:rPr lang="en-US" sz="1800" i="1" kern="100" dirty="0">
                <a:effectLst/>
                <a:latin typeface="Aptos" panose="020B0004020202020204" pitchFamily="34" charset="0"/>
                <a:ea typeface="Aptos" panose="020B0004020202020204" pitchFamily="34" charset="0"/>
                <a:cs typeface="Times New Roman" panose="02020603050405020304" pitchFamily="18" charset="0"/>
              </a:rPr>
              <a:t>Web application information disclosure </a:t>
            </a:r>
          </a:p>
          <a:p>
            <a:pPr marL="285750" marR="0" indent="-285750">
              <a:lnSpc>
                <a:spcPct val="115000"/>
              </a:lnSpc>
              <a:spcAft>
                <a:spcPts val="800"/>
              </a:spcAft>
              <a:buFont typeface="Arial" panose="020B0604020202020204" pitchFamily="34" charset="0"/>
              <a:buChar char="•"/>
            </a:pPr>
            <a:r>
              <a:rPr lang="en-US" sz="1800" i="1" kern="100" dirty="0">
                <a:effectLst/>
                <a:latin typeface="Aptos" panose="020B0004020202020204" pitchFamily="34" charset="0"/>
                <a:ea typeface="Aptos" panose="020B0004020202020204" pitchFamily="34" charset="0"/>
                <a:cs typeface="Times New Roman" panose="02020603050405020304" pitchFamily="18" charset="0"/>
              </a:rPr>
              <a:t>Browsable web directories  </a:t>
            </a:r>
          </a:p>
          <a:p>
            <a:pPr marL="285750" marR="0" indent="-285750">
              <a:lnSpc>
                <a:spcPct val="115000"/>
              </a:lnSpc>
              <a:spcAft>
                <a:spcPts val="800"/>
              </a:spcAft>
              <a:buFont typeface="Arial" panose="020B0604020202020204" pitchFamily="34" charset="0"/>
              <a:buChar char="•"/>
            </a:pPr>
            <a:r>
              <a:rPr lang="en-US" sz="1800" i="1" kern="100" dirty="0">
                <a:effectLst/>
                <a:latin typeface="Aptos" panose="020B0004020202020204" pitchFamily="34" charset="0"/>
                <a:ea typeface="Aptos" panose="020B0004020202020204" pitchFamily="34" charset="0"/>
                <a:cs typeface="Times New Roman" panose="02020603050405020304" pitchFamily="18" charset="0"/>
              </a:rPr>
              <a:t>DNS Issues </a:t>
            </a:r>
          </a:p>
          <a:p>
            <a:pPr marL="285750" marR="0" indent="-285750">
              <a:lnSpc>
                <a:spcPct val="115000"/>
              </a:lnSpc>
              <a:spcAft>
                <a:spcPts val="800"/>
              </a:spcAft>
              <a:buFont typeface="Arial" panose="020B0604020202020204" pitchFamily="34" charset="0"/>
              <a:buChar char="•"/>
            </a:pPr>
            <a:r>
              <a:rPr lang="en-US" sz="1800" i="1" kern="100" dirty="0">
                <a:effectLst/>
                <a:latin typeface="Aptos" panose="020B0004020202020204" pitchFamily="34" charset="0"/>
                <a:ea typeface="Aptos" panose="020B0004020202020204" pitchFamily="34" charset="0"/>
                <a:cs typeface="Times New Roman" panose="02020603050405020304" pitchFamily="18" charset="0"/>
              </a:rPr>
              <a:t>Missing content security policy framework </a:t>
            </a:r>
          </a:p>
          <a:p>
            <a:pPr marL="285750" marR="0" indent="-285750">
              <a:lnSpc>
                <a:spcPct val="115000"/>
              </a:lnSpc>
              <a:spcAft>
                <a:spcPts val="800"/>
              </a:spcAft>
              <a:buFont typeface="Arial" panose="020B0604020202020204" pitchFamily="34" charset="0"/>
              <a:buChar char="•"/>
            </a:pPr>
            <a:r>
              <a:rPr lang="en-US" sz="1800" i="1" kern="100" dirty="0">
                <a:effectLst/>
                <a:latin typeface="Aptos" panose="020B0004020202020204" pitchFamily="34" charset="0"/>
                <a:ea typeface="Aptos" panose="020B0004020202020204" pitchFamily="34" charset="0"/>
                <a:cs typeface="Times New Roman" panose="02020603050405020304" pitchFamily="18" charset="0"/>
              </a:rPr>
              <a:t>Missing x framework options </a:t>
            </a:r>
          </a:p>
          <a:p>
            <a:pPr marL="285750" marR="0" indent="-285750">
              <a:lnSpc>
                <a:spcPct val="115000"/>
              </a:lnSpc>
              <a:spcAft>
                <a:spcPts val="800"/>
              </a:spcAft>
              <a:buFont typeface="Arial" panose="020B0604020202020204" pitchFamily="34" charset="0"/>
              <a:buChar char="•"/>
            </a:pPr>
            <a:r>
              <a:rPr lang="en-US" sz="1800" i="1" kern="100" dirty="0">
                <a:effectLst/>
                <a:latin typeface="Aptos" panose="020B0004020202020204" pitchFamily="34" charset="0"/>
                <a:ea typeface="Aptos" panose="020B0004020202020204" pitchFamily="34" charset="0"/>
                <a:cs typeface="Times New Roman" panose="02020603050405020304" pitchFamily="18" charset="0"/>
              </a:rPr>
              <a:t> Trace/Track Methods allowed</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5756543-DA8C-CEE2-0E13-19DE61C1349B}"/>
              </a:ext>
            </a:extLst>
          </p:cNvPr>
          <p:cNvSpPr>
            <a:spLocks noGrp="1"/>
          </p:cNvSpPr>
          <p:nvPr>
            <p:ph type="sldNum" sz="quarter" idx="15"/>
          </p:nvPr>
        </p:nvSpPr>
        <p:spPr/>
        <p:txBody>
          <a:bodyPr/>
          <a:lstStyle/>
          <a:p>
            <a:fld id="{18D65601-5AE2-46FC-B138-694DDD2B510D}" type="slidenum">
              <a:rPr lang="en-US" smtClean="0"/>
              <a:pPr/>
              <a:t>12</a:t>
            </a:fld>
            <a:endParaRPr lang="en-US" dirty="0"/>
          </a:p>
        </p:txBody>
      </p:sp>
    </p:spTree>
    <p:extLst>
      <p:ext uri="{BB962C8B-B14F-4D97-AF65-F5344CB8AC3E}">
        <p14:creationId xmlns:p14="http://schemas.microsoft.com/office/powerpoint/2010/main" val="2302010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0BDC46-5B7A-13A1-A377-CE3078DA51C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23B3522-6E8D-1956-EE34-90389240D252}"/>
              </a:ext>
            </a:extLst>
          </p:cNvPr>
          <p:cNvSpPr>
            <a:spLocks noGrp="1"/>
          </p:cNvSpPr>
          <p:nvPr>
            <p:ph type="title"/>
          </p:nvPr>
        </p:nvSpPr>
        <p:spPr>
          <a:xfrm>
            <a:off x="1468815" y="205273"/>
            <a:ext cx="6564843" cy="1203650"/>
          </a:xfrm>
        </p:spPr>
        <p:txBody>
          <a:bodyPr/>
          <a:lstStyle/>
          <a:p>
            <a:r>
              <a:rPr lang="en-US" dirty="0"/>
              <a:t>Hypothesis</a:t>
            </a:r>
            <a:endParaRPr lang="en-ZA" dirty="0"/>
          </a:p>
        </p:txBody>
      </p:sp>
      <p:sp>
        <p:nvSpPr>
          <p:cNvPr id="4" name="Content Placeholder 3">
            <a:extLst>
              <a:ext uri="{FF2B5EF4-FFF2-40B4-BE49-F238E27FC236}">
                <a16:creationId xmlns:a16="http://schemas.microsoft.com/office/drawing/2014/main" id="{441A80FA-36F4-4B1D-0BFD-D0AB05529276}"/>
              </a:ext>
            </a:extLst>
          </p:cNvPr>
          <p:cNvSpPr>
            <a:spLocks noGrp="1"/>
          </p:cNvSpPr>
          <p:nvPr>
            <p:ph sz="quarter" idx="12"/>
          </p:nvPr>
        </p:nvSpPr>
        <p:spPr>
          <a:xfrm>
            <a:off x="1468814" y="1408923"/>
            <a:ext cx="8379273" cy="4767941"/>
          </a:xfrm>
        </p:spPr>
        <p:txBody>
          <a:bodyPr>
            <a:normAutofit/>
          </a:bodyPr>
          <a:lstStyle/>
          <a:p>
            <a:pPr marL="0" indent="0">
              <a:lnSpc>
                <a:spcPct val="115000"/>
              </a:lnSpc>
              <a:spcAft>
                <a:spcPts val="800"/>
              </a:spcAft>
              <a:buNone/>
            </a:pPr>
            <a:r>
              <a:rPr lang="en-US" sz="1800" i="1" kern="100" dirty="0">
                <a:effectLst/>
                <a:latin typeface="Aptos" panose="020B0004020202020204" pitchFamily="34" charset="0"/>
                <a:ea typeface="Aptos" panose="020B0004020202020204" pitchFamily="34" charset="0"/>
                <a:cs typeface="Times New Roman" panose="02020603050405020304" pitchFamily="18" charset="0"/>
              </a:rPr>
              <a:t>The </a:t>
            </a:r>
            <a:r>
              <a:rPr lang="en-US" sz="1800" i="1" kern="100" dirty="0" err="1">
                <a:effectLst/>
                <a:latin typeface="Aptos" panose="020B0004020202020204" pitchFamily="34" charset="0"/>
                <a:ea typeface="Aptos" panose="020B0004020202020204" pitchFamily="34" charset="0"/>
                <a:cs typeface="Times New Roman" panose="02020603050405020304" pitchFamily="18" charset="0"/>
              </a:rPr>
              <a:t>Kioptrix</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 2 machine presents a significant security risk due to numerous vulnerabilities identified through network analysis and scanning. These vulnerabilities include a high susceptibility to injection attacks and web exploits, compounded by the absence of key security components and the use of outdated software.</a:t>
            </a:r>
          </a:p>
          <a:p>
            <a:pPr marL="0" indent="0">
              <a:lnSpc>
                <a:spcPct val="115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attack vector I would use for the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Kioptrix</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2 system would be injection.</a:t>
            </a:r>
          </a:p>
        </p:txBody>
      </p:sp>
      <p:sp>
        <p:nvSpPr>
          <p:cNvPr id="5" name="Slide Number Placeholder 4">
            <a:extLst>
              <a:ext uri="{FF2B5EF4-FFF2-40B4-BE49-F238E27FC236}">
                <a16:creationId xmlns:a16="http://schemas.microsoft.com/office/drawing/2014/main" id="{953035BA-999A-B461-B121-B1F234B750A8}"/>
              </a:ext>
            </a:extLst>
          </p:cNvPr>
          <p:cNvSpPr>
            <a:spLocks noGrp="1"/>
          </p:cNvSpPr>
          <p:nvPr>
            <p:ph type="sldNum" sz="quarter" idx="15"/>
          </p:nvPr>
        </p:nvSpPr>
        <p:spPr/>
        <p:txBody>
          <a:bodyPr/>
          <a:lstStyle/>
          <a:p>
            <a:fld id="{18D65601-5AE2-46FC-B138-694DDD2B510D}" type="slidenum">
              <a:rPr lang="en-US" smtClean="0"/>
              <a:pPr/>
              <a:t>13</a:t>
            </a:fld>
            <a:endParaRPr lang="en-US" dirty="0"/>
          </a:p>
        </p:txBody>
      </p:sp>
    </p:spTree>
    <p:extLst>
      <p:ext uri="{BB962C8B-B14F-4D97-AF65-F5344CB8AC3E}">
        <p14:creationId xmlns:p14="http://schemas.microsoft.com/office/powerpoint/2010/main" val="4238304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ABD00-5F6C-8ED8-3393-9E2B91D6D5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7EB0831-94E8-D873-8FE3-810BE75BAB2C}"/>
              </a:ext>
            </a:extLst>
          </p:cNvPr>
          <p:cNvSpPr>
            <a:spLocks noGrp="1"/>
          </p:cNvSpPr>
          <p:nvPr>
            <p:ph type="title"/>
          </p:nvPr>
        </p:nvSpPr>
        <p:spPr>
          <a:xfrm>
            <a:off x="1468815" y="205273"/>
            <a:ext cx="6564843" cy="1203650"/>
          </a:xfrm>
        </p:spPr>
        <p:txBody>
          <a:bodyPr>
            <a:normAutofit fontScale="90000"/>
          </a:bodyPr>
          <a:lstStyle/>
          <a:p>
            <a:r>
              <a:rPr lang="en-US" dirty="0"/>
              <a:t>Application of tools and techniques for identifying vulnerabilities</a:t>
            </a:r>
            <a:endParaRPr lang="en-ZA" dirty="0"/>
          </a:p>
        </p:txBody>
      </p:sp>
      <p:sp>
        <p:nvSpPr>
          <p:cNvPr id="4" name="Content Placeholder 3">
            <a:extLst>
              <a:ext uri="{FF2B5EF4-FFF2-40B4-BE49-F238E27FC236}">
                <a16:creationId xmlns:a16="http://schemas.microsoft.com/office/drawing/2014/main" id="{4262FE8A-717A-D72A-C267-7D54453C0AE4}"/>
              </a:ext>
            </a:extLst>
          </p:cNvPr>
          <p:cNvSpPr>
            <a:spLocks noGrp="1"/>
          </p:cNvSpPr>
          <p:nvPr>
            <p:ph sz="quarter" idx="12"/>
          </p:nvPr>
        </p:nvSpPr>
        <p:spPr>
          <a:xfrm>
            <a:off x="1468814" y="1408923"/>
            <a:ext cx="7693473" cy="4767941"/>
          </a:xfrm>
        </p:spPr>
        <p:txBody>
          <a:bodyPr>
            <a:normAutofit/>
          </a:bodyPr>
          <a:lstStyle/>
          <a:p>
            <a:pPr marL="0" indent="0">
              <a:lnSpc>
                <a:spcPct val="115000"/>
              </a:lnSpc>
              <a:spcAft>
                <a:spcPts val="800"/>
              </a:spcAft>
              <a:buNone/>
            </a:pPr>
            <a:r>
              <a:rPr lang="en-US" sz="1800" i="1" kern="100" dirty="0">
                <a:effectLst/>
                <a:latin typeface="Aptos" panose="020B0004020202020204" pitchFamily="34" charset="0"/>
                <a:ea typeface="Aptos" panose="020B0004020202020204" pitchFamily="34" charset="0"/>
                <a:cs typeface="Times New Roman" panose="02020603050405020304" pitchFamily="18" charset="0"/>
              </a:rPr>
              <a:t>My approach involved a multi-stage scanning process. Initially, network enumeration was used to identify fundamental vulnerabilities. Following this, I utilized </a:t>
            </a:r>
            <a:r>
              <a:rPr lang="en-US" sz="1800" i="1" kern="100" dirty="0" err="1">
                <a:effectLst/>
                <a:latin typeface="Aptos" panose="020B0004020202020204" pitchFamily="34" charset="0"/>
                <a:ea typeface="Aptos" panose="020B0004020202020204" pitchFamily="34" charset="0"/>
                <a:cs typeface="Times New Roman" panose="02020603050405020304" pitchFamily="18" charset="0"/>
              </a:rPr>
              <a:t>Nikto</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 and OWASP ZAP, leveraging their unique scanning techniques. The results were then analyzed, and the most critical vulnerabilities were targeted with a Nessus scan for a more in-depth assessment.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6215CEB-FAE8-6231-215D-19D8726BBB82}"/>
              </a:ext>
            </a:extLst>
          </p:cNvPr>
          <p:cNvSpPr>
            <a:spLocks noGrp="1"/>
          </p:cNvSpPr>
          <p:nvPr>
            <p:ph type="sldNum" sz="quarter" idx="15"/>
          </p:nvPr>
        </p:nvSpPr>
        <p:spPr/>
        <p:txBody>
          <a:bodyPr/>
          <a:lstStyle/>
          <a:p>
            <a:fld id="{18D65601-5AE2-46FC-B138-694DDD2B510D}" type="slidenum">
              <a:rPr lang="en-US" smtClean="0"/>
              <a:pPr/>
              <a:t>14</a:t>
            </a:fld>
            <a:endParaRPr lang="en-US" dirty="0"/>
          </a:p>
        </p:txBody>
      </p:sp>
    </p:spTree>
    <p:extLst>
      <p:ext uri="{BB962C8B-B14F-4D97-AF65-F5344CB8AC3E}">
        <p14:creationId xmlns:p14="http://schemas.microsoft.com/office/powerpoint/2010/main" val="1049330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AD1422-FFD9-F215-DEE7-FF534B4276E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17EC545-1D67-81E6-168B-7676ABFEE97F}"/>
              </a:ext>
            </a:extLst>
          </p:cNvPr>
          <p:cNvSpPr>
            <a:spLocks noGrp="1"/>
          </p:cNvSpPr>
          <p:nvPr>
            <p:ph type="title"/>
          </p:nvPr>
        </p:nvSpPr>
        <p:spPr>
          <a:xfrm>
            <a:off x="1468815" y="205273"/>
            <a:ext cx="6564843" cy="1203650"/>
          </a:xfrm>
        </p:spPr>
        <p:txBody>
          <a:bodyPr/>
          <a:lstStyle/>
          <a:p>
            <a:r>
              <a:rPr lang="en-US" dirty="0"/>
              <a:t>Vulnerability Disclosure</a:t>
            </a:r>
            <a:endParaRPr lang="en-ZA" dirty="0"/>
          </a:p>
        </p:txBody>
      </p:sp>
      <p:sp>
        <p:nvSpPr>
          <p:cNvPr id="4" name="Content Placeholder 3">
            <a:extLst>
              <a:ext uri="{FF2B5EF4-FFF2-40B4-BE49-F238E27FC236}">
                <a16:creationId xmlns:a16="http://schemas.microsoft.com/office/drawing/2014/main" id="{3C4ABF79-F8DA-264D-9A4D-E1D3CE651640}"/>
              </a:ext>
            </a:extLst>
          </p:cNvPr>
          <p:cNvSpPr>
            <a:spLocks noGrp="1"/>
          </p:cNvSpPr>
          <p:nvPr>
            <p:ph sz="quarter" idx="12"/>
          </p:nvPr>
        </p:nvSpPr>
        <p:spPr>
          <a:xfrm>
            <a:off x="1468814" y="1408923"/>
            <a:ext cx="8863905" cy="4767941"/>
          </a:xfrm>
        </p:spPr>
        <p:txBody>
          <a:bodyPr>
            <a:normAutofit/>
          </a:bodyPr>
          <a:lstStyle/>
          <a:p>
            <a:pPr marL="0" indent="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Vulnerability disclosures can be controversial because vendors often prefer to wait until a patch or other form of mitigation is available before making the vulnerability public. However, researchers, cybersecurity professionals and enterprises whose sensitive data or systems may be at risk prefer that disclosures be made public as soon as possible. The goal is to balance the need to protect users from harm with the vendor's right to fix the vulnerability privately. Responsible disclosure prioritizes remediation, minimizing the risk of widespread damage and exploitation. Public disclosure should be the last resort, used only when necessary to protect users from significant harm.</a:t>
            </a:r>
          </a:p>
          <a:p>
            <a:pPr marL="0" marR="0" indent="0">
              <a:lnSpc>
                <a:spcPct val="115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7224667-587F-E02A-43D0-BC716460E44F}"/>
              </a:ext>
            </a:extLst>
          </p:cNvPr>
          <p:cNvSpPr>
            <a:spLocks noGrp="1"/>
          </p:cNvSpPr>
          <p:nvPr>
            <p:ph type="sldNum" sz="quarter" idx="15"/>
          </p:nvPr>
        </p:nvSpPr>
        <p:spPr/>
        <p:txBody>
          <a:bodyPr/>
          <a:lstStyle/>
          <a:p>
            <a:fld id="{18D65601-5AE2-46FC-B138-694DDD2B510D}" type="slidenum">
              <a:rPr lang="en-US" smtClean="0"/>
              <a:pPr/>
              <a:t>15</a:t>
            </a:fld>
            <a:endParaRPr lang="en-US" dirty="0"/>
          </a:p>
        </p:txBody>
      </p:sp>
    </p:spTree>
    <p:extLst>
      <p:ext uri="{BB962C8B-B14F-4D97-AF65-F5344CB8AC3E}">
        <p14:creationId xmlns:p14="http://schemas.microsoft.com/office/powerpoint/2010/main" val="2105322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936CFE-DF10-8BB0-8E11-15F442D8953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059CD92-0044-98C8-9A29-90D5B79CA238}"/>
              </a:ext>
            </a:extLst>
          </p:cNvPr>
          <p:cNvSpPr>
            <a:spLocks noGrp="1"/>
          </p:cNvSpPr>
          <p:nvPr>
            <p:ph type="title"/>
          </p:nvPr>
        </p:nvSpPr>
        <p:spPr>
          <a:xfrm>
            <a:off x="1468815" y="205273"/>
            <a:ext cx="6564843" cy="1203650"/>
          </a:xfrm>
        </p:spPr>
        <p:txBody>
          <a:bodyPr/>
          <a:lstStyle/>
          <a:p>
            <a:r>
              <a:rPr lang="en-US" dirty="0"/>
              <a:t>Vulnerability Hypothesis and Root Cause</a:t>
            </a:r>
            <a:endParaRPr lang="en-ZA" dirty="0"/>
          </a:p>
        </p:txBody>
      </p:sp>
      <p:sp>
        <p:nvSpPr>
          <p:cNvPr id="4" name="Content Placeholder 3">
            <a:extLst>
              <a:ext uri="{FF2B5EF4-FFF2-40B4-BE49-F238E27FC236}">
                <a16:creationId xmlns:a16="http://schemas.microsoft.com/office/drawing/2014/main" id="{15349693-1F08-0ACF-2892-27329A93F926}"/>
              </a:ext>
            </a:extLst>
          </p:cNvPr>
          <p:cNvSpPr>
            <a:spLocks noGrp="1"/>
          </p:cNvSpPr>
          <p:nvPr>
            <p:ph sz="quarter" idx="12"/>
          </p:nvPr>
        </p:nvSpPr>
        <p:spPr>
          <a:xfrm>
            <a:off x="1468814" y="1408923"/>
            <a:ext cx="8863905" cy="4767941"/>
          </a:xfrm>
        </p:spPr>
        <p:txBody>
          <a:bodyPr>
            <a:normAutofit fontScale="92500" lnSpcReduction="20000"/>
          </a:bodyPr>
          <a:lstStyle/>
          <a:p>
            <a:pPr marL="285750" indent="-285750">
              <a:lnSpc>
                <a:spcPct val="115000"/>
              </a:lnSpc>
              <a:spcAft>
                <a:spcPts val="800"/>
              </a:spcAft>
              <a:buFont typeface="Arial" panose="020B06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Injection flaws represent a critical security vulnerability where an attacker can introduce malicious code into an application. This injected code is then transmitted to another system, potentially compromising both the application's backend infrastructure and any other clients interacting with the vulnerable application.</a:t>
            </a:r>
          </a:p>
          <a:p>
            <a:pPr marL="285750" indent="-285750">
              <a:lnSpc>
                <a:spcPct val="115000"/>
              </a:lnSpc>
              <a:spcAft>
                <a:spcPts val="800"/>
              </a:spcAft>
              <a:buFont typeface="Arial" panose="020B06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Many web applications integrate with operating system features, external programs, and process user-submitted data queries. When an application constructs external requests using data from HTTP requests, rigorous scrubbing and validation of the message are essential. Otherwise, attackers can inject harmful elements, such as special characters, malicious commands, or code modifiers, potentially compromising the syst</a:t>
            </a:r>
          </a:p>
          <a:p>
            <a:pPr marL="285750" indent="-285750">
              <a:lnSpc>
                <a:spcPct val="115000"/>
              </a:lnSpc>
              <a:spcAft>
                <a:spcPts val="800"/>
              </a:spcAft>
              <a:buFont typeface="Arial" panose="020B06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Although injection attacks are not technically difficult to execute, readily available tools can identify these vulnerabilities. Attackers can exploit these flaws to access, damage, or destroy database contents, compromise backend systems, or target other users.</a:t>
            </a:r>
          </a:p>
          <a:p>
            <a:pPr marL="285750" indent="-285750">
              <a:lnSpc>
                <a:spcPct val="115000"/>
              </a:lnSpc>
              <a:spcAft>
                <a:spcPts val="800"/>
              </a:spcAft>
              <a:buFont typeface="Arial" panose="020B06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Successful injection attacks may completely compromise or destroy a system. It is important to test for and protect against these types of attacks.</a:t>
            </a:r>
          </a:p>
          <a:p>
            <a:pPr marL="285750" indent="-285750">
              <a:lnSpc>
                <a:spcPct val="115000"/>
              </a:lnSpc>
              <a:spcAft>
                <a:spcPts val="800"/>
              </a:spcAft>
              <a:buFont typeface="Arial" panose="020B06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Research of the vulnerability is the best way to figure out root cause and the start of the vulnerability</a:t>
            </a:r>
          </a:p>
          <a:p>
            <a:pPr marL="0" marR="0" indent="0">
              <a:lnSpc>
                <a:spcPct val="115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0AF34C5-439C-5D4E-BB44-7EB562F7CF74}"/>
              </a:ext>
            </a:extLst>
          </p:cNvPr>
          <p:cNvSpPr>
            <a:spLocks noGrp="1"/>
          </p:cNvSpPr>
          <p:nvPr>
            <p:ph type="sldNum" sz="quarter" idx="15"/>
          </p:nvPr>
        </p:nvSpPr>
        <p:spPr/>
        <p:txBody>
          <a:bodyPr/>
          <a:lstStyle/>
          <a:p>
            <a:fld id="{18D65601-5AE2-46FC-B138-694DDD2B510D}" type="slidenum">
              <a:rPr lang="en-US" smtClean="0"/>
              <a:pPr/>
              <a:t>16</a:t>
            </a:fld>
            <a:endParaRPr lang="en-US" dirty="0"/>
          </a:p>
        </p:txBody>
      </p:sp>
    </p:spTree>
    <p:extLst>
      <p:ext uri="{BB962C8B-B14F-4D97-AF65-F5344CB8AC3E}">
        <p14:creationId xmlns:p14="http://schemas.microsoft.com/office/powerpoint/2010/main" val="1315580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64FA1-C248-69D4-49BC-F035740FADA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9533EAA-01FF-F0A9-F5AB-1B1F251023D0}"/>
              </a:ext>
            </a:extLst>
          </p:cNvPr>
          <p:cNvSpPr>
            <a:spLocks noGrp="1"/>
          </p:cNvSpPr>
          <p:nvPr>
            <p:ph type="sldNum" sz="quarter" idx="15"/>
          </p:nvPr>
        </p:nvSpPr>
        <p:spPr/>
        <p:txBody>
          <a:bodyPr/>
          <a:lstStyle/>
          <a:p>
            <a:fld id="{18D65601-5AE2-46FC-B138-694DDD2B510D}" type="slidenum">
              <a:rPr lang="en-US" smtClean="0"/>
              <a:pPr/>
              <a:t>2</a:t>
            </a:fld>
            <a:endParaRPr lang="en-US" dirty="0"/>
          </a:p>
        </p:txBody>
      </p:sp>
      <p:pic>
        <p:nvPicPr>
          <p:cNvPr id="3" name="Picture 2" descr="A computer screen shot of a program&#10;&#10;AI-generated content may be incorrect.">
            <a:extLst>
              <a:ext uri="{FF2B5EF4-FFF2-40B4-BE49-F238E27FC236}">
                <a16:creationId xmlns:a16="http://schemas.microsoft.com/office/drawing/2014/main" id="{2FF20B73-B3B4-74E0-8793-E24CA926ED24}"/>
              </a:ext>
            </a:extLst>
          </p:cNvPr>
          <p:cNvPicPr>
            <a:picLocks noChangeAspect="1"/>
          </p:cNvPicPr>
          <p:nvPr/>
        </p:nvPicPr>
        <p:blipFill>
          <a:blip r:embed="rId2"/>
          <a:stretch>
            <a:fillRect/>
          </a:stretch>
        </p:blipFill>
        <p:spPr>
          <a:xfrm>
            <a:off x="0" y="0"/>
            <a:ext cx="7063273" cy="6858000"/>
          </a:xfrm>
          <a:prstGeom prst="rect">
            <a:avLst/>
          </a:prstGeom>
        </p:spPr>
      </p:pic>
      <p:sp>
        <p:nvSpPr>
          <p:cNvPr id="5" name="TextBox 4">
            <a:extLst>
              <a:ext uri="{FF2B5EF4-FFF2-40B4-BE49-F238E27FC236}">
                <a16:creationId xmlns:a16="http://schemas.microsoft.com/office/drawing/2014/main" id="{EE5C84C0-E5A1-4B0A-1DC3-33459B3790EB}"/>
              </a:ext>
            </a:extLst>
          </p:cNvPr>
          <p:cNvSpPr txBox="1"/>
          <p:nvPr/>
        </p:nvSpPr>
        <p:spPr>
          <a:xfrm>
            <a:off x="7595118" y="2192694"/>
            <a:ext cx="2441694" cy="369332"/>
          </a:xfrm>
          <a:prstGeom prst="rect">
            <a:avLst/>
          </a:prstGeom>
          <a:noFill/>
        </p:spPr>
        <p:txBody>
          <a:bodyPr wrap="none" rtlCol="0">
            <a:spAutoFit/>
          </a:bodyPr>
          <a:lstStyle/>
          <a:p>
            <a:r>
              <a:rPr lang="en-US" dirty="0"/>
              <a:t>Network Enumeration</a:t>
            </a:r>
          </a:p>
        </p:txBody>
      </p:sp>
    </p:spTree>
    <p:extLst>
      <p:ext uri="{BB962C8B-B14F-4D97-AF65-F5344CB8AC3E}">
        <p14:creationId xmlns:p14="http://schemas.microsoft.com/office/powerpoint/2010/main" val="4140118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BCAC87-308A-BA7A-2A80-C416630851E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FB8C4B-4627-67E6-3BDF-02AEB881CDFF}"/>
              </a:ext>
            </a:extLst>
          </p:cNvPr>
          <p:cNvSpPr>
            <a:spLocks noGrp="1"/>
          </p:cNvSpPr>
          <p:nvPr>
            <p:ph type="sldNum" sz="quarter" idx="15"/>
          </p:nvPr>
        </p:nvSpPr>
        <p:spPr/>
        <p:txBody>
          <a:bodyPr/>
          <a:lstStyle/>
          <a:p>
            <a:fld id="{18D65601-5AE2-46FC-B138-694DDD2B510D}" type="slidenum">
              <a:rPr lang="en-US" smtClean="0"/>
              <a:pPr/>
              <a:t>3</a:t>
            </a:fld>
            <a:endParaRPr lang="en-US" dirty="0"/>
          </a:p>
        </p:txBody>
      </p:sp>
      <p:sp>
        <p:nvSpPr>
          <p:cNvPr id="5" name="TextBox 4">
            <a:extLst>
              <a:ext uri="{FF2B5EF4-FFF2-40B4-BE49-F238E27FC236}">
                <a16:creationId xmlns:a16="http://schemas.microsoft.com/office/drawing/2014/main" id="{FBCB0CFF-D4FC-6307-2206-A99B402C3EF1}"/>
              </a:ext>
            </a:extLst>
          </p:cNvPr>
          <p:cNvSpPr txBox="1"/>
          <p:nvPr/>
        </p:nvSpPr>
        <p:spPr>
          <a:xfrm>
            <a:off x="7595118" y="2192694"/>
            <a:ext cx="2441694" cy="369332"/>
          </a:xfrm>
          <a:prstGeom prst="rect">
            <a:avLst/>
          </a:prstGeom>
          <a:noFill/>
        </p:spPr>
        <p:txBody>
          <a:bodyPr wrap="none" rtlCol="0">
            <a:spAutoFit/>
          </a:bodyPr>
          <a:lstStyle/>
          <a:p>
            <a:r>
              <a:rPr lang="en-US" dirty="0"/>
              <a:t>Network Enumeration</a:t>
            </a:r>
          </a:p>
        </p:txBody>
      </p:sp>
      <p:pic>
        <p:nvPicPr>
          <p:cNvPr id="6" name="Picture 5" descr="A screenshot of a computer&#10;&#10;AI-generated content may be incorrect.">
            <a:extLst>
              <a:ext uri="{FF2B5EF4-FFF2-40B4-BE49-F238E27FC236}">
                <a16:creationId xmlns:a16="http://schemas.microsoft.com/office/drawing/2014/main" id="{E8AC696D-5D7C-6746-44E3-380D294B997E}"/>
              </a:ext>
            </a:extLst>
          </p:cNvPr>
          <p:cNvPicPr>
            <a:picLocks noChangeAspect="1"/>
          </p:cNvPicPr>
          <p:nvPr/>
        </p:nvPicPr>
        <p:blipFill>
          <a:blip r:embed="rId2"/>
          <a:stretch>
            <a:fillRect/>
          </a:stretch>
        </p:blipFill>
        <p:spPr>
          <a:xfrm>
            <a:off x="0" y="0"/>
            <a:ext cx="7013448" cy="6858000"/>
          </a:xfrm>
          <a:prstGeom prst="rect">
            <a:avLst/>
          </a:prstGeom>
        </p:spPr>
      </p:pic>
    </p:spTree>
    <p:extLst>
      <p:ext uri="{BB962C8B-B14F-4D97-AF65-F5344CB8AC3E}">
        <p14:creationId xmlns:p14="http://schemas.microsoft.com/office/powerpoint/2010/main" val="1301421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624E14-49CB-6AFF-1264-FEDAFF1E240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871D0B6-31DD-38C0-B37A-752AE406A0E4}"/>
              </a:ext>
            </a:extLst>
          </p:cNvPr>
          <p:cNvSpPr>
            <a:spLocks noGrp="1"/>
          </p:cNvSpPr>
          <p:nvPr>
            <p:ph type="sldNum" sz="quarter" idx="15"/>
          </p:nvPr>
        </p:nvSpPr>
        <p:spPr/>
        <p:txBody>
          <a:bodyPr/>
          <a:lstStyle/>
          <a:p>
            <a:fld id="{18D65601-5AE2-46FC-B138-694DDD2B510D}" type="slidenum">
              <a:rPr lang="en-US" smtClean="0"/>
              <a:pPr/>
              <a:t>4</a:t>
            </a:fld>
            <a:endParaRPr lang="en-US" dirty="0"/>
          </a:p>
        </p:txBody>
      </p:sp>
      <p:sp>
        <p:nvSpPr>
          <p:cNvPr id="5" name="TextBox 4">
            <a:extLst>
              <a:ext uri="{FF2B5EF4-FFF2-40B4-BE49-F238E27FC236}">
                <a16:creationId xmlns:a16="http://schemas.microsoft.com/office/drawing/2014/main" id="{607618EF-819E-1D79-201A-2B2E3EE8B330}"/>
              </a:ext>
            </a:extLst>
          </p:cNvPr>
          <p:cNvSpPr txBox="1"/>
          <p:nvPr/>
        </p:nvSpPr>
        <p:spPr>
          <a:xfrm>
            <a:off x="7595118" y="2192694"/>
            <a:ext cx="2441694" cy="369332"/>
          </a:xfrm>
          <a:prstGeom prst="rect">
            <a:avLst/>
          </a:prstGeom>
          <a:noFill/>
        </p:spPr>
        <p:txBody>
          <a:bodyPr wrap="none" rtlCol="0">
            <a:spAutoFit/>
          </a:bodyPr>
          <a:lstStyle/>
          <a:p>
            <a:r>
              <a:rPr lang="en-US" dirty="0"/>
              <a:t>Network Enumeration</a:t>
            </a:r>
          </a:p>
        </p:txBody>
      </p:sp>
      <p:pic>
        <p:nvPicPr>
          <p:cNvPr id="3" name="Picture 2">
            <a:extLst>
              <a:ext uri="{FF2B5EF4-FFF2-40B4-BE49-F238E27FC236}">
                <a16:creationId xmlns:a16="http://schemas.microsoft.com/office/drawing/2014/main" id="{B225BB16-9979-D040-DE0B-C5A2EA14F753}"/>
              </a:ext>
            </a:extLst>
          </p:cNvPr>
          <p:cNvPicPr>
            <a:picLocks noChangeAspect="1"/>
          </p:cNvPicPr>
          <p:nvPr/>
        </p:nvPicPr>
        <p:blipFill>
          <a:blip r:embed="rId2"/>
          <a:stretch>
            <a:fillRect/>
          </a:stretch>
        </p:blipFill>
        <p:spPr>
          <a:xfrm>
            <a:off x="0" y="0"/>
            <a:ext cx="6300000" cy="6858000"/>
          </a:xfrm>
          <a:prstGeom prst="rect">
            <a:avLst/>
          </a:prstGeom>
        </p:spPr>
      </p:pic>
    </p:spTree>
    <p:extLst>
      <p:ext uri="{BB962C8B-B14F-4D97-AF65-F5344CB8AC3E}">
        <p14:creationId xmlns:p14="http://schemas.microsoft.com/office/powerpoint/2010/main" val="3033129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867857-2C95-227B-C186-148DF21DD6C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26768BD-D384-00A9-8F0A-DDAB88413552}"/>
              </a:ext>
            </a:extLst>
          </p:cNvPr>
          <p:cNvSpPr>
            <a:spLocks noGrp="1"/>
          </p:cNvSpPr>
          <p:nvPr>
            <p:ph type="sldNum" sz="quarter" idx="15"/>
          </p:nvPr>
        </p:nvSpPr>
        <p:spPr/>
        <p:txBody>
          <a:bodyPr/>
          <a:lstStyle/>
          <a:p>
            <a:fld id="{18D65601-5AE2-46FC-B138-694DDD2B510D}" type="slidenum">
              <a:rPr lang="en-US" smtClean="0"/>
              <a:pPr/>
              <a:t>5</a:t>
            </a:fld>
            <a:endParaRPr lang="en-US" dirty="0"/>
          </a:p>
        </p:txBody>
      </p:sp>
      <p:sp>
        <p:nvSpPr>
          <p:cNvPr id="5" name="TextBox 4">
            <a:extLst>
              <a:ext uri="{FF2B5EF4-FFF2-40B4-BE49-F238E27FC236}">
                <a16:creationId xmlns:a16="http://schemas.microsoft.com/office/drawing/2014/main" id="{3F1B8E22-F1C0-2905-36BC-189E058562E8}"/>
              </a:ext>
            </a:extLst>
          </p:cNvPr>
          <p:cNvSpPr txBox="1"/>
          <p:nvPr/>
        </p:nvSpPr>
        <p:spPr>
          <a:xfrm>
            <a:off x="7595118" y="2192694"/>
            <a:ext cx="2441694" cy="369332"/>
          </a:xfrm>
          <a:prstGeom prst="rect">
            <a:avLst/>
          </a:prstGeom>
          <a:noFill/>
        </p:spPr>
        <p:txBody>
          <a:bodyPr wrap="none" rtlCol="0">
            <a:spAutoFit/>
          </a:bodyPr>
          <a:lstStyle/>
          <a:p>
            <a:r>
              <a:rPr lang="en-US" dirty="0"/>
              <a:t>Network Enumeration</a:t>
            </a:r>
          </a:p>
        </p:txBody>
      </p:sp>
      <p:pic>
        <p:nvPicPr>
          <p:cNvPr id="3" name="Picture 2">
            <a:extLst>
              <a:ext uri="{FF2B5EF4-FFF2-40B4-BE49-F238E27FC236}">
                <a16:creationId xmlns:a16="http://schemas.microsoft.com/office/drawing/2014/main" id="{C41B7778-D4E3-E386-D441-61EE1424A6EF}"/>
              </a:ext>
            </a:extLst>
          </p:cNvPr>
          <p:cNvPicPr>
            <a:picLocks noChangeAspect="1"/>
          </p:cNvPicPr>
          <p:nvPr/>
        </p:nvPicPr>
        <p:blipFill>
          <a:blip r:embed="rId2"/>
          <a:stretch>
            <a:fillRect/>
          </a:stretch>
        </p:blipFill>
        <p:spPr>
          <a:xfrm>
            <a:off x="0" y="0"/>
            <a:ext cx="6539248" cy="6858000"/>
          </a:xfrm>
          <a:prstGeom prst="rect">
            <a:avLst/>
          </a:prstGeom>
        </p:spPr>
      </p:pic>
    </p:spTree>
    <p:extLst>
      <p:ext uri="{BB962C8B-B14F-4D97-AF65-F5344CB8AC3E}">
        <p14:creationId xmlns:p14="http://schemas.microsoft.com/office/powerpoint/2010/main" val="3012072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A1F558-58B2-541F-1FAE-5BFC28E8E8A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0F1366B-B35A-11D9-2E06-FA6154B92937}"/>
              </a:ext>
            </a:extLst>
          </p:cNvPr>
          <p:cNvSpPr>
            <a:spLocks noGrp="1"/>
          </p:cNvSpPr>
          <p:nvPr>
            <p:ph type="sldNum" sz="quarter" idx="15"/>
          </p:nvPr>
        </p:nvSpPr>
        <p:spPr/>
        <p:txBody>
          <a:bodyPr/>
          <a:lstStyle/>
          <a:p>
            <a:fld id="{18D65601-5AE2-46FC-B138-694DDD2B510D}" type="slidenum">
              <a:rPr lang="en-US" smtClean="0"/>
              <a:pPr/>
              <a:t>6</a:t>
            </a:fld>
            <a:endParaRPr lang="en-US" dirty="0"/>
          </a:p>
        </p:txBody>
      </p:sp>
      <p:sp>
        <p:nvSpPr>
          <p:cNvPr id="5" name="TextBox 4">
            <a:extLst>
              <a:ext uri="{FF2B5EF4-FFF2-40B4-BE49-F238E27FC236}">
                <a16:creationId xmlns:a16="http://schemas.microsoft.com/office/drawing/2014/main" id="{690D27D2-1022-9083-131E-BF9BC7FB1CED}"/>
              </a:ext>
            </a:extLst>
          </p:cNvPr>
          <p:cNvSpPr txBox="1"/>
          <p:nvPr/>
        </p:nvSpPr>
        <p:spPr>
          <a:xfrm>
            <a:off x="8783838" y="126150"/>
            <a:ext cx="1287532" cy="369332"/>
          </a:xfrm>
          <a:prstGeom prst="rect">
            <a:avLst/>
          </a:prstGeom>
          <a:noFill/>
        </p:spPr>
        <p:txBody>
          <a:bodyPr wrap="none" rtlCol="0">
            <a:spAutoFit/>
          </a:bodyPr>
          <a:lstStyle/>
          <a:p>
            <a:r>
              <a:rPr lang="en-US" dirty="0" err="1"/>
              <a:t>Nikto</a:t>
            </a:r>
            <a:r>
              <a:rPr lang="en-US" dirty="0"/>
              <a:t> Scan</a:t>
            </a:r>
          </a:p>
        </p:txBody>
      </p:sp>
      <p:pic>
        <p:nvPicPr>
          <p:cNvPr id="3" name="Picture 2" descr="A screenshot of a computer&#10;&#10;AI-generated content may be incorrect.">
            <a:extLst>
              <a:ext uri="{FF2B5EF4-FFF2-40B4-BE49-F238E27FC236}">
                <a16:creationId xmlns:a16="http://schemas.microsoft.com/office/drawing/2014/main" id="{E44CF6BE-3B2F-B355-A277-668EFAB29F88}"/>
              </a:ext>
            </a:extLst>
          </p:cNvPr>
          <p:cNvPicPr>
            <a:picLocks noChangeAspect="1"/>
          </p:cNvPicPr>
          <p:nvPr/>
        </p:nvPicPr>
        <p:blipFill>
          <a:blip r:embed="rId2"/>
          <a:stretch>
            <a:fillRect/>
          </a:stretch>
        </p:blipFill>
        <p:spPr>
          <a:xfrm>
            <a:off x="0" y="0"/>
            <a:ext cx="6208776" cy="6858000"/>
          </a:xfrm>
          <a:prstGeom prst="rect">
            <a:avLst/>
          </a:prstGeom>
        </p:spPr>
      </p:pic>
      <p:sp>
        <p:nvSpPr>
          <p:cNvPr id="7" name="TextBox 6">
            <a:extLst>
              <a:ext uri="{FF2B5EF4-FFF2-40B4-BE49-F238E27FC236}">
                <a16:creationId xmlns:a16="http://schemas.microsoft.com/office/drawing/2014/main" id="{80129C3B-4B03-40BF-4F7C-F773A21E7519}"/>
              </a:ext>
            </a:extLst>
          </p:cNvPr>
          <p:cNvSpPr txBox="1"/>
          <p:nvPr/>
        </p:nvSpPr>
        <p:spPr>
          <a:xfrm>
            <a:off x="6748272" y="1819656"/>
            <a:ext cx="5120640" cy="2031325"/>
          </a:xfrm>
          <a:prstGeom prst="rect">
            <a:avLst/>
          </a:prstGeom>
          <a:noFill/>
        </p:spPr>
        <p:txBody>
          <a:bodyPr wrap="square" rtlCol="0">
            <a:spAutoFit/>
          </a:bodyPr>
          <a:lstStyle/>
          <a:p>
            <a:r>
              <a:rPr lang="en-US" dirty="0" err="1"/>
              <a:t>Nikto</a:t>
            </a:r>
            <a:r>
              <a:rPr lang="en-US" dirty="0"/>
              <a:t> is a simple, open-source web server scanner that examines a website and reports back vulnerabilities that it found which could be used to exploit or hack the site. Also, it's one of the most widely used website vulnerabilities tools in the industry, and in many circles, considered the industry standard.</a:t>
            </a:r>
          </a:p>
        </p:txBody>
      </p:sp>
    </p:spTree>
    <p:extLst>
      <p:ext uri="{BB962C8B-B14F-4D97-AF65-F5344CB8AC3E}">
        <p14:creationId xmlns:p14="http://schemas.microsoft.com/office/powerpoint/2010/main" val="366951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35144-C9FC-C7D3-CD66-8C534CDEB8F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EFC7601-00C1-5876-D6C8-4F9B306F6644}"/>
              </a:ext>
            </a:extLst>
          </p:cNvPr>
          <p:cNvSpPr>
            <a:spLocks noGrp="1"/>
          </p:cNvSpPr>
          <p:nvPr>
            <p:ph type="sldNum" sz="quarter" idx="15"/>
          </p:nvPr>
        </p:nvSpPr>
        <p:spPr/>
        <p:txBody>
          <a:bodyPr/>
          <a:lstStyle/>
          <a:p>
            <a:fld id="{18D65601-5AE2-46FC-B138-694DDD2B510D}" type="slidenum">
              <a:rPr lang="en-US" smtClean="0"/>
              <a:pPr/>
              <a:t>7</a:t>
            </a:fld>
            <a:endParaRPr lang="en-US" dirty="0"/>
          </a:p>
        </p:txBody>
      </p:sp>
      <p:sp>
        <p:nvSpPr>
          <p:cNvPr id="5" name="TextBox 4">
            <a:extLst>
              <a:ext uri="{FF2B5EF4-FFF2-40B4-BE49-F238E27FC236}">
                <a16:creationId xmlns:a16="http://schemas.microsoft.com/office/drawing/2014/main" id="{84E0FE4E-CFCA-4767-E238-DCF60442AB1F}"/>
              </a:ext>
            </a:extLst>
          </p:cNvPr>
          <p:cNvSpPr txBox="1"/>
          <p:nvPr/>
        </p:nvSpPr>
        <p:spPr>
          <a:xfrm>
            <a:off x="8783838" y="126150"/>
            <a:ext cx="1467068" cy="369332"/>
          </a:xfrm>
          <a:prstGeom prst="rect">
            <a:avLst/>
          </a:prstGeom>
          <a:noFill/>
        </p:spPr>
        <p:txBody>
          <a:bodyPr wrap="none" rtlCol="0">
            <a:spAutoFit/>
          </a:bodyPr>
          <a:lstStyle/>
          <a:p>
            <a:r>
              <a:rPr lang="en-US" dirty="0"/>
              <a:t>OWASP Zap</a:t>
            </a:r>
          </a:p>
        </p:txBody>
      </p:sp>
      <p:sp>
        <p:nvSpPr>
          <p:cNvPr id="7" name="TextBox 6">
            <a:extLst>
              <a:ext uri="{FF2B5EF4-FFF2-40B4-BE49-F238E27FC236}">
                <a16:creationId xmlns:a16="http://schemas.microsoft.com/office/drawing/2014/main" id="{77665B4E-CFE8-E6E6-3146-6C21CC07BE8D}"/>
              </a:ext>
            </a:extLst>
          </p:cNvPr>
          <p:cNvSpPr txBox="1"/>
          <p:nvPr/>
        </p:nvSpPr>
        <p:spPr>
          <a:xfrm>
            <a:off x="6748272" y="1819656"/>
            <a:ext cx="5120640" cy="2306465"/>
          </a:xfrm>
          <a:prstGeom prst="rect">
            <a:avLst/>
          </a:prstGeom>
          <a:noFill/>
        </p:spPr>
        <p:txBody>
          <a:bodyPr wrap="square" rtlCol="0">
            <a:spAutoFit/>
          </a:bodyPr>
          <a:lstStyle/>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OWASP ZAP is a multipurpose scanning tool that helps penetration testers and bug bounty hunters for finding vulnerabilities with a web app. ZAP stands for Zed Attack Proxy. It is loaded with proxy, active and passive vulnerability scanners,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fuzzer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spider, HTTP request sender &amp; other types of searches.</a:t>
            </a:r>
          </a:p>
        </p:txBody>
      </p:sp>
      <p:pic>
        <p:nvPicPr>
          <p:cNvPr id="6" name="Picture 5" descr="A screenshot of a computer&#10;&#10;AI-generated content may be incorrect.">
            <a:extLst>
              <a:ext uri="{FF2B5EF4-FFF2-40B4-BE49-F238E27FC236}">
                <a16:creationId xmlns:a16="http://schemas.microsoft.com/office/drawing/2014/main" id="{428146DD-C671-AD27-EA9E-0D80643BF0B4}"/>
              </a:ext>
            </a:extLst>
          </p:cNvPr>
          <p:cNvPicPr>
            <a:picLocks noChangeAspect="1"/>
          </p:cNvPicPr>
          <p:nvPr/>
        </p:nvPicPr>
        <p:blipFill>
          <a:blip r:embed="rId2"/>
          <a:stretch>
            <a:fillRect/>
          </a:stretch>
        </p:blipFill>
        <p:spPr>
          <a:xfrm>
            <a:off x="1" y="0"/>
            <a:ext cx="6748272" cy="6858000"/>
          </a:xfrm>
          <a:prstGeom prst="rect">
            <a:avLst/>
          </a:prstGeom>
        </p:spPr>
      </p:pic>
    </p:spTree>
    <p:extLst>
      <p:ext uri="{BB962C8B-B14F-4D97-AF65-F5344CB8AC3E}">
        <p14:creationId xmlns:p14="http://schemas.microsoft.com/office/powerpoint/2010/main" val="742596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6F71E8-8D71-9405-3A01-01C3B8F86877}"/>
              </a:ext>
            </a:extLst>
          </p:cNvPr>
          <p:cNvSpPr>
            <a:spLocks noGrp="1"/>
          </p:cNvSpPr>
          <p:nvPr>
            <p:ph type="title"/>
          </p:nvPr>
        </p:nvSpPr>
        <p:spPr>
          <a:xfrm>
            <a:off x="1468814" y="503852"/>
            <a:ext cx="9808773" cy="1427585"/>
          </a:xfrm>
        </p:spPr>
        <p:txBody>
          <a:bodyPr/>
          <a:lstStyle/>
          <a:p>
            <a:r>
              <a:rPr lang="en-US" dirty="0" err="1"/>
              <a:t>Nikto</a:t>
            </a:r>
            <a:r>
              <a:rPr lang="en-US" dirty="0"/>
              <a:t> Scanner vs. OWASP Zap</a:t>
            </a:r>
            <a:endParaRPr lang="en-ZA" dirty="0"/>
          </a:p>
        </p:txBody>
      </p:sp>
      <p:sp>
        <p:nvSpPr>
          <p:cNvPr id="4" name="Content Placeholder 3">
            <a:extLst>
              <a:ext uri="{FF2B5EF4-FFF2-40B4-BE49-F238E27FC236}">
                <a16:creationId xmlns:a16="http://schemas.microsoft.com/office/drawing/2014/main" id="{392C90C5-5198-C255-02F9-1608AA49E088}"/>
              </a:ext>
            </a:extLst>
          </p:cNvPr>
          <p:cNvSpPr>
            <a:spLocks noGrp="1"/>
          </p:cNvSpPr>
          <p:nvPr>
            <p:ph sz="quarter" idx="12"/>
          </p:nvPr>
        </p:nvSpPr>
        <p:spPr>
          <a:xfrm>
            <a:off x="1468814" y="2057401"/>
            <a:ext cx="4627186" cy="4119463"/>
          </a:xfrm>
        </p:spPr>
        <p:txBody>
          <a:bodyPr/>
          <a:lstStyle/>
          <a:p>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Nikto</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 is a command-line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penetration testing</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 and automated scanning tool available at no cost. Built in Perl,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Nikto</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 allows users to configure scans through various switches, such as the '-evasion' option, which employs techniques to avoid detection by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firewalls</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 and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intrusion detection systems</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 The tool's plugin architecture enables it to identify vulnerabilities based on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CVE</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 details. Its lightweight design makes it suitable for use on systems with lower specifications.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2" name="Content Placeholder 1">
            <a:extLst>
              <a:ext uri="{FF2B5EF4-FFF2-40B4-BE49-F238E27FC236}">
                <a16:creationId xmlns:a16="http://schemas.microsoft.com/office/drawing/2014/main" id="{C7992593-AF79-3D1E-E253-0765DF0F513F}"/>
              </a:ext>
            </a:extLst>
          </p:cNvPr>
          <p:cNvSpPr>
            <a:spLocks noGrp="1"/>
          </p:cNvSpPr>
          <p:nvPr>
            <p:ph sz="quarter" idx="11"/>
          </p:nvPr>
        </p:nvSpPr>
        <p:spPr>
          <a:xfrm>
            <a:off x="6668185" y="2057401"/>
            <a:ext cx="4609399" cy="4119463"/>
          </a:xfrm>
        </p:spPr>
        <p:txBody>
          <a:bodyPr/>
          <a:lstStyle/>
          <a:p>
            <a:r>
              <a:rPr lang="en-US" sz="1800" i="1" kern="100" dirty="0">
                <a:effectLst/>
                <a:latin typeface="Aptos" panose="020B0004020202020204" pitchFamily="34" charset="0"/>
                <a:ea typeface="Aptos" panose="020B0004020202020204" pitchFamily="34" charset="0"/>
                <a:cs typeface="Times New Roman" panose="02020603050405020304" pitchFamily="18" charset="0"/>
              </a:rPr>
              <a:t>The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OWASP ZAP</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 proxy is a comprehensive, open-source tool for web application penetration testing, actively supported by the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OWASP</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 community. Key features include a man-in-the-middle proxy, spidering, active and passive scanning capabilities, an in-app browser for manual testing, and dedicated scanners for web sockets and SSL. ZAP also provides robust support for web services and API scanning, and users can extend its functionality through a marketplace of add-ons.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5" name="Slide Number Placeholder 4">
            <a:extLst>
              <a:ext uri="{FF2B5EF4-FFF2-40B4-BE49-F238E27FC236}">
                <a16:creationId xmlns:a16="http://schemas.microsoft.com/office/drawing/2014/main" id="{A34518A5-1C9D-79F3-349C-3E7AAFD98951}"/>
              </a:ext>
            </a:extLst>
          </p:cNvPr>
          <p:cNvSpPr>
            <a:spLocks noGrp="1"/>
          </p:cNvSpPr>
          <p:nvPr>
            <p:ph type="sldNum" sz="quarter" idx="15"/>
          </p:nvPr>
        </p:nvSpPr>
        <p:spPr/>
        <p:txBody>
          <a:bodyPr/>
          <a:lstStyle/>
          <a:p>
            <a:fld id="{18D65601-5AE2-46FC-B138-694DDD2B510D}" type="slidenum">
              <a:rPr lang="en-US" smtClean="0"/>
              <a:pPr/>
              <a:t>8</a:t>
            </a:fld>
            <a:endParaRPr lang="en-US" dirty="0"/>
          </a:p>
        </p:txBody>
      </p:sp>
    </p:spTree>
    <p:extLst>
      <p:ext uri="{BB962C8B-B14F-4D97-AF65-F5344CB8AC3E}">
        <p14:creationId xmlns:p14="http://schemas.microsoft.com/office/powerpoint/2010/main" val="554382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61384-8C2A-AC46-D296-2DF95CBF10BB}"/>
              </a:ext>
            </a:extLst>
          </p:cNvPr>
          <p:cNvSpPr>
            <a:spLocks noGrp="1"/>
          </p:cNvSpPr>
          <p:nvPr>
            <p:ph type="title"/>
          </p:nvPr>
        </p:nvSpPr>
        <p:spPr>
          <a:xfrm>
            <a:off x="946591" y="949297"/>
            <a:ext cx="10115939" cy="970943"/>
          </a:xfrm>
        </p:spPr>
        <p:txBody>
          <a:bodyPr/>
          <a:lstStyle/>
          <a:p>
            <a:r>
              <a:rPr lang="en-US" dirty="0"/>
              <a:t>Cross-Site Request Forgery(CSRF)</a:t>
            </a:r>
            <a:endParaRPr lang="en-ZA" dirty="0"/>
          </a:p>
        </p:txBody>
      </p:sp>
      <p:sp>
        <p:nvSpPr>
          <p:cNvPr id="3" name="Text Placeholder 2">
            <a:extLst>
              <a:ext uri="{FF2B5EF4-FFF2-40B4-BE49-F238E27FC236}">
                <a16:creationId xmlns:a16="http://schemas.microsoft.com/office/drawing/2014/main" id="{FEF606B8-D15C-3916-2C66-49DEC593A3C2}"/>
              </a:ext>
            </a:extLst>
          </p:cNvPr>
          <p:cNvSpPr>
            <a:spLocks noGrp="1"/>
          </p:cNvSpPr>
          <p:nvPr>
            <p:ph type="body" sz="quarter" idx="12"/>
          </p:nvPr>
        </p:nvSpPr>
        <p:spPr>
          <a:xfrm>
            <a:off x="1129471" y="2646303"/>
            <a:ext cx="10115939" cy="1762783"/>
          </a:xfrm>
        </p:spPr>
        <p:txBody>
          <a:bodyPr/>
          <a:lstStyle/>
          <a:p>
            <a:r>
              <a:rPr lang="en-US" b="0" i="1" dirty="0">
                <a:solidFill>
                  <a:srgbClr val="F9F1F3"/>
                </a:solidFill>
                <a:effectLst/>
                <a:latin typeface="Inter"/>
              </a:rPr>
              <a:t>A Cross-Site Request Forgery (CSRF) attack allows an attacker to hijack a user's authenticated session, forcing them to unknowingly submit requests to a web application. The vulnerability arises when the application trusts the user's authentication without verifying the origin of the request. If the application cannot differentiate between a genuine request and one initiated by an attacker, the CSRF attack is successful, potentially leading to unauthorized actions performed on the user's behalf.</a:t>
            </a:r>
            <a:endParaRPr lang="en-US" dirty="0"/>
          </a:p>
        </p:txBody>
      </p:sp>
    </p:spTree>
    <p:extLst>
      <p:ext uri="{BB962C8B-B14F-4D97-AF65-F5344CB8AC3E}">
        <p14:creationId xmlns:p14="http://schemas.microsoft.com/office/powerpoint/2010/main" val="4011334062"/>
      </p:ext>
    </p:extLst>
  </p:cSld>
  <p:clrMapOvr>
    <a:masterClrMapping/>
  </p:clrMapOvr>
</p:sld>
</file>

<file path=ppt/theme/theme1.xml><?xml version="1.0" encoding="utf-8"?>
<a:theme xmlns:a="http://schemas.openxmlformats.org/drawingml/2006/main" name="Custom">
  <a:themeElements>
    <a:clrScheme name="Custom 23">
      <a:dk1>
        <a:sysClr val="windowText" lastClr="000000"/>
      </a:dk1>
      <a:lt1>
        <a:sysClr val="window" lastClr="FFFFFF"/>
      </a:lt1>
      <a:dk2>
        <a:srgbClr val="44546A"/>
      </a:dk2>
      <a:lt2>
        <a:srgbClr val="E7E6E6"/>
      </a:lt2>
      <a:accent1>
        <a:srgbClr val="58696B"/>
      </a:accent1>
      <a:accent2>
        <a:srgbClr val="95B8BF"/>
      </a:accent2>
      <a:accent3>
        <a:srgbClr val="BFD4D9"/>
      </a:accent3>
      <a:accent4>
        <a:srgbClr val="5B4839"/>
      </a:accent4>
      <a:accent5>
        <a:srgbClr val="C3A398"/>
      </a:accent5>
      <a:accent6>
        <a:srgbClr val="CA553E"/>
      </a:accent6>
      <a:hlink>
        <a:srgbClr val="0563C1"/>
      </a:hlink>
      <a:folHlink>
        <a:srgbClr val="954F72"/>
      </a:folHlink>
    </a:clrScheme>
    <a:fontScheme name="Custom 30">
      <a:majorFont>
        <a:latin typeface="Tisa Offc Serif Pro"/>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accent5">
              <a:lumMod val="20000"/>
              <a:lumOff val="8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M78544816_Win32_SL_V10" id="{8934A6D9-B969-498F-A646-4B502FD69C4E}" vid="{AA78C1C8-456D-41A9-83FC-BC8B9A8EE3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98CD342-50C4-441F-B4A3-7D5ADB057132}">
  <ds:schemaRefs>
    <ds:schemaRef ds:uri="http://schemas.microsoft.com/sharepoint/v3/contenttype/forms"/>
  </ds:schemaRefs>
</ds:datastoreItem>
</file>

<file path=customXml/itemProps2.xml><?xml version="1.0" encoding="utf-8"?>
<ds:datastoreItem xmlns:ds="http://schemas.openxmlformats.org/officeDocument/2006/customXml" ds:itemID="{CBDD27D0-5B6E-4A0E-95B2-BB37F9D8861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3FAE0208-DBD5-43E1-AC6B-D2AD9623F0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94</TotalTime>
  <Words>960</Words>
  <Application>Microsoft Office PowerPoint</Application>
  <PresentationFormat>Widescreen</PresentationFormat>
  <Paragraphs>59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Arial</vt:lpstr>
      <vt:lpstr>Calibri</vt:lpstr>
      <vt:lpstr>Inter</vt:lpstr>
      <vt:lpstr>Tisa Offc Serif Pro</vt:lpstr>
      <vt:lpstr>Univers Light</vt:lpstr>
      <vt:lpstr>Custom</vt:lpstr>
      <vt:lpstr>Your Second Hack: Part 1</vt:lpstr>
      <vt:lpstr>PowerPoint Presentation</vt:lpstr>
      <vt:lpstr>PowerPoint Presentation</vt:lpstr>
      <vt:lpstr>PowerPoint Presentation</vt:lpstr>
      <vt:lpstr>PowerPoint Presentation</vt:lpstr>
      <vt:lpstr>PowerPoint Presentation</vt:lpstr>
      <vt:lpstr>PowerPoint Presentation</vt:lpstr>
      <vt:lpstr>Nikto Scanner vs. OWASP Zap</vt:lpstr>
      <vt:lpstr>Cross-Site Request Forgery(CSRF)</vt:lpstr>
      <vt:lpstr>Cross-Site Scripting(XSS)</vt:lpstr>
      <vt:lpstr>Nessus Scan</vt:lpstr>
      <vt:lpstr>10 Vulnerabilities Discovered</vt:lpstr>
      <vt:lpstr>Hypothesis</vt:lpstr>
      <vt:lpstr>Application of tools and techniques for identifying vulnerabilities</vt:lpstr>
      <vt:lpstr>Vulnerability Disclosure</vt:lpstr>
      <vt:lpstr>Vulnerability Hypothesis and Root Cause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r coon</dc:creator>
  <cp:lastModifiedBy>r coon</cp:lastModifiedBy>
  <cp:revision>2</cp:revision>
  <dcterms:created xsi:type="dcterms:W3CDTF">2024-01-11T18:09:01Z</dcterms:created>
  <dcterms:modified xsi:type="dcterms:W3CDTF">2025-04-16T15:42:03Z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