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34" r:id="rId7"/>
    <p:sldId id="547" r:id="rId8"/>
    <p:sldId id="538" r:id="rId9"/>
    <p:sldId id="537" r:id="rId10"/>
    <p:sldId id="548" r:id="rId11"/>
    <p:sldId id="539" r:id="rId12"/>
    <p:sldId id="549" r:id="rId13"/>
    <p:sldId id="550" r:id="rId14"/>
    <p:sldId id="541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100" d="100"/>
          <a:sy n="100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 Cybersecurity Policy and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Coon</a:t>
            </a:r>
          </a:p>
          <a:p>
            <a:r>
              <a:rPr lang="en-US" dirty="0"/>
              <a:t>CYB-650</a:t>
            </a:r>
          </a:p>
          <a:p>
            <a:r>
              <a:rPr lang="en-US" dirty="0"/>
              <a:t>Dr. Howard Goodman</a:t>
            </a:r>
          </a:p>
          <a:p>
            <a:r>
              <a:rPr lang="en-US" dirty="0"/>
              <a:t>August 27,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58FD9-3D88-3D2A-B0BC-41B2C8CA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8C1E-8731-2EAF-53D5-324FEA78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 cap="all" spc="600" baseline="0">
                <a:latin typeface="+mj-lt"/>
                <a:ea typeface="+mj-ea"/>
                <a:cs typeface="+mj-cs"/>
              </a:rPr>
              <a:t>Incident response and handling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4B02B-31A3-8650-B88F-0003FDCFC627}"/>
              </a:ext>
            </a:extLst>
          </p:cNvPr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Incident Response Team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Leader, Coordinator, Responder, Communicator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Planning and responding to incidents, communication with stakeholders and external authorities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Steps of Incident Handling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Preparation (Early Detection)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Analysis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Containment and Mitigation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Investigation and Forensics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Communication and Reporting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Recovery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Lessons Learned and Future Protection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sz="15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6F2EA86-0833-FA14-C057-BE71B8D6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174FD6-35F4-2603-1C84-9012FF260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578" y="1825625"/>
            <a:ext cx="6398422" cy="40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5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863" y="287007"/>
            <a:ext cx="8878824" cy="870737"/>
          </a:xfrm>
        </p:spPr>
        <p:txBody>
          <a:bodyPr/>
          <a:lstStyle/>
          <a:p>
            <a:r>
              <a:rPr lang="en-US"/>
              <a:t>Cybersecurity Awareness Infographic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2CA379-5C0D-5E21-B070-E880A01BB9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Cyber Security Safety Infographic Template - Venngage">
            <a:extLst>
              <a:ext uri="{FF2B5EF4-FFF2-40B4-BE49-F238E27FC236}">
                <a16:creationId xmlns:a16="http://schemas.microsoft.com/office/drawing/2014/main" id="{EB09C616-56AD-49D1-3008-972717DF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62" y="1124029"/>
            <a:ext cx="2664711" cy="56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WASP Application Security Awareness Campaigns | OWASP Foundation">
            <a:extLst>
              <a:ext uri="{FF2B5EF4-FFF2-40B4-BE49-F238E27FC236}">
                <a16:creationId xmlns:a16="http://schemas.microsoft.com/office/drawing/2014/main" id="{966DE06E-5B21-7CB5-2F0F-66D95FBA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124029"/>
            <a:ext cx="3981450" cy="56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0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b="1" spc="600">
                <a:ln w="28575">
                  <a:noFill/>
                  <a:prstDash val="solid"/>
                </a:ln>
              </a:rPr>
              <a:t>Executive Summary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>
            <a:normAutofit/>
          </a:bodyPr>
          <a:lstStyle/>
          <a:p>
            <a:r>
              <a:rPr lang="en-US" sz="1500" dirty="0"/>
              <a:t>Augusta Medical in Augusts, Ga.</a:t>
            </a:r>
          </a:p>
          <a:p>
            <a:pPr marL="0" indent="0">
              <a:buNone/>
            </a:pPr>
            <a:r>
              <a:rPr lang="en-US" sz="1500" dirty="0"/>
              <a:t>Twenty-two Doctors and hundreds of staff serving over 10,000 patients</a:t>
            </a:r>
          </a:p>
          <a:p>
            <a:endParaRPr lang="en-US" sz="1500" dirty="0"/>
          </a:p>
          <a:p>
            <a:r>
              <a:rPr lang="en-US" sz="1500" dirty="0"/>
              <a:t>Mission</a:t>
            </a:r>
          </a:p>
          <a:p>
            <a:pPr marL="0" indent="0">
              <a:buNone/>
            </a:pPr>
            <a:r>
              <a:rPr lang="en-US" sz="1500" dirty="0"/>
              <a:t>Our mission is to provide leadership and excellence in teaching, discovery, clinical care, and service as a student-centered comprehensive research university and academic health center, with a wide range of programs from learning assistance through postdoctoral studies.</a:t>
            </a:r>
          </a:p>
          <a:p>
            <a:endParaRPr lang="en-US" sz="1500" dirty="0"/>
          </a:p>
          <a:p>
            <a:r>
              <a:rPr lang="en-US" sz="1500" dirty="0"/>
              <a:t>Goals</a:t>
            </a:r>
          </a:p>
          <a:p>
            <a:pPr marL="0" indent="0">
              <a:buNone/>
            </a:pPr>
            <a:r>
              <a:rPr lang="en-US" sz="1500" dirty="0"/>
              <a:t>Upgrading security and cybersecurity framework to comply with HIPAA</a:t>
            </a:r>
          </a:p>
          <a:p>
            <a:pPr marL="0" indent="0">
              <a:buNone/>
            </a:pPr>
            <a:r>
              <a:rPr lang="en-US" sz="1500" dirty="0"/>
              <a:t>Upgrading systems and network to provide better care and information to patients</a:t>
            </a:r>
          </a:p>
          <a:p>
            <a:endParaRPr lang="en-US" sz="15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3829603-F732-C4E1-2431-42F36503E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87452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418520"/>
            <a:ext cx="10000026" cy="508388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NIST Cybersecurity Framework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Cybersecurity Lifecycle and Methodologies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Organizational Security Policy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Organizational Systems and Network Diagram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Risk Assessment, Business Impact Analysis, and Business Continuity Plan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of Different Standards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Incident Response and Handling Plan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Cybersecurity Awareness Infographic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Executive Summary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NIST Cybersecurity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>
            <a:normAutofit/>
          </a:bodyPr>
          <a:lstStyle/>
          <a:p>
            <a:r>
              <a:rPr lang="en-US" dirty="0"/>
              <a:t>NIST SP800-66 Revision 1: An introductory Resource Guide for Implementing the HIPAA Security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Framework provides outline for compliance with HIPAA Security Rule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HIPAA Security Rule requires confidentiality, integrity, and availability of Electronic Personal Health Information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Standards are created to be compliant with HIPAA Security Rule</a:t>
            </a:r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A36A03-C370-97B9-7D98-A6BAE7892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459D8-E68D-3E35-928D-399BE1B34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198E-C9A2-0DD9-ADE8-F325CD3C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87452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NIST Cybersecurity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2197F-00D7-732D-F142-9BD5E53E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1533525"/>
            <a:ext cx="10332720" cy="4227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Administrative Safeguards (4.1 - 4.9)</a:t>
            </a:r>
          </a:p>
          <a:p>
            <a:pPr marL="457200" indent="-457200"/>
            <a:r>
              <a:rPr lang="en-US" sz="1600" dirty="0"/>
              <a:t>Security Management Process</a:t>
            </a:r>
          </a:p>
          <a:p>
            <a:pPr marL="457200" indent="-457200"/>
            <a:r>
              <a:rPr lang="en-US" sz="1600" dirty="0"/>
              <a:t>Information Access Management</a:t>
            </a:r>
          </a:p>
          <a:p>
            <a:pPr marL="457200" indent="-457200"/>
            <a:r>
              <a:rPr lang="en-US" sz="1600" dirty="0"/>
              <a:t>Security Incident Procedures</a:t>
            </a:r>
          </a:p>
          <a:p>
            <a:pPr marL="0" indent="0">
              <a:buNone/>
            </a:pPr>
            <a:r>
              <a:rPr lang="en-US" sz="1600" dirty="0"/>
              <a:t>Physical Safeguards (4.10 - 4.13)</a:t>
            </a:r>
          </a:p>
          <a:p>
            <a:pPr marL="457200" indent="-457200"/>
            <a:r>
              <a:rPr lang="en-US" sz="1600" dirty="0"/>
              <a:t>Facility Access Controls</a:t>
            </a:r>
          </a:p>
          <a:p>
            <a:pPr marL="457200" indent="-457200"/>
            <a:r>
              <a:rPr lang="en-US" sz="1600" dirty="0"/>
              <a:t>Workstation Use and Security</a:t>
            </a:r>
          </a:p>
          <a:p>
            <a:pPr marL="457200" indent="-457200"/>
            <a:r>
              <a:rPr lang="en-US" sz="1600" dirty="0"/>
              <a:t>Device and Media Controls</a:t>
            </a:r>
          </a:p>
          <a:p>
            <a:pPr marL="0" indent="0">
              <a:buNone/>
            </a:pPr>
            <a:r>
              <a:rPr lang="en-US" sz="1600" dirty="0"/>
              <a:t>Technical Safeguards (4.14 – 4.18)</a:t>
            </a:r>
          </a:p>
          <a:p>
            <a:pPr marL="285750" indent="-285750"/>
            <a:r>
              <a:rPr lang="en-US" sz="1600" dirty="0"/>
              <a:t>Access Controls</a:t>
            </a:r>
          </a:p>
          <a:p>
            <a:pPr marL="285750" indent="-285750"/>
            <a:r>
              <a:rPr lang="en-US" sz="1600" dirty="0"/>
              <a:t>Audit Controls</a:t>
            </a:r>
          </a:p>
          <a:p>
            <a:pPr marL="285750" indent="-285750"/>
            <a:r>
              <a:rPr lang="en-US" sz="1600" dirty="0"/>
              <a:t>Transmission Security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CAC7573-CABF-FFF6-F363-82AAE6D61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3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187452"/>
            <a:ext cx="8878824" cy="1069848"/>
          </a:xfrm>
        </p:spPr>
        <p:txBody>
          <a:bodyPr/>
          <a:lstStyle/>
          <a:p>
            <a:r>
              <a:rPr lang="en-US" dirty="0"/>
              <a:t>Cybersecurity Lifecycle and Methodologies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6644" y="1736435"/>
            <a:ext cx="4627973" cy="3934691"/>
          </a:xfrm>
        </p:spPr>
        <p:txBody>
          <a:bodyPr/>
          <a:lstStyle/>
          <a:p>
            <a:r>
              <a:rPr lang="en-US" dirty="0"/>
              <a:t>Identify – The organizational missions and priorities, assets, and goals</a:t>
            </a:r>
          </a:p>
          <a:p>
            <a:r>
              <a:rPr lang="en-US" dirty="0"/>
              <a:t>Protect – Implement the NIST Framework, firewalls, multifactor authentication, and employee training</a:t>
            </a:r>
          </a:p>
          <a:p>
            <a:r>
              <a:rPr lang="en-US" dirty="0"/>
              <a:t>Detect – Monitor network, use IPS and IDS</a:t>
            </a:r>
          </a:p>
          <a:p>
            <a:r>
              <a:rPr lang="en-US" dirty="0"/>
              <a:t>Respond – Quickly work to analyze attacks, contain attack, eradicate attacking malware</a:t>
            </a:r>
          </a:p>
          <a:p>
            <a:r>
              <a:rPr lang="en-US" dirty="0"/>
              <a:t>Recover – Restore systems functionality, patch vulnerabilities</a:t>
            </a:r>
          </a:p>
        </p:txBody>
      </p:sp>
      <p:pic>
        <p:nvPicPr>
          <p:cNvPr id="1026" name="Picture 2" descr="Cybersecurity Lifecycle">
            <a:extLst>
              <a:ext uri="{FF2B5EF4-FFF2-40B4-BE49-F238E27FC236}">
                <a16:creationId xmlns:a16="http://schemas.microsoft.com/office/drawing/2014/main" id="{5C83FFA3-F393-5616-DF13-4D510F44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874"/>
            <a:ext cx="75692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>
                <a:latin typeface="+mj-lt"/>
                <a:ea typeface="+mj-ea"/>
                <a:cs typeface="+mj-cs"/>
              </a:rPr>
              <a:t>Organizational Security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75F19-8675-D039-BB4C-ADBFC7DCE223}"/>
              </a:ext>
            </a:extLst>
          </p:cNvPr>
          <p:cNvSpPr txBox="1"/>
          <p:nvPr/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Reflects the organizational goals and priorities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Compliance with standards (HIPAA)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Identifies and protects against attack vectors, including insider threats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Implements comprehensive policies</a:t>
            </a:r>
          </a:p>
          <a:p>
            <a:pPr marL="685800" lvl="2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Acceptable Use Policy</a:t>
            </a:r>
          </a:p>
          <a:p>
            <a:pPr marL="685800" lvl="2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Onboarding and Offboarding Policies</a:t>
            </a:r>
          </a:p>
          <a:p>
            <a:pPr marL="685800" lvl="2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Social Media Policy</a:t>
            </a:r>
          </a:p>
          <a:p>
            <a:pPr marL="685800" lvl="2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Mobile Device Policy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4995ABF-1AB0-39F3-0E5A-8FB5104A5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5C1A-9AC2-3CF9-BD9F-96D3BEF73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6229-4181-1BD9-D74F-D59BED47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342576"/>
            <a:ext cx="10881360" cy="10698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cap="all" spc="600" baseline="0" dirty="0">
                <a:latin typeface="+mj-lt"/>
                <a:ea typeface="+mj-ea"/>
                <a:cs typeface="+mj-cs"/>
              </a:rPr>
              <a:t>Organizational Systems and network diagram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91CFAD5-4053-4E0C-27CC-C75723931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32004"/>
            <a:ext cx="8878824" cy="1639778"/>
          </a:xfrm>
        </p:spPr>
        <p:txBody>
          <a:bodyPr/>
          <a:lstStyle/>
          <a:p>
            <a:r>
              <a:rPr lang="en-US" dirty="0"/>
              <a:t>Risk Assessment, Business Impact Analysis, and Business Continuity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889505"/>
            <a:ext cx="2953512" cy="2578608"/>
          </a:xfrm>
        </p:spPr>
        <p:txBody>
          <a:bodyPr/>
          <a:lstStyle/>
          <a:p>
            <a:r>
              <a:rPr lang="en-US" dirty="0"/>
              <a:t>Identifies vulnerabilities in the network and systems</a:t>
            </a:r>
          </a:p>
          <a:p>
            <a:r>
              <a:rPr lang="en-US" dirty="0"/>
              <a:t>Identifies threats, threat vectors, and possible targets</a:t>
            </a:r>
          </a:p>
          <a:p>
            <a:r>
              <a:rPr lang="en-US" dirty="0"/>
              <a:t>Can be conducted as a penetration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889505"/>
            <a:ext cx="2953512" cy="2578608"/>
          </a:xfrm>
        </p:spPr>
        <p:txBody>
          <a:bodyPr/>
          <a:lstStyle/>
          <a:p>
            <a:r>
              <a:rPr lang="en-US" dirty="0"/>
              <a:t>Identifies the effect of a successful attack would have on the organization</a:t>
            </a:r>
          </a:p>
          <a:p>
            <a:r>
              <a:rPr lang="en-US" dirty="0"/>
              <a:t>Qualitative versus Quantitative Analysis</a:t>
            </a:r>
          </a:p>
          <a:p>
            <a:r>
              <a:rPr lang="en-US" dirty="0"/>
              <a:t>Consequences – Financial, Reputational, Sanctions and fines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Continuity Plan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889505"/>
            <a:ext cx="3068680" cy="2578608"/>
          </a:xfrm>
        </p:spPr>
        <p:txBody>
          <a:bodyPr/>
          <a:lstStyle/>
          <a:p>
            <a:r>
              <a:rPr lang="en-US" dirty="0"/>
              <a:t>Identifies how to recover or maintain business functions in the case of a disaster</a:t>
            </a:r>
          </a:p>
          <a:p>
            <a:r>
              <a:rPr lang="en-US" dirty="0"/>
              <a:t>Allows for customization and innovation to meet challenges faced</a:t>
            </a:r>
          </a:p>
          <a:p>
            <a:r>
              <a:rPr lang="en-US" dirty="0"/>
              <a:t>Goal is business continuity rather than full business recovery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54FC-7588-EF6A-1A51-AB950F16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2574-BB0A-F676-4D46-C5DF227E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87452"/>
            <a:ext cx="10881360" cy="1069848"/>
          </a:xfrm>
        </p:spPr>
        <p:txBody>
          <a:bodyPr anchor="b">
            <a:normAutofit fontScale="90000"/>
          </a:bodyPr>
          <a:lstStyle/>
          <a:p>
            <a:r>
              <a:rPr lang="en-US"/>
              <a:t>Comparison of Different Standards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AD22-D935-3D2A-E687-27822DD2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62909"/>
            <a:ext cx="10332720" cy="3497811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600" dirty="0"/>
              <a:t>Ensure the confidentiality, integrity, and availability of all Electronic Personal Health Information that they create, receive, maintain, or transmit</a:t>
            </a:r>
          </a:p>
          <a:p>
            <a:pPr marL="285750" indent="-285750"/>
            <a:r>
              <a:rPr lang="en-US" sz="1600" dirty="0"/>
              <a:t>Identify and protect against reasonably anticipated threats to the security or integrity of the information</a:t>
            </a:r>
          </a:p>
          <a:p>
            <a:pPr marL="285750" indent="-285750"/>
            <a:r>
              <a:rPr lang="en-US" sz="1600" dirty="0"/>
              <a:t>Protect against reasonably anticipated, impermissible uses or disclosures</a:t>
            </a:r>
          </a:p>
          <a:p>
            <a:pPr marL="285750" indent="-285750"/>
            <a:r>
              <a:rPr lang="en-US" sz="1600" dirty="0"/>
              <a:t>Ensure compliance by their workforce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HITECH</a:t>
            </a:r>
          </a:p>
          <a:p>
            <a:pPr marL="285750" indent="-285750"/>
            <a:r>
              <a:rPr lang="en-US" sz="1600" dirty="0"/>
              <a:t>Requires the adoption of electronic health records over the antiquated paper records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6DCC095-2026-B17F-7336-B801FB977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12784-E3B8-CD8C-B835-6394D7662C86}"/>
              </a:ext>
            </a:extLst>
          </p:cNvPr>
          <p:cNvSpPr txBox="1"/>
          <p:nvPr/>
        </p:nvSpPr>
        <p:spPr>
          <a:xfrm>
            <a:off x="1014984" y="1819563"/>
            <a:ext cx="37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HIPAA Security Rule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4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185</TotalTime>
  <Words>590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Segoe UI</vt:lpstr>
      <vt:lpstr>Segoe UI Light</vt:lpstr>
      <vt:lpstr>Tw Cen MT</vt:lpstr>
      <vt:lpstr>Office Theme</vt:lpstr>
      <vt:lpstr>Organization Cybersecurity Policy and Executive Summary</vt:lpstr>
      <vt:lpstr>CONTENTS</vt:lpstr>
      <vt:lpstr>NIST Cybersecurity Framework</vt:lpstr>
      <vt:lpstr>NIST Cybersecurity Framework</vt:lpstr>
      <vt:lpstr>Cybersecurity Lifecycle and Methodologies</vt:lpstr>
      <vt:lpstr>Organizational Security Policy</vt:lpstr>
      <vt:lpstr>Organizational Systems and network diagram</vt:lpstr>
      <vt:lpstr>Risk Assessment, Business Impact Analysis, and Business Continuity Plan</vt:lpstr>
      <vt:lpstr>Comparison of Different Standards</vt:lpstr>
      <vt:lpstr>Incident response and handling plan</vt:lpstr>
      <vt:lpstr>Cybersecurity Awareness Infographic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coon</dc:creator>
  <cp:lastModifiedBy>r coon</cp:lastModifiedBy>
  <cp:revision>9</cp:revision>
  <dcterms:created xsi:type="dcterms:W3CDTF">2022-10-27T00:37:19Z</dcterms:created>
  <dcterms:modified xsi:type="dcterms:W3CDTF">2025-08-26T03:27:59Z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