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6"/>
  </p:notesMasterIdLst>
  <p:handoutMasterIdLst>
    <p:handoutMasterId r:id="rId17"/>
  </p:handoutMasterIdLst>
  <p:sldIdLst>
    <p:sldId id="273" r:id="rId5"/>
    <p:sldId id="275" r:id="rId6"/>
    <p:sldId id="280" r:id="rId7"/>
    <p:sldId id="277" r:id="rId8"/>
    <p:sldId id="281" r:id="rId9"/>
    <p:sldId id="284" r:id="rId10"/>
    <p:sldId id="282" r:id="rId11"/>
    <p:sldId id="285" r:id="rId12"/>
    <p:sldId id="286" r:id="rId13"/>
    <p:sldId id="283" r:id="rId14"/>
    <p:sldId id="276" r:id="rId15"/>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82"/>
    <p:restoredTop sz="96327"/>
  </p:normalViewPr>
  <p:slideViewPr>
    <p:cSldViewPr snapToGrid="0">
      <p:cViewPr varScale="1">
        <p:scale>
          <a:sx n="151" d="100"/>
          <a:sy n="151" d="100"/>
        </p:scale>
        <p:origin x="564" y="138"/>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1/1/2025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4</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a:xfrm>
            <a:off x="2267711" y="1408176"/>
            <a:ext cx="6563137" cy="2387600"/>
          </a:xfrm>
        </p:spPr>
        <p:txBody>
          <a:bodyPr>
            <a:normAutofit fontScale="90000"/>
          </a:bodyPr>
          <a:lstStyle/>
          <a:p>
            <a:r>
              <a:rPr lang="en-US" dirty="0"/>
              <a:t>Cloud Presentation</a:t>
            </a:r>
          </a:p>
        </p:txBody>
      </p:sp>
      <p:sp>
        <p:nvSpPr>
          <p:cNvPr id="11" name="Subtitle 10">
            <a:extLst>
              <a:ext uri="{FF2B5EF4-FFF2-40B4-BE49-F238E27FC236}">
                <a16:creationId xmlns:a16="http://schemas.microsoft.com/office/drawing/2014/main" id="{EF3A7BFE-9123-98C4-791C-9A3FE773CF97}"/>
              </a:ext>
            </a:extLst>
          </p:cNvPr>
          <p:cNvSpPr>
            <a:spLocks noGrp="1"/>
          </p:cNvSpPr>
          <p:nvPr>
            <p:ph type="subTitle" idx="1"/>
          </p:nvPr>
        </p:nvSpPr>
        <p:spPr>
          <a:xfrm>
            <a:off x="3861649" y="4884650"/>
            <a:ext cx="5486400" cy="384048"/>
          </a:xfrm>
        </p:spPr>
        <p:txBody>
          <a:bodyPr/>
          <a:lstStyle/>
          <a:p>
            <a:r>
              <a:rPr lang="en-US" sz="1600" dirty="0"/>
              <a:t>Ryan Coon</a:t>
            </a:r>
          </a:p>
          <a:p>
            <a:r>
              <a:rPr lang="en-US" sz="1600" dirty="0"/>
              <a:t>CYB-525</a:t>
            </a:r>
          </a:p>
          <a:p>
            <a:r>
              <a:rPr lang="en-US" sz="1600" dirty="0"/>
              <a:t>Dr. Emmett Ward</a:t>
            </a:r>
          </a:p>
          <a:p>
            <a:r>
              <a:rPr lang="en-US" sz="1600" dirty="0"/>
              <a:t>January 1, 2025</a:t>
            </a:r>
            <a:endParaRPr lang="en-PK" sz="1600" dirty="0"/>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C85805-79DB-07ED-6BDE-11B8962D463A}"/>
              </a:ext>
            </a:extLst>
          </p:cNvPr>
          <p:cNvSpPr>
            <a:spLocks noGrp="1"/>
          </p:cNvSpPr>
          <p:nvPr>
            <p:ph type="title"/>
          </p:nvPr>
        </p:nvSpPr>
        <p:spPr>
          <a:xfrm>
            <a:off x="539750" y="722376"/>
            <a:ext cx="10871708" cy="704088"/>
          </a:xfrm>
        </p:spPr>
        <p:txBody>
          <a:bodyPr/>
          <a:lstStyle/>
          <a:p>
            <a:r>
              <a:rPr lang="en-US" sz="4000" dirty="0">
                <a:solidFill>
                  <a:schemeClr val="tx2"/>
                </a:solidFill>
                <a:latin typeface="Arial" panose="020B0604020202020204" pitchFamily="34" charset="0"/>
                <a:cs typeface="Arial" panose="020B0604020202020204" pitchFamily="34" charset="0"/>
              </a:rPr>
              <a:t>Security, storage, legal, and privacy issues with the cloud</a:t>
            </a:r>
            <a:br>
              <a:rPr lang="en-US" sz="4000" dirty="0">
                <a:solidFill>
                  <a:schemeClr val="tx2"/>
                </a:solidFill>
                <a:latin typeface="Arial" panose="020B0604020202020204" pitchFamily="34" charset="0"/>
                <a:cs typeface="Arial" panose="020B0604020202020204" pitchFamily="34" charset="0"/>
              </a:rPr>
            </a:br>
            <a:endParaRPr lang="en-US" sz="4000" dirty="0"/>
          </a:p>
        </p:txBody>
      </p:sp>
      <p:sp>
        <p:nvSpPr>
          <p:cNvPr id="3" name="Slide Number Placeholder 2">
            <a:extLst>
              <a:ext uri="{FF2B5EF4-FFF2-40B4-BE49-F238E27FC236}">
                <a16:creationId xmlns:a16="http://schemas.microsoft.com/office/drawing/2014/main" id="{583E68DE-3756-7E72-3F5A-34338BB312B3}"/>
              </a:ext>
            </a:extLst>
          </p:cNvPr>
          <p:cNvSpPr>
            <a:spLocks noGrp="1"/>
          </p:cNvSpPr>
          <p:nvPr>
            <p:ph type="sldNum" sz="quarter" idx="12"/>
          </p:nvPr>
        </p:nvSpPr>
        <p:spPr/>
        <p:txBody>
          <a:bodyPr/>
          <a:lstStyle/>
          <a:p>
            <a:fld id="{5BFCF61C-3B18-4C03-8326-CC3B32D710C9}" type="slidenum">
              <a:rPr lang="en-US" smtClean="0"/>
              <a:t>10</a:t>
            </a:fld>
            <a:endParaRPr lang="en-US" dirty="0"/>
          </a:p>
        </p:txBody>
      </p:sp>
      <p:sp>
        <p:nvSpPr>
          <p:cNvPr id="5" name="Text Placeholder 4">
            <a:extLst>
              <a:ext uri="{FF2B5EF4-FFF2-40B4-BE49-F238E27FC236}">
                <a16:creationId xmlns:a16="http://schemas.microsoft.com/office/drawing/2014/main" id="{6D4C7CBA-BE77-048A-DED3-BCCB5936C564}"/>
              </a:ext>
            </a:extLst>
          </p:cNvPr>
          <p:cNvSpPr>
            <a:spLocks noGrp="1"/>
          </p:cNvSpPr>
          <p:nvPr>
            <p:ph type="body" sz="quarter" idx="13"/>
          </p:nvPr>
        </p:nvSpPr>
        <p:spPr>
          <a:xfrm>
            <a:off x="649224" y="2980943"/>
            <a:ext cx="10110634" cy="3263281"/>
          </a:xfrm>
        </p:spPr>
        <p:txBody>
          <a:bodyPr/>
          <a:lstStyle/>
          <a:p>
            <a:pPr marL="342900" indent="-342900">
              <a:buFont typeface="Arial" panose="020B0604020202020204" pitchFamily="34" charset="0"/>
              <a:buChar char="•"/>
            </a:pPr>
            <a:r>
              <a:rPr lang="en-US" sz="1400" b="0" dirty="0"/>
              <a:t>Data security and privacy are two of the major issues with cloud computing.</a:t>
            </a:r>
          </a:p>
          <a:p>
            <a:pPr marL="342900" indent="-342900">
              <a:buFont typeface="Arial" panose="020B0604020202020204" pitchFamily="34" charset="0"/>
              <a:buChar char="•"/>
            </a:pPr>
            <a:r>
              <a:rPr lang="en-US" sz="1400" b="0" dirty="0"/>
              <a:t>Cyberattacks, stolen intellectual property, and broken contracts are all possible outcomes of lax cloud security. The customer service department is another target for hackers.</a:t>
            </a:r>
          </a:p>
          <a:p>
            <a:pPr marL="342900" indent="-342900">
              <a:buFont typeface="Arial" panose="020B0604020202020204" pitchFamily="34" charset="0"/>
              <a:buChar char="•"/>
            </a:pPr>
            <a:r>
              <a:rPr lang="en-US" sz="1400" b="0" dirty="0"/>
              <a:t>Privacy and security of customer information is a top concern for many businesses. Regulatory bodies take action when security breaches occur. Companies also have access to sensitive data that gives them an advantage in the market.</a:t>
            </a:r>
          </a:p>
          <a:p>
            <a:pPr marL="342900" indent="-342900">
              <a:buFont typeface="Arial" panose="020B0604020202020204" pitchFamily="34" charset="0"/>
              <a:buChar char="•"/>
            </a:pPr>
            <a:r>
              <a:rPr lang="en-US" sz="1400" b="0" dirty="0"/>
              <a:t>Mismanagement of cloud storage can have catastrophic results. Data security and management are concerns with cloud storage.</a:t>
            </a:r>
          </a:p>
          <a:p>
            <a:pPr marL="342900" indent="-342900">
              <a:buFont typeface="Arial" panose="020B0604020202020204" pitchFamily="34" charset="0"/>
              <a:buChar char="•"/>
            </a:pPr>
            <a:r>
              <a:rPr lang="en-US" sz="1400" b="0" dirty="0"/>
              <a:t>Data storage providers in the cloud are investigating ways to tighten security measures and limit user access to sensitive data. Data breaches and assaults are more likely to occur when data volumes increase. Thanks to cloud computing, users can store their data in a virtualized environment that is completely out of their hands.</a:t>
            </a:r>
          </a:p>
        </p:txBody>
      </p:sp>
    </p:spTree>
    <p:extLst>
      <p:ext uri="{BB962C8B-B14F-4D97-AF65-F5344CB8AC3E}">
        <p14:creationId xmlns:p14="http://schemas.microsoft.com/office/powerpoint/2010/main" val="476614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65C01-2837-2D71-254F-BAEEC669F389}"/>
              </a:ext>
            </a:extLst>
          </p:cNvPr>
          <p:cNvSpPr>
            <a:spLocks noGrp="1"/>
          </p:cNvSpPr>
          <p:nvPr>
            <p:ph type="title"/>
          </p:nvPr>
        </p:nvSpPr>
        <p:spPr/>
        <p:txBody>
          <a:bodyPr/>
          <a:lstStyle/>
          <a:p>
            <a:r>
              <a:rPr lang="en-US" dirty="0"/>
              <a:t>references</a:t>
            </a:r>
          </a:p>
        </p:txBody>
      </p:sp>
      <p:sp>
        <p:nvSpPr>
          <p:cNvPr id="13" name="Slide Number Placeholder 12">
            <a:extLst>
              <a:ext uri="{FF2B5EF4-FFF2-40B4-BE49-F238E27FC236}">
                <a16:creationId xmlns:a16="http://schemas.microsoft.com/office/drawing/2014/main" id="{A783BE29-9226-E728-BAD0-B02DEADFB9C6}"/>
              </a:ext>
            </a:extLst>
          </p:cNvPr>
          <p:cNvSpPr>
            <a:spLocks noGrp="1"/>
          </p:cNvSpPr>
          <p:nvPr>
            <p:ph type="sldNum" sz="quarter" idx="12"/>
          </p:nvPr>
        </p:nvSpPr>
        <p:spPr/>
        <p:txBody>
          <a:bodyPr/>
          <a:lstStyle/>
          <a:p>
            <a:fld id="{5BFCF61C-3B18-4C03-8326-CC3B32D710C9}" type="slidenum">
              <a:rPr lang="en-US" smtClean="0"/>
              <a:pPr/>
              <a:t>11</a:t>
            </a:fld>
            <a:endParaRPr lang="en-US"/>
          </a:p>
        </p:txBody>
      </p:sp>
      <p:sp>
        <p:nvSpPr>
          <p:cNvPr id="16" name="Rectangle 2">
            <a:extLst>
              <a:ext uri="{FF2B5EF4-FFF2-40B4-BE49-F238E27FC236}">
                <a16:creationId xmlns:a16="http://schemas.microsoft.com/office/drawing/2014/main" id="{B627A517-1DB7-30DA-93EB-1DB169143EBC}"/>
              </a:ext>
            </a:extLst>
          </p:cNvPr>
          <p:cNvSpPr>
            <a:spLocks noGrp="1" noChangeArrowheads="1"/>
          </p:cNvSpPr>
          <p:nvPr>
            <p:ph type="body" sz="quarter" idx="15"/>
          </p:nvPr>
        </p:nvSpPr>
        <p:spPr bwMode="auto">
          <a:xfrm>
            <a:off x="1119949" y="2797256"/>
            <a:ext cx="959142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err="1">
                <a:ln>
                  <a:noFill/>
                </a:ln>
                <a:solidFill>
                  <a:schemeClr val="tx1"/>
                </a:solidFill>
                <a:effectLst/>
                <a:latin typeface="+mn-lt"/>
                <a:cs typeface="Times New Roman" panose="02020603050405020304" pitchFamily="18" charset="0"/>
              </a:rPr>
              <a:t>BasuMallick</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C. (2022, February 9). </a:t>
            </a: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What Is Cloud Computing? Definition, Benefits, Types, and Trends</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Spiceworks.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https://www.spiceworks.com/tech/cloud/articles/what-is-cloud-computing/</a:t>
            </a:r>
            <a:endParaRPr kumimoji="0" lang="en-US" altLang="en-US" sz="12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Carey, S. (2022, July 22). </a:t>
            </a: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What is PaaS (platform-as-a-service)? A simpler way to build software applications</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InfoWorld.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https://www.infoworld.com/article/3223434/what-is-paas-platform-as-a-service-a-simpler-way-to-build-software-applications.html</a:t>
            </a:r>
            <a:endParaRPr kumimoji="0" lang="en-US" altLang="en-US" sz="12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Choosing the best cloud computing model for your business How the right model can be a launchpad for success</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(2021).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https://assets.ricoh-usa.com/j2jqn9lauv41/hLPQld6XpkyHkRm7c74AD/33fe98efa4f1e2d5d07b1eadfb7e453d/ricoh-cloud-computing-whitepaper.pdf</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latin typeface="+mn-lt"/>
              </a:rPr>
              <a:t>Differences between the cloud service models </a:t>
            </a:r>
            <a:r>
              <a:rPr lang="en-US" sz="1200" dirty="0" err="1">
                <a:latin typeface="+mn-lt"/>
              </a:rPr>
              <a:t>iaas</a:t>
            </a:r>
            <a:r>
              <a:rPr lang="en-US" sz="1200" dirty="0">
                <a:latin typeface="+mn-lt"/>
              </a:rPr>
              <a:t>, </a:t>
            </a:r>
            <a:r>
              <a:rPr lang="en-US" sz="1200" dirty="0" err="1">
                <a:latin typeface="+mn-lt"/>
              </a:rPr>
              <a:t>paas</a:t>
            </a:r>
            <a:r>
              <a:rPr lang="en-US" sz="1200" dirty="0">
                <a:latin typeface="+mn-lt"/>
              </a:rPr>
              <a:t>, </a:t>
            </a:r>
            <a:r>
              <a:rPr lang="en-US" sz="1200" dirty="0" err="1">
                <a:latin typeface="+mn-lt"/>
              </a:rPr>
              <a:t>saas</a:t>
            </a:r>
            <a:r>
              <a:rPr lang="en-US" sz="1200" dirty="0">
                <a:latin typeface="+mn-lt"/>
              </a:rPr>
              <a:t> &amp; </a:t>
            </a:r>
            <a:r>
              <a:rPr lang="en-US" sz="1200" dirty="0" err="1">
                <a:latin typeface="+mn-lt"/>
              </a:rPr>
              <a:t>daas</a:t>
            </a:r>
            <a:r>
              <a:rPr lang="en-US" sz="1200" dirty="0">
                <a:latin typeface="+mn-lt"/>
              </a:rPr>
              <a:t> – cloud ace </a:t>
            </a:r>
            <a:r>
              <a:rPr lang="en-US" sz="1200" dirty="0" err="1">
                <a:latin typeface="+mn-lt"/>
              </a:rPr>
              <a:t>singapore</a:t>
            </a:r>
            <a:r>
              <a:rPr lang="en-US" sz="1200" dirty="0">
                <a:latin typeface="+mn-lt"/>
              </a:rPr>
              <a:t>. (n.d.). Retrieved January 31, 2024, from </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latin typeface="+mn-lt"/>
              </a:rPr>
              <a:t>https://sg.cloud-ace.com/differences-between-the-cloud-service-models-iaas-paas-saas-daas/</a:t>
            </a:r>
            <a:endParaRPr kumimoji="0" lang="en-US" altLang="en-US" sz="12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L, T. (2022, March 28). </a:t>
            </a: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Platform Virtualization - A Creation of Virtual Machines | Blog Posts</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200" i="0" u="none" strike="noStrike" cap="none" normalizeH="0" baseline="0" dirty="0" err="1">
                <a:ln>
                  <a:noFill/>
                </a:ln>
                <a:solidFill>
                  <a:schemeClr val="tx1"/>
                </a:solidFill>
                <a:effectLst/>
                <a:latin typeface="+mn-lt"/>
                <a:cs typeface="Times New Roman" panose="02020603050405020304" pitchFamily="18" charset="0"/>
              </a:rPr>
              <a:t>Lumenci</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https://www.lumenci.com/post/platform-virtualization</a:t>
            </a:r>
            <a:endParaRPr kumimoji="0" lang="en-US" altLang="en-US" sz="120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1" u="none" strike="noStrike" cap="none" normalizeH="0" baseline="0" dirty="0">
                <a:ln>
                  <a:noFill/>
                </a:ln>
                <a:solidFill>
                  <a:schemeClr val="tx1"/>
                </a:solidFill>
                <a:effectLst/>
                <a:latin typeface="+mn-lt"/>
                <a:cs typeface="Times New Roman" panose="02020603050405020304" pitchFamily="18" charset="0"/>
              </a:rPr>
              <a:t>Risks and Benefits of Cloud Storage - Wheelhouse</a:t>
            </a: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 (2022). Wheelhouse.com.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latin typeface="+mn-lt"/>
                <a:cs typeface="Times New Roman" panose="02020603050405020304" pitchFamily="18" charset="0"/>
              </a:rPr>
              <a:t>https://www.wheelhouse.com/resources/risks-and-benefits-of-cloud-storage-a9881</a:t>
            </a:r>
            <a:endParaRPr kumimoji="0" lang="en-US" altLang="en-US" sz="120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274647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p:txBody>
          <a:bodyPr/>
          <a:lstStyle/>
          <a:p>
            <a:r>
              <a:rPr lang="en-US" dirty="0"/>
              <a:t>Introduction</a:t>
            </a:r>
          </a:p>
          <a:p>
            <a:r>
              <a:rPr lang="en-US" dirty="0"/>
              <a:t>Virtualization platforms</a:t>
            </a:r>
          </a:p>
          <a:p>
            <a:r>
              <a:rPr lang="en-US" dirty="0"/>
              <a:t>Cloud Services</a:t>
            </a:r>
          </a:p>
          <a:p>
            <a:r>
              <a:rPr lang="en-US" dirty="0"/>
              <a:t>Cloud Models</a:t>
            </a:r>
          </a:p>
          <a:p>
            <a:r>
              <a:rPr lang="en-US" dirty="0"/>
              <a:t>Service-oriented Architecture</a:t>
            </a:r>
          </a:p>
          <a:p>
            <a:r>
              <a:rPr lang="en-US" dirty="0"/>
              <a:t>Deployment Models</a:t>
            </a:r>
          </a:p>
          <a:p>
            <a:r>
              <a:rPr lang="en-US" dirty="0"/>
              <a:t>Security, Storage, Legal and Privacy Issues</a:t>
            </a:r>
          </a:p>
          <a:p>
            <a:endParaRPr lang="en-US" dirty="0"/>
          </a:p>
          <a:p>
            <a:endParaRPr lang="en-US" dirty="0"/>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118999" y="2532638"/>
            <a:ext cx="5037843" cy="1682749"/>
          </a:xfrm>
        </p:spPr>
        <p:txBody>
          <a:bodyPr/>
          <a:lstStyle/>
          <a:p>
            <a:r>
              <a:rPr lang="en-US" sz="4400" dirty="0"/>
              <a:t>Introduction</a:t>
            </a:r>
          </a:p>
        </p:txBody>
      </p:sp>
      <p:sp>
        <p:nvSpPr>
          <p:cNvPr id="5" name="Text Placeholder 4">
            <a:extLst>
              <a:ext uri="{FF2B5EF4-FFF2-40B4-BE49-F238E27FC236}">
                <a16:creationId xmlns:a16="http://schemas.microsoft.com/office/drawing/2014/main" id="{3F16C050-0EBC-234C-AB93-E7868D85A2B0}"/>
              </a:ext>
            </a:extLst>
          </p:cNvPr>
          <p:cNvSpPr>
            <a:spLocks noGrp="1"/>
          </p:cNvSpPr>
          <p:nvPr>
            <p:ph type="body" sz="quarter" idx="15"/>
          </p:nvPr>
        </p:nvSpPr>
        <p:spPr/>
        <p:txBody>
          <a:bodyPr/>
          <a:lstStyle/>
          <a:p>
            <a:pPr marL="0" indent="0">
              <a:buNone/>
            </a:pPr>
            <a:r>
              <a:rPr lang="en-US" sz="1200" dirty="0"/>
              <a:t>Cloud computing is a methodology by which customers have on-demand access to information technology resources such as storage, networks, and servers via a network connected to the Internet. Clouds are centralized repositories of virtual resources that are managed and automated by software. These resources are accessible on-demand through self-service portals and are scaled automatically and distributed dynamically. This presentation will cover topics including virtualization platforms, cloud services, deployment strategies, security, storage, and legal and privacy concerns.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3</a:t>
            </a:fld>
            <a:endParaRPr lang="en-US"/>
          </a:p>
        </p:txBody>
      </p:sp>
    </p:spTree>
    <p:extLst>
      <p:ext uri="{BB962C8B-B14F-4D97-AF65-F5344CB8AC3E}">
        <p14:creationId xmlns:p14="http://schemas.microsoft.com/office/powerpoint/2010/main" val="412239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Virtualization Platforms</a:t>
            </a:r>
          </a:p>
        </p:txBody>
      </p:sp>
      <p:sp>
        <p:nvSpPr>
          <p:cNvPr id="5" name="Text Placeholder 4">
            <a:extLst>
              <a:ext uri="{FF2B5EF4-FFF2-40B4-BE49-F238E27FC236}">
                <a16:creationId xmlns:a16="http://schemas.microsoft.com/office/drawing/2014/main" id="{51683C73-2637-AC0E-5A6B-47B6C6CB9E2A}"/>
              </a:ext>
            </a:extLst>
          </p:cNvPr>
          <p:cNvSpPr>
            <a:spLocks noGrp="1"/>
          </p:cNvSpPr>
          <p:nvPr>
            <p:ph type="body" sz="quarter" idx="15"/>
          </p:nvPr>
        </p:nvSpPr>
        <p:spPr/>
        <p:txBody>
          <a:bodyPr/>
          <a:lstStyle/>
          <a:p>
            <a:pPr marL="0" indent="0">
              <a:buNone/>
            </a:pPr>
            <a:r>
              <a:rPr lang="en-US" sz="1400" dirty="0"/>
              <a:t>Virtualization is the enabling technology that allows for the implementation of cloud computing. Cloud computing is a service that is derived from the way virtualization software alters the physical hardware below. Virtualization is a prerequisite for utilizing cloud computing. A cloud platform is formed when all the hardware and computers in a data center are interconnected and functioning collectively.</a:t>
            </a:r>
          </a:p>
        </p:txBody>
      </p:sp>
      <p:sp>
        <p:nvSpPr>
          <p:cNvPr id="6" name="Text Placeholder 5">
            <a:extLst>
              <a:ext uri="{FF2B5EF4-FFF2-40B4-BE49-F238E27FC236}">
                <a16:creationId xmlns:a16="http://schemas.microsoft.com/office/drawing/2014/main" id="{846865D3-E9E5-FDDD-B091-FE6F9039C6EA}"/>
              </a:ext>
            </a:extLst>
          </p:cNvPr>
          <p:cNvSpPr>
            <a:spLocks noGrp="1"/>
          </p:cNvSpPr>
          <p:nvPr>
            <p:ph type="body" sz="quarter" idx="16"/>
          </p:nvPr>
        </p:nvSpPr>
        <p:spPr/>
        <p:txBody>
          <a:bodyPr/>
          <a:lstStyle/>
          <a:p>
            <a:pPr marL="0" indent="0">
              <a:buNone/>
            </a:pPr>
            <a:r>
              <a:rPr lang="en-US" dirty="0"/>
              <a:t>The primary virtualization platforms include:</a:t>
            </a:r>
          </a:p>
          <a:p>
            <a:r>
              <a:rPr lang="en-US" dirty="0"/>
              <a:t>Microsoft</a:t>
            </a:r>
          </a:p>
          <a:p>
            <a:r>
              <a:rPr lang="en-US" dirty="0"/>
              <a:t>VMWare</a:t>
            </a:r>
          </a:p>
          <a:p>
            <a:r>
              <a:rPr lang="en-US" dirty="0"/>
              <a:t>Oracle VirtualBox</a:t>
            </a:r>
          </a:p>
          <a:p>
            <a:r>
              <a:rPr lang="en-US" dirty="0"/>
              <a:t>Citrix Hypervisor</a:t>
            </a:r>
          </a:p>
          <a:p>
            <a:pPr marL="0" indent="0">
              <a:buNone/>
            </a:pPr>
            <a:endParaRPr lang="en-US" dirty="0"/>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4</a:t>
            </a:fld>
            <a:endParaRPr lang="en-US"/>
          </a:p>
        </p:txBody>
      </p:sp>
      <p:pic>
        <p:nvPicPr>
          <p:cNvPr id="1026" name="Picture 2" descr="Oracle VM VirtualBox for Mac Review | PCMag">
            <a:extLst>
              <a:ext uri="{FF2B5EF4-FFF2-40B4-BE49-F238E27FC236}">
                <a16:creationId xmlns:a16="http://schemas.microsoft.com/office/drawing/2014/main" id="{88B30187-0D16-2570-E746-D3B208C84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8460" y="4428995"/>
            <a:ext cx="1703540" cy="17035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naging VMware vSphere with VMware Workstation - virtualhome.blog">
            <a:extLst>
              <a:ext uri="{FF2B5EF4-FFF2-40B4-BE49-F238E27FC236}">
                <a16:creationId xmlns:a16="http://schemas.microsoft.com/office/drawing/2014/main" id="{C5FC6FE3-0B7C-9218-57FD-A226942961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793304" cy="139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19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Cloud services</a:t>
            </a:r>
            <a:br>
              <a:rPr lang="en-US" dirty="0"/>
            </a:br>
            <a:endParaRPr lang="en-US" dirty="0"/>
          </a:p>
        </p:txBody>
      </p:sp>
      <p:sp>
        <p:nvSpPr>
          <p:cNvPr id="3" name="Text Placeholder 2">
            <a:extLst>
              <a:ext uri="{FF2B5EF4-FFF2-40B4-BE49-F238E27FC236}">
                <a16:creationId xmlns:a16="http://schemas.microsoft.com/office/drawing/2014/main" id="{330480BD-3EF5-7A7E-9E81-E73191A1D49D}"/>
              </a:ext>
            </a:extLst>
          </p:cNvPr>
          <p:cNvSpPr>
            <a:spLocks noGrp="1"/>
          </p:cNvSpPr>
          <p:nvPr>
            <p:ph type="body" sz="quarter" idx="13"/>
          </p:nvPr>
        </p:nvSpPr>
        <p:spPr/>
        <p:txBody>
          <a:bodyPr/>
          <a:lstStyle/>
          <a:p>
            <a:r>
              <a:rPr lang="en-US" dirty="0"/>
              <a:t>PAAS</a:t>
            </a:r>
          </a:p>
          <a:p>
            <a:endParaRPr lang="en-US" dirty="0"/>
          </a:p>
        </p:txBody>
      </p:sp>
      <p:sp>
        <p:nvSpPr>
          <p:cNvPr id="4" name="Text Placeholder 3">
            <a:extLst>
              <a:ext uri="{FF2B5EF4-FFF2-40B4-BE49-F238E27FC236}">
                <a16:creationId xmlns:a16="http://schemas.microsoft.com/office/drawing/2014/main" id="{C86737C8-4322-77C9-4E34-94E5EE136DBC}"/>
              </a:ext>
            </a:extLst>
          </p:cNvPr>
          <p:cNvSpPr>
            <a:spLocks noGrp="1"/>
          </p:cNvSpPr>
          <p:nvPr>
            <p:ph type="body" sz="quarter" idx="15"/>
          </p:nvPr>
        </p:nvSpPr>
        <p:spPr/>
        <p:txBody>
          <a:bodyPr/>
          <a:lstStyle/>
          <a:p>
            <a:pPr marL="0" indent="0">
              <a:buNone/>
            </a:pPr>
            <a:r>
              <a:rPr lang="en-US" sz="800" dirty="0"/>
              <a:t>Platform-as-a-Service (PaaS) is a form of cloud computing that provides users with comprehensive access to essential resources, including hardware, software, and infrastructure, enabling them to develop, execute, and oversee applications in the cloud. This eliminates the burdensome tasks, costs, and limited scalability associated with establishing and sustaining such a system independently. All the necessary components to operate the application, including servers, networks, storage, operating system software, databases, and development tools, are located within the data center of the Platform as a Service (PaaS) provider. By utilizing either model, customers of Platform as a Service (PaaS) can expedite and reduce costs associated with creating, testing, deploying, running, updating, and scaling applications compared to the alternative of constructing and overseeing their own on-premises platform. One instance is my data center where ServiceNow and SharePoint are hosted. </a:t>
            </a:r>
          </a:p>
        </p:txBody>
      </p:sp>
      <p:sp>
        <p:nvSpPr>
          <p:cNvPr id="5" name="Text Placeholder 4">
            <a:extLst>
              <a:ext uri="{FF2B5EF4-FFF2-40B4-BE49-F238E27FC236}">
                <a16:creationId xmlns:a16="http://schemas.microsoft.com/office/drawing/2014/main" id="{EEAACD48-B184-C932-E41F-216DF4C1A5BF}"/>
              </a:ext>
            </a:extLst>
          </p:cNvPr>
          <p:cNvSpPr>
            <a:spLocks noGrp="1"/>
          </p:cNvSpPr>
          <p:nvPr>
            <p:ph type="body" sz="quarter" idx="16"/>
          </p:nvPr>
        </p:nvSpPr>
        <p:spPr/>
        <p:txBody>
          <a:bodyPr/>
          <a:lstStyle/>
          <a:p>
            <a:pPr marL="0" indent="0">
              <a:buNone/>
            </a:pPr>
            <a:r>
              <a:rPr lang="en-US" sz="800" dirty="0"/>
              <a:t>Software as a service (SaaS) is a software delivery model that replaces the requirement for installing and maintaining software on local servers by hosting applications in a cloud-based environment. The SaaS provider ensures the security, availability, and performance of the application. Netflix exemplifies a software as a-service company that provides on-demand streaming video.</a:t>
            </a:r>
            <a:endParaRPr lang="en-US" sz="800" i="1"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sp>
        <p:nvSpPr>
          <p:cNvPr id="6" name="Text Placeholder 2">
            <a:extLst>
              <a:ext uri="{FF2B5EF4-FFF2-40B4-BE49-F238E27FC236}">
                <a16:creationId xmlns:a16="http://schemas.microsoft.com/office/drawing/2014/main" id="{92D97CB4-9C46-5B57-6DC0-9B3EE0F1A017}"/>
              </a:ext>
            </a:extLst>
          </p:cNvPr>
          <p:cNvSpPr txBox="1">
            <a:spLocks/>
          </p:cNvSpPr>
          <p:nvPr/>
        </p:nvSpPr>
        <p:spPr>
          <a:xfrm>
            <a:off x="5943600" y="348386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SAAS</a:t>
            </a:r>
          </a:p>
          <a:p>
            <a:endParaRPr lang="en-US" dirty="0"/>
          </a:p>
        </p:txBody>
      </p:sp>
    </p:spTree>
    <p:extLst>
      <p:ext uri="{BB962C8B-B14F-4D97-AF65-F5344CB8AC3E}">
        <p14:creationId xmlns:p14="http://schemas.microsoft.com/office/powerpoint/2010/main" val="901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0CE93-4EE1-6062-3801-6B6210DBA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219A51-6978-88E7-E018-CFD915388008}"/>
              </a:ext>
            </a:extLst>
          </p:cNvPr>
          <p:cNvSpPr>
            <a:spLocks noGrp="1"/>
          </p:cNvSpPr>
          <p:nvPr>
            <p:ph type="title"/>
          </p:nvPr>
        </p:nvSpPr>
        <p:spPr/>
        <p:txBody>
          <a:bodyPr/>
          <a:lstStyle/>
          <a:p>
            <a:r>
              <a:rPr lang="en-US" dirty="0"/>
              <a:t>Cloud models</a:t>
            </a:r>
            <a:br>
              <a:rPr lang="en-US" dirty="0"/>
            </a:br>
            <a:endParaRPr lang="en-US" dirty="0"/>
          </a:p>
        </p:txBody>
      </p:sp>
      <p:sp>
        <p:nvSpPr>
          <p:cNvPr id="3" name="Text Placeholder 2">
            <a:extLst>
              <a:ext uri="{FF2B5EF4-FFF2-40B4-BE49-F238E27FC236}">
                <a16:creationId xmlns:a16="http://schemas.microsoft.com/office/drawing/2014/main" id="{DC836D61-596D-B199-6C51-A317AD668D2B}"/>
              </a:ext>
            </a:extLst>
          </p:cNvPr>
          <p:cNvSpPr>
            <a:spLocks noGrp="1"/>
          </p:cNvSpPr>
          <p:nvPr>
            <p:ph type="body" sz="quarter" idx="13"/>
          </p:nvPr>
        </p:nvSpPr>
        <p:spPr/>
        <p:txBody>
          <a:bodyPr/>
          <a:lstStyle/>
          <a:p>
            <a:r>
              <a:rPr lang="en-US" dirty="0"/>
              <a:t>DAAS</a:t>
            </a:r>
          </a:p>
          <a:p>
            <a:endParaRPr lang="en-US" dirty="0"/>
          </a:p>
        </p:txBody>
      </p:sp>
      <p:sp>
        <p:nvSpPr>
          <p:cNvPr id="4" name="Text Placeholder 3">
            <a:extLst>
              <a:ext uri="{FF2B5EF4-FFF2-40B4-BE49-F238E27FC236}">
                <a16:creationId xmlns:a16="http://schemas.microsoft.com/office/drawing/2014/main" id="{24ACB2B0-C6EB-0D4B-0A86-FA5955DBF079}"/>
              </a:ext>
            </a:extLst>
          </p:cNvPr>
          <p:cNvSpPr>
            <a:spLocks noGrp="1"/>
          </p:cNvSpPr>
          <p:nvPr>
            <p:ph type="body" sz="quarter" idx="15"/>
          </p:nvPr>
        </p:nvSpPr>
        <p:spPr/>
        <p:txBody>
          <a:bodyPr/>
          <a:lstStyle/>
          <a:p>
            <a:pPr marL="0" indent="0">
              <a:buNone/>
            </a:pPr>
            <a:r>
              <a:rPr lang="en-US" sz="800" dirty="0"/>
              <a:t>DaaS, short for "Desktop as a Service" Desktop as a service (DaaS) is a form of cloud computing in which a service provider hosts and delivers virtual desktops to end users over the Internet in exchange for a monthly payment. If a company is insufficiently large to warrant the allocation of time and financial resources necessary to establish its own virtual desktop infrastructure, the provider will assume responsibility for the administrative backend on their behalf. Maintenance, backups, updates, and data storage are all components of this management process. You have the option to delegate the responsibility of securing and managing applications on your desktop to your cloud service provider, or you can choose to handle it independently. The DaaS model offers a higher cost efficiency compared to building an in-house virtual desktop infrastructure. The cloud service provider incurs the expenses of setting up and upkeeping the essential infrastructure.</a:t>
            </a:r>
          </a:p>
        </p:txBody>
      </p:sp>
      <p:sp>
        <p:nvSpPr>
          <p:cNvPr id="5" name="Text Placeholder 4">
            <a:extLst>
              <a:ext uri="{FF2B5EF4-FFF2-40B4-BE49-F238E27FC236}">
                <a16:creationId xmlns:a16="http://schemas.microsoft.com/office/drawing/2014/main" id="{0C240340-46A6-C9AB-7C79-9F1EF25968E3}"/>
              </a:ext>
            </a:extLst>
          </p:cNvPr>
          <p:cNvSpPr>
            <a:spLocks noGrp="1"/>
          </p:cNvSpPr>
          <p:nvPr>
            <p:ph type="body" sz="quarter" idx="16"/>
          </p:nvPr>
        </p:nvSpPr>
        <p:spPr/>
        <p:txBody>
          <a:bodyPr/>
          <a:lstStyle/>
          <a:p>
            <a:pPr marL="0" indent="0">
              <a:buNone/>
            </a:pPr>
            <a:r>
              <a:rPr lang="en-US" sz="800" dirty="0"/>
              <a:t>IaaS is a business model that provides on-demand computing, storage, and networking infrastructure via the internet. Infrastructure as a service streamlines the procurement and implementation of hardware, software, and network connections for your company's IT infrastructure and operational applications</a:t>
            </a:r>
            <a:endParaRPr lang="en-US" sz="800" i="1" dirty="0"/>
          </a:p>
        </p:txBody>
      </p:sp>
      <p:sp>
        <p:nvSpPr>
          <p:cNvPr id="11" name="Slide Number Placeholder 10">
            <a:extLst>
              <a:ext uri="{FF2B5EF4-FFF2-40B4-BE49-F238E27FC236}">
                <a16:creationId xmlns:a16="http://schemas.microsoft.com/office/drawing/2014/main" id="{71522153-B0E5-FC08-2045-B0DDB0A96584}"/>
              </a:ext>
            </a:extLst>
          </p:cNvPr>
          <p:cNvSpPr>
            <a:spLocks noGrp="1"/>
          </p:cNvSpPr>
          <p:nvPr>
            <p:ph type="sldNum" sz="quarter" idx="12"/>
          </p:nvPr>
        </p:nvSpPr>
        <p:spPr/>
        <p:txBody>
          <a:bodyPr/>
          <a:lstStyle/>
          <a:p>
            <a:fld id="{5BFCF61C-3B18-4C03-8326-CC3B32D710C9}" type="slidenum">
              <a:rPr lang="en-US" smtClean="0"/>
              <a:pPr/>
              <a:t>6</a:t>
            </a:fld>
            <a:endParaRPr lang="en-US"/>
          </a:p>
        </p:txBody>
      </p:sp>
      <p:sp>
        <p:nvSpPr>
          <p:cNvPr id="6" name="Text Placeholder 2">
            <a:extLst>
              <a:ext uri="{FF2B5EF4-FFF2-40B4-BE49-F238E27FC236}">
                <a16:creationId xmlns:a16="http://schemas.microsoft.com/office/drawing/2014/main" id="{D687031B-061D-94B8-C152-F3F10F4A8D11}"/>
              </a:ext>
            </a:extLst>
          </p:cNvPr>
          <p:cNvSpPr txBox="1">
            <a:spLocks/>
          </p:cNvSpPr>
          <p:nvPr/>
        </p:nvSpPr>
        <p:spPr>
          <a:xfrm>
            <a:off x="5943600" y="348386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IAAS</a:t>
            </a:r>
          </a:p>
          <a:p>
            <a:endParaRPr lang="en-US" dirty="0"/>
          </a:p>
        </p:txBody>
      </p:sp>
    </p:spTree>
    <p:extLst>
      <p:ext uri="{BB962C8B-B14F-4D97-AF65-F5344CB8AC3E}">
        <p14:creationId xmlns:p14="http://schemas.microsoft.com/office/powerpoint/2010/main" val="300259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838200" y="1115367"/>
            <a:ext cx="10515600" cy="575321"/>
          </a:xfrm>
        </p:spPr>
        <p:txBody>
          <a:bodyPr anchor="ctr">
            <a:normAutofit/>
          </a:bodyPr>
          <a:lstStyle/>
          <a:p>
            <a:r>
              <a:rPr lang="en-US" sz="3900"/>
              <a:t>Service-oriented architecture</a:t>
            </a:r>
            <a:endParaRPr lang="en-PK" sz="3900"/>
          </a:p>
        </p:txBody>
      </p:sp>
      <p:sp>
        <p:nvSpPr>
          <p:cNvPr id="19" name="TextBox 18">
            <a:extLst>
              <a:ext uri="{FF2B5EF4-FFF2-40B4-BE49-F238E27FC236}">
                <a16:creationId xmlns:a16="http://schemas.microsoft.com/office/drawing/2014/main" id="{5F257413-2261-807E-3111-CE22FD79FBE8}"/>
              </a:ext>
            </a:extLst>
          </p:cNvPr>
          <p:cNvSpPr txBox="1"/>
          <p:nvPr/>
        </p:nvSpPr>
        <p:spPr>
          <a:xfrm>
            <a:off x="6153150" y="2953512"/>
            <a:ext cx="3640074" cy="3296563"/>
          </a:xfrm>
          <a:prstGeom prst="rect">
            <a:avLst/>
          </a:prstGeom>
        </p:spPr>
        <p:txBody>
          <a:bodyPr vert="horz" lIns="91440" tIns="45720" rIns="91440" bIns="45720" rtlCol="0">
            <a:normAutofit/>
          </a:bodyPr>
          <a:lstStyle/>
          <a:p>
            <a:pPr>
              <a:lnSpc>
                <a:spcPct val="90000"/>
              </a:lnSpc>
              <a:spcAft>
                <a:spcPts val="1500"/>
              </a:spcAft>
            </a:pPr>
            <a:r>
              <a:rPr lang="en-US" sz="1200" b="1" kern="1200">
                <a:solidFill>
                  <a:schemeClr val="tx2"/>
                </a:solidFill>
              </a:rPr>
              <a:t>Service-oriented architecture (SOA) is a framework that facilitates the design of computer systems by enabling communication between individual software modules and their reuse in various contexts. Services conform to standardized interfaces and an overarching architectural pattern to facilitate their seamless integration into emerging software platforms. Consequently, the application developer is relieved from the burden of duplicating or replicating preexisting features, as well as from the need to acquire the knowledge of connecting to or ensuring compatibility with existing functions.</a:t>
            </a:r>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a:xfrm>
            <a:off x="10122408" y="301752"/>
            <a:ext cx="1673352" cy="274320"/>
          </a:xfrm>
        </p:spPr>
        <p:txBody>
          <a:bodyPr vert="horz" lIns="91440" tIns="45720" rIns="91440" bIns="45720" rtlCol="0" anchor="ctr">
            <a:normAutofit/>
          </a:bodyPr>
          <a:lstStyle/>
          <a:p>
            <a:pPr>
              <a:spcAft>
                <a:spcPts val="600"/>
              </a:spcAft>
            </a:pPr>
            <a:fld id="{5BFCF61C-3B18-4C03-8326-CC3B32D710C9}" type="slidenum">
              <a:rPr lang="en-US" smtClean="0"/>
              <a:pPr>
                <a:spcAft>
                  <a:spcPts val="600"/>
                </a:spcAft>
              </a:pPr>
              <a:t>7</a:t>
            </a:fld>
            <a:endParaRPr lang="en-US"/>
          </a:p>
        </p:txBody>
      </p:sp>
      <p:pic>
        <p:nvPicPr>
          <p:cNvPr id="3078" name="Picture 6" descr="What Is Service-Oriented Architecture? - StayFree Magazine">
            <a:extLst>
              <a:ext uri="{FF2B5EF4-FFF2-40B4-BE49-F238E27FC236}">
                <a16:creationId xmlns:a16="http://schemas.microsoft.com/office/drawing/2014/main" id="{18D9334D-1C39-5A9A-CE80-A2DDFDF891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060" r="7089" b="1"/>
          <a:stretch/>
        </p:blipFill>
        <p:spPr bwMode="auto">
          <a:xfrm>
            <a:off x="2322576" y="2953512"/>
            <a:ext cx="3640074" cy="32965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05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7988A-DF1E-BDA4-4F5C-375330F4A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F967D-2BB2-8177-9A65-F56AEC3FF965}"/>
              </a:ext>
            </a:extLst>
          </p:cNvPr>
          <p:cNvSpPr>
            <a:spLocks noGrp="1"/>
          </p:cNvSpPr>
          <p:nvPr>
            <p:ph type="title"/>
          </p:nvPr>
        </p:nvSpPr>
        <p:spPr/>
        <p:txBody>
          <a:bodyPr/>
          <a:lstStyle/>
          <a:p>
            <a:r>
              <a:rPr lang="en-US" dirty="0"/>
              <a:t>deployment models</a:t>
            </a:r>
            <a:br>
              <a:rPr lang="en-US" dirty="0"/>
            </a:br>
            <a:endParaRPr lang="en-US" dirty="0"/>
          </a:p>
        </p:txBody>
      </p:sp>
      <p:sp>
        <p:nvSpPr>
          <p:cNvPr id="3" name="Text Placeholder 2">
            <a:extLst>
              <a:ext uri="{FF2B5EF4-FFF2-40B4-BE49-F238E27FC236}">
                <a16:creationId xmlns:a16="http://schemas.microsoft.com/office/drawing/2014/main" id="{27CD436B-27A5-2944-8A18-352F751A4336}"/>
              </a:ext>
            </a:extLst>
          </p:cNvPr>
          <p:cNvSpPr>
            <a:spLocks noGrp="1"/>
          </p:cNvSpPr>
          <p:nvPr>
            <p:ph type="body" sz="quarter" idx="13"/>
          </p:nvPr>
        </p:nvSpPr>
        <p:spPr/>
        <p:txBody>
          <a:bodyPr/>
          <a:lstStyle/>
          <a:p>
            <a:r>
              <a:rPr lang="en-US" dirty="0"/>
              <a:t>Public Cloud</a:t>
            </a:r>
          </a:p>
          <a:p>
            <a:endParaRPr lang="en-US" dirty="0"/>
          </a:p>
        </p:txBody>
      </p:sp>
      <p:sp>
        <p:nvSpPr>
          <p:cNvPr id="4" name="Text Placeholder 3">
            <a:extLst>
              <a:ext uri="{FF2B5EF4-FFF2-40B4-BE49-F238E27FC236}">
                <a16:creationId xmlns:a16="http://schemas.microsoft.com/office/drawing/2014/main" id="{BDA67352-1678-9AF4-CADE-A14CCD0A9213}"/>
              </a:ext>
            </a:extLst>
          </p:cNvPr>
          <p:cNvSpPr>
            <a:spLocks noGrp="1"/>
          </p:cNvSpPr>
          <p:nvPr>
            <p:ph type="body" sz="quarter" idx="15"/>
          </p:nvPr>
        </p:nvSpPr>
        <p:spPr/>
        <p:txBody>
          <a:bodyPr/>
          <a:lstStyle/>
          <a:p>
            <a:pPr marL="0" indent="0">
              <a:buNone/>
            </a:pPr>
            <a:r>
              <a:rPr lang="en-US" sz="900" dirty="0"/>
              <a:t>A "public cloud" is a kind of cloud computing whereby an external service provider uses the internet to make their computing resources accessible to users all over the globe. Users in public cloud computing can choose between free and paid resources on an </a:t>
            </a:r>
            <a:r>
              <a:rPr lang="en-US" sz="900" dirty="0" err="1"/>
              <a:t>asneeded</a:t>
            </a:r>
            <a:r>
              <a:rPr lang="en-US" sz="900" dirty="0"/>
              <a:t> or sliding scale. Case in point: Google Cloud.</a:t>
            </a:r>
            <a:endParaRPr lang="en-US" sz="800" dirty="0"/>
          </a:p>
        </p:txBody>
      </p:sp>
      <p:sp>
        <p:nvSpPr>
          <p:cNvPr id="5" name="Text Placeholder 4">
            <a:extLst>
              <a:ext uri="{FF2B5EF4-FFF2-40B4-BE49-F238E27FC236}">
                <a16:creationId xmlns:a16="http://schemas.microsoft.com/office/drawing/2014/main" id="{0968579A-4D26-C286-E870-AA721284A87C}"/>
              </a:ext>
            </a:extLst>
          </p:cNvPr>
          <p:cNvSpPr>
            <a:spLocks noGrp="1"/>
          </p:cNvSpPr>
          <p:nvPr>
            <p:ph type="body" sz="quarter" idx="16"/>
          </p:nvPr>
        </p:nvSpPr>
        <p:spPr/>
        <p:txBody>
          <a:bodyPr/>
          <a:lstStyle/>
          <a:p>
            <a:pPr marL="0" indent="0">
              <a:buNone/>
            </a:pPr>
            <a:r>
              <a:rPr lang="en-US" sz="900" dirty="0"/>
              <a:t>Private clouds, also known as internal clouds or corporate clouds, limit user access to the underlying infrastructure and software. In addition to the scalability, ease of service delivery, and security that are hallmarks of cloud computing, private clouds offer the benefits of on-premises infrastructure, such as access control and resource customization. </a:t>
            </a:r>
            <a:endParaRPr lang="en-US" sz="800" i="1" dirty="0"/>
          </a:p>
        </p:txBody>
      </p:sp>
      <p:sp>
        <p:nvSpPr>
          <p:cNvPr id="11" name="Slide Number Placeholder 10">
            <a:extLst>
              <a:ext uri="{FF2B5EF4-FFF2-40B4-BE49-F238E27FC236}">
                <a16:creationId xmlns:a16="http://schemas.microsoft.com/office/drawing/2014/main" id="{103C5908-CE62-650A-9494-8A106AC6762B}"/>
              </a:ext>
            </a:extLst>
          </p:cNvPr>
          <p:cNvSpPr>
            <a:spLocks noGrp="1"/>
          </p:cNvSpPr>
          <p:nvPr>
            <p:ph type="sldNum" sz="quarter" idx="12"/>
          </p:nvPr>
        </p:nvSpPr>
        <p:spPr/>
        <p:txBody>
          <a:bodyPr/>
          <a:lstStyle/>
          <a:p>
            <a:fld id="{5BFCF61C-3B18-4C03-8326-CC3B32D710C9}" type="slidenum">
              <a:rPr lang="en-US" smtClean="0"/>
              <a:pPr/>
              <a:t>8</a:t>
            </a:fld>
            <a:endParaRPr lang="en-US"/>
          </a:p>
        </p:txBody>
      </p:sp>
      <p:sp>
        <p:nvSpPr>
          <p:cNvPr id="6" name="Text Placeholder 2">
            <a:extLst>
              <a:ext uri="{FF2B5EF4-FFF2-40B4-BE49-F238E27FC236}">
                <a16:creationId xmlns:a16="http://schemas.microsoft.com/office/drawing/2014/main" id="{10F3528D-9E7D-1569-055F-A0A6702E9D9F}"/>
              </a:ext>
            </a:extLst>
          </p:cNvPr>
          <p:cNvSpPr txBox="1">
            <a:spLocks/>
          </p:cNvSpPr>
          <p:nvPr/>
        </p:nvSpPr>
        <p:spPr>
          <a:xfrm>
            <a:off x="5943600" y="348386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Private Cloud</a:t>
            </a:r>
          </a:p>
          <a:p>
            <a:endParaRPr lang="en-US" dirty="0"/>
          </a:p>
        </p:txBody>
      </p:sp>
      <p:pic>
        <p:nvPicPr>
          <p:cNvPr id="4098" name="Picture 2" descr="How to Connect Public Clouds to your On Premise Data Centers a.k.a Hybrid  Cloud">
            <a:extLst>
              <a:ext uri="{FF2B5EF4-FFF2-40B4-BE49-F238E27FC236}">
                <a16:creationId xmlns:a16="http://schemas.microsoft.com/office/drawing/2014/main" id="{2CC3CF7C-DA25-935B-C7AC-7F5A4927E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7953" y="4877473"/>
            <a:ext cx="3359045" cy="198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10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49901-928F-A9B9-3FE8-51DF9207A8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E5B8D0-AB13-E218-E417-18FE637FE56B}"/>
              </a:ext>
            </a:extLst>
          </p:cNvPr>
          <p:cNvSpPr>
            <a:spLocks noGrp="1"/>
          </p:cNvSpPr>
          <p:nvPr>
            <p:ph type="title"/>
          </p:nvPr>
        </p:nvSpPr>
        <p:spPr/>
        <p:txBody>
          <a:bodyPr/>
          <a:lstStyle/>
          <a:p>
            <a:r>
              <a:rPr lang="en-US" dirty="0"/>
              <a:t>deployment models</a:t>
            </a:r>
            <a:br>
              <a:rPr lang="en-US" dirty="0"/>
            </a:br>
            <a:endParaRPr lang="en-US" dirty="0"/>
          </a:p>
        </p:txBody>
      </p:sp>
      <p:sp>
        <p:nvSpPr>
          <p:cNvPr id="3" name="Text Placeholder 2">
            <a:extLst>
              <a:ext uri="{FF2B5EF4-FFF2-40B4-BE49-F238E27FC236}">
                <a16:creationId xmlns:a16="http://schemas.microsoft.com/office/drawing/2014/main" id="{FB0B5A3B-22DA-926A-637A-BF488C6DD9D1}"/>
              </a:ext>
            </a:extLst>
          </p:cNvPr>
          <p:cNvSpPr>
            <a:spLocks noGrp="1"/>
          </p:cNvSpPr>
          <p:nvPr>
            <p:ph type="body" sz="quarter" idx="13"/>
          </p:nvPr>
        </p:nvSpPr>
        <p:spPr/>
        <p:txBody>
          <a:bodyPr/>
          <a:lstStyle/>
          <a:p>
            <a:r>
              <a:rPr lang="en-US" dirty="0"/>
              <a:t>Hybrid Cloud</a:t>
            </a:r>
          </a:p>
          <a:p>
            <a:endParaRPr lang="en-US" dirty="0"/>
          </a:p>
        </p:txBody>
      </p:sp>
      <p:sp>
        <p:nvSpPr>
          <p:cNvPr id="4" name="Text Placeholder 3">
            <a:extLst>
              <a:ext uri="{FF2B5EF4-FFF2-40B4-BE49-F238E27FC236}">
                <a16:creationId xmlns:a16="http://schemas.microsoft.com/office/drawing/2014/main" id="{A2C71B05-36DC-750C-FD9C-A2D75C003BFB}"/>
              </a:ext>
            </a:extLst>
          </p:cNvPr>
          <p:cNvSpPr>
            <a:spLocks noGrp="1"/>
          </p:cNvSpPr>
          <p:nvPr>
            <p:ph type="body" sz="quarter" idx="15"/>
          </p:nvPr>
        </p:nvSpPr>
        <p:spPr/>
        <p:txBody>
          <a:bodyPr/>
          <a:lstStyle/>
          <a:p>
            <a:pPr marL="0" indent="0">
              <a:buNone/>
            </a:pPr>
            <a:r>
              <a:rPr lang="en-US" sz="900" dirty="0"/>
              <a:t>A hybrid cloud is one in which a business uses both its internal network and third-party cloud services. Companies frequently employ this model when they have an urgent need to increase the capacity of their information technology systems, for example, when a private cloud is supplemented with public cloud resources. During the hectic Christmas season, an e-commerce site may use public clouds to boost the performance of its web applications.</a:t>
            </a:r>
            <a:endParaRPr lang="en-US" sz="800" dirty="0"/>
          </a:p>
        </p:txBody>
      </p:sp>
      <p:sp>
        <p:nvSpPr>
          <p:cNvPr id="5" name="Text Placeholder 4">
            <a:extLst>
              <a:ext uri="{FF2B5EF4-FFF2-40B4-BE49-F238E27FC236}">
                <a16:creationId xmlns:a16="http://schemas.microsoft.com/office/drawing/2014/main" id="{CAEB03E3-BAB2-0FA8-C5FF-CC3333446194}"/>
              </a:ext>
            </a:extLst>
          </p:cNvPr>
          <p:cNvSpPr>
            <a:spLocks noGrp="1"/>
          </p:cNvSpPr>
          <p:nvPr>
            <p:ph type="body" sz="quarter" idx="16"/>
          </p:nvPr>
        </p:nvSpPr>
        <p:spPr/>
        <p:txBody>
          <a:bodyPr/>
          <a:lstStyle/>
          <a:p>
            <a:pPr marL="0" indent="0">
              <a:buNone/>
            </a:pPr>
            <a:r>
              <a:rPr lang="en-US" sz="900" dirty="0"/>
              <a:t>A "community cloud" is an example of a cloud architecture where multiple organizations combine their assets to address common operational and regulatory requirements. The concept of a community cloud is similar to that of a communal garden, in which numerous individuals cooperate to care for a single area of land. Community clouds are a more recent development than public, private, or hybrid clouds.</a:t>
            </a:r>
            <a:endParaRPr lang="en-US" sz="800" i="1" dirty="0"/>
          </a:p>
        </p:txBody>
      </p:sp>
      <p:sp>
        <p:nvSpPr>
          <p:cNvPr id="11" name="Slide Number Placeholder 10">
            <a:extLst>
              <a:ext uri="{FF2B5EF4-FFF2-40B4-BE49-F238E27FC236}">
                <a16:creationId xmlns:a16="http://schemas.microsoft.com/office/drawing/2014/main" id="{9ECF72F3-3A59-2DB1-8A1B-59724AE462CB}"/>
              </a:ext>
            </a:extLst>
          </p:cNvPr>
          <p:cNvSpPr>
            <a:spLocks noGrp="1"/>
          </p:cNvSpPr>
          <p:nvPr>
            <p:ph type="sldNum" sz="quarter" idx="12"/>
          </p:nvPr>
        </p:nvSpPr>
        <p:spPr/>
        <p:txBody>
          <a:bodyPr/>
          <a:lstStyle/>
          <a:p>
            <a:fld id="{5BFCF61C-3B18-4C03-8326-CC3B32D710C9}" type="slidenum">
              <a:rPr lang="en-US" smtClean="0"/>
              <a:pPr/>
              <a:t>9</a:t>
            </a:fld>
            <a:endParaRPr lang="en-US"/>
          </a:p>
        </p:txBody>
      </p:sp>
      <p:sp>
        <p:nvSpPr>
          <p:cNvPr id="6" name="Text Placeholder 2">
            <a:extLst>
              <a:ext uri="{FF2B5EF4-FFF2-40B4-BE49-F238E27FC236}">
                <a16:creationId xmlns:a16="http://schemas.microsoft.com/office/drawing/2014/main" id="{1E406F2D-24B1-457A-016B-4C20F532C18C}"/>
              </a:ext>
            </a:extLst>
          </p:cNvPr>
          <p:cNvSpPr txBox="1">
            <a:spLocks/>
          </p:cNvSpPr>
          <p:nvPr/>
        </p:nvSpPr>
        <p:spPr>
          <a:xfrm>
            <a:off x="5943600" y="3483864"/>
            <a:ext cx="4828032" cy="4905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Community Cloud</a:t>
            </a:r>
          </a:p>
          <a:p>
            <a:endParaRPr lang="en-US" dirty="0"/>
          </a:p>
        </p:txBody>
      </p:sp>
      <p:pic>
        <p:nvPicPr>
          <p:cNvPr id="5122" name="Picture 2" descr="The Benefits of Hybrid Cloud Computing">
            <a:extLst>
              <a:ext uri="{FF2B5EF4-FFF2-40B4-BE49-F238E27FC236}">
                <a16:creationId xmlns:a16="http://schemas.microsoft.com/office/drawing/2014/main" id="{39E1C906-3AEE-1842-0F3F-A0ADD0E03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504" y="5067894"/>
            <a:ext cx="3760011" cy="160013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Community Cloud? - Shiksha Online">
            <a:extLst>
              <a:ext uri="{FF2B5EF4-FFF2-40B4-BE49-F238E27FC236}">
                <a16:creationId xmlns:a16="http://schemas.microsoft.com/office/drawing/2014/main" id="{F39E7F7B-8EE1-896A-3599-63EA79B6C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4954" y="5027925"/>
            <a:ext cx="2747177" cy="1820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313971"/>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1419</Words>
  <Application>Microsoft Office PowerPoint</Application>
  <PresentationFormat>Widescreen</PresentationFormat>
  <Paragraphs>76</Paragraphs>
  <Slides>11</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Cloud Presentation</vt:lpstr>
      <vt:lpstr>Table of contents</vt:lpstr>
      <vt:lpstr>Introduction</vt:lpstr>
      <vt:lpstr>Virtualization Platforms</vt:lpstr>
      <vt:lpstr>Cloud services </vt:lpstr>
      <vt:lpstr>Cloud models </vt:lpstr>
      <vt:lpstr>Service-oriented architecture</vt:lpstr>
      <vt:lpstr>deployment models </vt:lpstr>
      <vt:lpstr>deployment models </vt:lpstr>
      <vt:lpstr>Security, storage, legal, and privacy issues with the cloud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2025-01-02T01:10:36Z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