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1"/>
  </p:notesMasterIdLst>
  <p:handoutMasterIdLst>
    <p:handoutMasterId r:id="rId22"/>
  </p:handoutMasterIdLst>
  <p:sldIdLst>
    <p:sldId id="410" r:id="rId5"/>
    <p:sldId id="383" r:id="rId6"/>
    <p:sldId id="391" r:id="rId7"/>
    <p:sldId id="408" r:id="rId8"/>
    <p:sldId id="414" r:id="rId9"/>
    <p:sldId id="415" r:id="rId10"/>
    <p:sldId id="413" r:id="rId11"/>
    <p:sldId id="416" r:id="rId12"/>
    <p:sldId id="417" r:id="rId13"/>
    <p:sldId id="418" r:id="rId14"/>
    <p:sldId id="419" r:id="rId15"/>
    <p:sldId id="420" r:id="rId16"/>
    <p:sldId id="421" r:id="rId17"/>
    <p:sldId id="422" r:id="rId18"/>
    <p:sldId id="423" r:id="rId19"/>
    <p:sldId id="41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98" autoAdjust="0"/>
    <p:restoredTop sz="96327" autoAdjust="0"/>
  </p:normalViewPr>
  <p:slideViewPr>
    <p:cSldViewPr snapToGrid="0">
      <p:cViewPr varScale="1">
        <p:scale>
          <a:sx n="106" d="100"/>
          <a:sy n="106" d="100"/>
        </p:scale>
        <p:origin x="654" y="11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5/14/2025</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5/14/2025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5F436E-04FE-6BFA-E192-C06E2F8A40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5BBE05-E44F-A5CB-3071-3F5BB3A818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CFF2AAA-0F88-1AC7-BD66-9DD47FA7E55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D2700B3-D30B-A1A5-C1AC-B9EA02246194}"/>
              </a:ext>
            </a:extLst>
          </p:cNvPr>
          <p:cNvSpPr>
            <a:spLocks noGrp="1"/>
          </p:cNvSpPr>
          <p:nvPr>
            <p:ph type="sldNum" sz="quarter" idx="5"/>
          </p:nvPr>
        </p:nvSpPr>
        <p:spPr/>
        <p:txBody>
          <a:bodyPr/>
          <a:lstStyle/>
          <a:p>
            <a:fld id="{A89C7E07-3C67-C64C-8DA0-0404F6303970}" type="slidenum">
              <a:rPr lang="en-US" smtClean="0"/>
              <a:t>10</a:t>
            </a:fld>
            <a:endParaRPr lang="en-US" dirty="0"/>
          </a:p>
        </p:txBody>
      </p:sp>
    </p:spTree>
    <p:extLst>
      <p:ext uri="{BB962C8B-B14F-4D97-AF65-F5344CB8AC3E}">
        <p14:creationId xmlns:p14="http://schemas.microsoft.com/office/powerpoint/2010/main" val="36319148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900053-996B-7D05-7518-5E61DF9570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B47F8BF-F253-F02F-D0D9-B908896D0DE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C68852B-20B6-1464-E042-DDA9FC7C284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24A2EED-5714-C0AD-27A0-C88559C4107E}"/>
              </a:ext>
            </a:extLst>
          </p:cNvPr>
          <p:cNvSpPr>
            <a:spLocks noGrp="1"/>
          </p:cNvSpPr>
          <p:nvPr>
            <p:ph type="sldNum" sz="quarter" idx="5"/>
          </p:nvPr>
        </p:nvSpPr>
        <p:spPr/>
        <p:txBody>
          <a:bodyPr/>
          <a:lstStyle/>
          <a:p>
            <a:fld id="{A89C7E07-3C67-C64C-8DA0-0404F6303970}" type="slidenum">
              <a:rPr lang="en-US" smtClean="0"/>
              <a:t>11</a:t>
            </a:fld>
            <a:endParaRPr lang="en-US" dirty="0"/>
          </a:p>
        </p:txBody>
      </p:sp>
    </p:spTree>
    <p:extLst>
      <p:ext uri="{BB962C8B-B14F-4D97-AF65-F5344CB8AC3E}">
        <p14:creationId xmlns:p14="http://schemas.microsoft.com/office/powerpoint/2010/main" val="37157370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43B77C-7CBE-7544-89E4-8C44A8292F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51ABBE-7420-ABB2-C074-BAF6BFBAC29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843CD9-99FD-A558-29CC-EA6558F8DDF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D323696-B81C-D938-60D4-348FCC9073F1}"/>
              </a:ext>
            </a:extLst>
          </p:cNvPr>
          <p:cNvSpPr>
            <a:spLocks noGrp="1"/>
          </p:cNvSpPr>
          <p:nvPr>
            <p:ph type="sldNum" sz="quarter" idx="5"/>
          </p:nvPr>
        </p:nvSpPr>
        <p:spPr/>
        <p:txBody>
          <a:bodyPr/>
          <a:lstStyle/>
          <a:p>
            <a:fld id="{A89C7E07-3C67-C64C-8DA0-0404F6303970}" type="slidenum">
              <a:rPr lang="en-US" smtClean="0"/>
              <a:t>12</a:t>
            </a:fld>
            <a:endParaRPr lang="en-US" dirty="0"/>
          </a:p>
        </p:txBody>
      </p:sp>
    </p:spTree>
    <p:extLst>
      <p:ext uri="{BB962C8B-B14F-4D97-AF65-F5344CB8AC3E}">
        <p14:creationId xmlns:p14="http://schemas.microsoft.com/office/powerpoint/2010/main" val="16229047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21CC45-F9A6-6339-0745-AF168B72A63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3257B4-9E2E-E341-05C1-166B3759BD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40A59BA-0CF0-FF0A-ED6B-EE857E82533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969AAC6-1F36-95DD-27FF-048C463FBB5D}"/>
              </a:ext>
            </a:extLst>
          </p:cNvPr>
          <p:cNvSpPr>
            <a:spLocks noGrp="1"/>
          </p:cNvSpPr>
          <p:nvPr>
            <p:ph type="sldNum" sz="quarter" idx="5"/>
          </p:nvPr>
        </p:nvSpPr>
        <p:spPr/>
        <p:txBody>
          <a:bodyPr/>
          <a:lstStyle/>
          <a:p>
            <a:fld id="{A89C7E07-3C67-C64C-8DA0-0404F6303970}" type="slidenum">
              <a:rPr lang="en-US" smtClean="0"/>
              <a:t>13</a:t>
            </a:fld>
            <a:endParaRPr lang="en-US" dirty="0"/>
          </a:p>
        </p:txBody>
      </p:sp>
    </p:spTree>
    <p:extLst>
      <p:ext uri="{BB962C8B-B14F-4D97-AF65-F5344CB8AC3E}">
        <p14:creationId xmlns:p14="http://schemas.microsoft.com/office/powerpoint/2010/main" val="24303518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DBE5FE-97F4-CAA7-B927-6868439865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37B70E6-3886-3348-B22E-4F68090E497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27A56BC-8C7B-1D14-D878-A566AC0883B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B155D82-96BD-2FD4-6EA2-28AA94BB091D}"/>
              </a:ext>
            </a:extLst>
          </p:cNvPr>
          <p:cNvSpPr>
            <a:spLocks noGrp="1"/>
          </p:cNvSpPr>
          <p:nvPr>
            <p:ph type="sldNum" sz="quarter" idx="5"/>
          </p:nvPr>
        </p:nvSpPr>
        <p:spPr/>
        <p:txBody>
          <a:bodyPr/>
          <a:lstStyle/>
          <a:p>
            <a:fld id="{A89C7E07-3C67-C64C-8DA0-0404F6303970}" type="slidenum">
              <a:rPr lang="en-US" smtClean="0"/>
              <a:t>14</a:t>
            </a:fld>
            <a:endParaRPr lang="en-US" dirty="0"/>
          </a:p>
        </p:txBody>
      </p:sp>
    </p:spTree>
    <p:extLst>
      <p:ext uri="{BB962C8B-B14F-4D97-AF65-F5344CB8AC3E}">
        <p14:creationId xmlns:p14="http://schemas.microsoft.com/office/powerpoint/2010/main" val="23749472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C009B8-6ABD-564E-5A40-2CB5010440C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D026C6-E50F-6DF0-D03A-A75560009B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D36C6B-0ED8-E238-B12C-7D0E5AC1857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9495A91-9E65-3477-B9B2-FD78CEACD436}"/>
              </a:ext>
            </a:extLst>
          </p:cNvPr>
          <p:cNvSpPr>
            <a:spLocks noGrp="1"/>
          </p:cNvSpPr>
          <p:nvPr>
            <p:ph type="sldNum" sz="quarter" idx="5"/>
          </p:nvPr>
        </p:nvSpPr>
        <p:spPr/>
        <p:txBody>
          <a:bodyPr/>
          <a:lstStyle/>
          <a:p>
            <a:fld id="{A89C7E07-3C67-C64C-8DA0-0404F6303970}" type="slidenum">
              <a:rPr lang="en-US" smtClean="0"/>
              <a:t>15</a:t>
            </a:fld>
            <a:endParaRPr lang="en-US" dirty="0"/>
          </a:p>
        </p:txBody>
      </p:sp>
    </p:spTree>
    <p:extLst>
      <p:ext uri="{BB962C8B-B14F-4D97-AF65-F5344CB8AC3E}">
        <p14:creationId xmlns:p14="http://schemas.microsoft.com/office/powerpoint/2010/main" val="17880992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EC1B98-39CC-BE26-92D3-CB1F702EDD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ABF32D-937F-1CAF-4277-3700CD7B5E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3AEFDC7-3ACC-C79D-7367-646EF5401CD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5536991-674C-4A49-3ED6-03E090CB5568}"/>
              </a:ext>
            </a:extLst>
          </p:cNvPr>
          <p:cNvSpPr>
            <a:spLocks noGrp="1"/>
          </p:cNvSpPr>
          <p:nvPr>
            <p:ph type="sldNum" sz="quarter" idx="5"/>
          </p:nvPr>
        </p:nvSpPr>
        <p:spPr/>
        <p:txBody>
          <a:bodyPr/>
          <a:lstStyle/>
          <a:p>
            <a:fld id="{A89C7E07-3C67-C64C-8DA0-0404F6303970}" type="slidenum">
              <a:rPr lang="en-US" smtClean="0"/>
              <a:t>16</a:t>
            </a:fld>
            <a:endParaRPr lang="en-US" dirty="0"/>
          </a:p>
        </p:txBody>
      </p:sp>
    </p:spTree>
    <p:extLst>
      <p:ext uri="{BB962C8B-B14F-4D97-AF65-F5344CB8AC3E}">
        <p14:creationId xmlns:p14="http://schemas.microsoft.com/office/powerpoint/2010/main" val="1606483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3908276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2386183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7D39F7-A274-37CE-A453-A695901A81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82CCBF-97B6-3368-8C44-786302EB64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BE25FA-98AE-64C1-D94A-64534C4AC60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CBED498-0B62-196C-42AC-7DFE1F7783F0}"/>
              </a:ext>
            </a:extLst>
          </p:cNvPr>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2024705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51CAA4-8810-3884-4544-EBBD29A0B6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AE38D9-B422-8FF0-7258-52C6D9FDA0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AABA12-ED65-CE33-C36D-60DD6329829B}"/>
              </a:ext>
            </a:extLst>
          </p:cNvPr>
          <p:cNvSpPr>
            <a:spLocks noGrp="1"/>
          </p:cNvSpPr>
          <p:nvPr>
            <p:ph type="body" idx="1"/>
          </p:nvPr>
        </p:nvSpPr>
        <p:spPr/>
        <p:txBody>
          <a:bodyPr/>
          <a:lstStyle/>
          <a:p>
            <a:r>
              <a:rPr lang="en-US" b="0" i="0" dirty="0">
                <a:solidFill>
                  <a:srgbClr val="F9F1F3"/>
                </a:solidFill>
                <a:effectLst/>
                <a:latin typeface="Inter"/>
              </a:rPr>
              <a:t>These principles work together to create a framework for responsible data management, promoting trust and protecting the privacy rights of individuals. Adhering to the FIPPs is crucial for building a data-driven environment that respects individual rights and fosters ethical data practices.</a:t>
            </a:r>
            <a:endParaRPr lang="en-US" dirty="0"/>
          </a:p>
        </p:txBody>
      </p:sp>
      <p:sp>
        <p:nvSpPr>
          <p:cNvPr id="4" name="Slide Number Placeholder 3">
            <a:extLst>
              <a:ext uri="{FF2B5EF4-FFF2-40B4-BE49-F238E27FC236}">
                <a16:creationId xmlns:a16="http://schemas.microsoft.com/office/drawing/2014/main" id="{930ABEF2-D8B7-3DCE-9E19-4B7562C9151E}"/>
              </a:ext>
            </a:extLst>
          </p:cNvPr>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1334609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E06283-7578-079E-F054-6043E50BA8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0E281F-89D9-0DFC-864F-0E7D06B6CB6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C79E83-4A78-870F-AFF4-E25CE530627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753A4EF-1820-9A65-04FB-53BEDD88446E}"/>
              </a:ext>
            </a:extLst>
          </p:cNvPr>
          <p:cNvSpPr>
            <a:spLocks noGrp="1"/>
          </p:cNvSpPr>
          <p:nvPr>
            <p:ph type="sldNum" sz="quarter" idx="5"/>
          </p:nvPr>
        </p:nvSpPr>
        <p:spPr/>
        <p:txBody>
          <a:bodyPr/>
          <a:lstStyle/>
          <a:p>
            <a:fld id="{A89C7E07-3C67-C64C-8DA0-0404F6303970}" type="slidenum">
              <a:rPr lang="en-US" smtClean="0"/>
              <a:t>7</a:t>
            </a:fld>
            <a:endParaRPr lang="en-US" dirty="0"/>
          </a:p>
        </p:txBody>
      </p:sp>
    </p:spTree>
    <p:extLst>
      <p:ext uri="{BB962C8B-B14F-4D97-AF65-F5344CB8AC3E}">
        <p14:creationId xmlns:p14="http://schemas.microsoft.com/office/powerpoint/2010/main" val="42737777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DE6A96-4107-FE3F-1F85-8EC1D131B9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666566-2859-F458-A17C-8D85D66A0BA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CAB52A4-D50C-DC85-A979-433ED3AD9A1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0E87558-62D0-791A-3E12-5FEB9B72949B}"/>
              </a:ext>
            </a:extLst>
          </p:cNvPr>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7474446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F3A1EF-0BE1-2BDC-C9C2-AFCEC400C1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6344DE-C181-8376-EBAB-65FDE8CB90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D2C6C2-E63B-4189-102A-B3B0C2B23A0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8168AF0-7C74-6629-43EA-E71A041A7751}"/>
              </a:ext>
            </a:extLst>
          </p:cNvPr>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378982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dirty="0"/>
              <a:t>Click icon to add table</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dirty="0"/>
              <a:t>Click icon to add picture</a:t>
            </a:r>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dirty="0"/>
              <a:t>Click icon to add picture</a:t>
            </a:r>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dirty="0"/>
              <a:t>Click icon to add picture</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dirty="0"/>
              <a:t>Click to edit Master title style</a:t>
            </a:r>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6309904" y="411479"/>
            <a:ext cx="5486400" cy="3291840"/>
          </a:xfrm>
        </p:spPr>
        <p:txBody>
          <a:bodyPr/>
          <a:lstStyle/>
          <a:p>
            <a:r>
              <a:rPr lang="en-US" dirty="0"/>
              <a:t>The Fair Information Practice Principles - FIPPs</a:t>
            </a:r>
          </a:p>
        </p:txBody>
      </p:sp>
      <p:sp>
        <p:nvSpPr>
          <p:cNvPr id="3" name="TextBox 2">
            <a:extLst>
              <a:ext uri="{FF2B5EF4-FFF2-40B4-BE49-F238E27FC236}">
                <a16:creationId xmlns:a16="http://schemas.microsoft.com/office/drawing/2014/main" id="{FB49464D-02AD-89CB-6CA0-826F07FDBB32}"/>
              </a:ext>
            </a:extLst>
          </p:cNvPr>
          <p:cNvSpPr txBox="1"/>
          <p:nvPr/>
        </p:nvSpPr>
        <p:spPr>
          <a:xfrm>
            <a:off x="6409426" y="4563374"/>
            <a:ext cx="3103094" cy="1200329"/>
          </a:xfrm>
          <a:prstGeom prst="rect">
            <a:avLst/>
          </a:prstGeom>
          <a:noFill/>
        </p:spPr>
        <p:txBody>
          <a:bodyPr wrap="none" rtlCol="0">
            <a:spAutoFit/>
          </a:bodyPr>
          <a:lstStyle/>
          <a:p>
            <a:r>
              <a:rPr lang="en-US" dirty="0">
                <a:solidFill>
                  <a:schemeClr val="bg1"/>
                </a:solidFill>
              </a:rPr>
              <a:t>Ryan Coon</a:t>
            </a:r>
          </a:p>
          <a:p>
            <a:r>
              <a:rPr lang="en-US" dirty="0">
                <a:solidFill>
                  <a:schemeClr val="bg1"/>
                </a:solidFill>
              </a:rPr>
              <a:t>CYB-360</a:t>
            </a:r>
          </a:p>
          <a:p>
            <a:r>
              <a:rPr lang="en-US" dirty="0">
                <a:solidFill>
                  <a:schemeClr val="bg1"/>
                </a:solidFill>
              </a:rPr>
              <a:t>Dr. Hermano Jorge De Queiroz</a:t>
            </a:r>
          </a:p>
          <a:p>
            <a:r>
              <a:rPr lang="en-US" dirty="0">
                <a:solidFill>
                  <a:schemeClr val="bg1"/>
                </a:solidFill>
              </a:rPr>
              <a:t>May 14, 2025</a:t>
            </a:r>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0711DE-0700-A055-C793-16B34EDDCE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CB38E7-8353-D367-5FCB-63E02835A6AA}"/>
              </a:ext>
            </a:extLst>
          </p:cNvPr>
          <p:cNvSpPr>
            <a:spLocks noGrp="1"/>
          </p:cNvSpPr>
          <p:nvPr>
            <p:ph type="title"/>
          </p:nvPr>
        </p:nvSpPr>
        <p:spPr>
          <a:xfrm>
            <a:off x="594360" y="102875"/>
            <a:ext cx="10873740" cy="1680205"/>
          </a:xfrm>
        </p:spPr>
        <p:txBody>
          <a:bodyPr anchor="b">
            <a:normAutofit/>
          </a:bodyPr>
          <a:lstStyle/>
          <a:p>
            <a:r>
              <a:rPr lang="en-US" b="0"/>
              <a:t>H</a:t>
            </a:r>
            <a:r>
              <a:rPr lang="en-US" b="0" i="0">
                <a:effectLst/>
              </a:rPr>
              <a:t>ow FIPPs compare to other privacy policies, laws, and regulations.</a:t>
            </a:r>
            <a:endParaRPr lang="en-US" dirty="0"/>
          </a:p>
        </p:txBody>
      </p:sp>
      <p:pic>
        <p:nvPicPr>
          <p:cNvPr id="7" name="Picture 6">
            <a:extLst>
              <a:ext uri="{FF2B5EF4-FFF2-40B4-BE49-F238E27FC236}">
                <a16:creationId xmlns:a16="http://schemas.microsoft.com/office/drawing/2014/main" id="{BD941F8F-1BA1-8EFB-85DA-F06248C535A9}"/>
              </a:ext>
            </a:extLst>
          </p:cNvPr>
          <p:cNvPicPr>
            <a:picLocks noChangeAspect="1"/>
          </p:cNvPicPr>
          <p:nvPr/>
        </p:nvPicPr>
        <p:blipFill>
          <a:blip r:embed="rId3"/>
          <a:srcRect t="2194" r="-1" b="4935"/>
          <a:stretch>
            <a:fillRect/>
          </a:stretch>
        </p:blipFill>
        <p:spPr>
          <a:xfrm>
            <a:off x="3657600" y="2282008"/>
            <a:ext cx="7810500" cy="3699328"/>
          </a:xfrm>
          <a:prstGeom prst="rect">
            <a:avLst/>
          </a:prstGeom>
          <a:noFill/>
        </p:spPr>
      </p:pic>
    </p:spTree>
    <p:extLst>
      <p:ext uri="{BB962C8B-B14F-4D97-AF65-F5344CB8AC3E}">
        <p14:creationId xmlns:p14="http://schemas.microsoft.com/office/powerpoint/2010/main" val="3066510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C6DDC8-0CCB-D864-54BE-A3D57C3F4D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F79A0A-4302-5AEA-72CD-29B9C2B031FF}"/>
              </a:ext>
            </a:extLst>
          </p:cNvPr>
          <p:cNvSpPr>
            <a:spLocks noGrp="1"/>
          </p:cNvSpPr>
          <p:nvPr>
            <p:ph type="title"/>
          </p:nvPr>
        </p:nvSpPr>
        <p:spPr>
          <a:xfrm>
            <a:off x="594360" y="278129"/>
            <a:ext cx="9778365" cy="1494596"/>
          </a:xfrm>
        </p:spPr>
        <p:txBody>
          <a:bodyPr/>
          <a:lstStyle/>
          <a:p>
            <a:r>
              <a:rPr lang="en-US" b="0" i="0" dirty="0">
                <a:solidFill>
                  <a:srgbClr val="212121"/>
                </a:solidFill>
                <a:effectLst/>
              </a:rPr>
              <a:t> How FIPPS can be useful</a:t>
            </a:r>
            <a:endParaRPr lang="en-US" dirty="0"/>
          </a:p>
        </p:txBody>
      </p:sp>
      <p:sp>
        <p:nvSpPr>
          <p:cNvPr id="3" name="Content Placeholder 2">
            <a:extLst>
              <a:ext uri="{FF2B5EF4-FFF2-40B4-BE49-F238E27FC236}">
                <a16:creationId xmlns:a16="http://schemas.microsoft.com/office/drawing/2014/main" id="{4C5A4A4F-099B-BB42-67A7-9CBCC1E46F26}"/>
              </a:ext>
            </a:extLst>
          </p:cNvPr>
          <p:cNvSpPr>
            <a:spLocks noGrp="1"/>
          </p:cNvSpPr>
          <p:nvPr>
            <p:ph sz="quarter" idx="15"/>
          </p:nvPr>
        </p:nvSpPr>
        <p:spPr>
          <a:xfrm>
            <a:off x="512879" y="2703686"/>
            <a:ext cx="10378440" cy="3597470"/>
          </a:xfrm>
        </p:spPr>
        <p:txBody>
          <a:bodyPr>
            <a:normAutofit/>
          </a:bodyPr>
          <a:lstStyle/>
          <a:p>
            <a:pPr marL="0" marR="0">
              <a:lnSpc>
                <a:spcPct val="115000"/>
              </a:lnSpc>
              <a:spcAft>
                <a:spcPts val="800"/>
              </a:spcAft>
            </a:pPr>
            <a:r>
              <a:rPr lang="en-US" sz="1800" kern="100" dirty="0">
                <a:effectLst/>
                <a:ea typeface="Aptos" panose="020B0004020202020204" pitchFamily="34" charset="0"/>
                <a:cs typeface="Times New Roman" panose="02020603050405020304" pitchFamily="18" charset="0"/>
              </a:rPr>
              <a:t>The Fair Information Practice Principles (FIPPs) are essential guidelines designed to protect Personally Identifiable Information (PII) and ensure responsible data management. These principles can significantly enhance privacy protections within federal agencies.</a:t>
            </a:r>
            <a:endParaRPr lang="en-US" sz="1800" kern="100" dirty="0">
              <a:ea typeface="Aptos" panose="020B0004020202020204" pitchFamily="34" charset="0"/>
              <a:cs typeface="Times New Roman" panose="02020603050405020304" pitchFamily="18" charset="0"/>
            </a:endParaRPr>
          </a:p>
          <a:p>
            <a:pPr marL="0" marR="0">
              <a:lnSpc>
                <a:spcPct val="115000"/>
              </a:lnSpc>
              <a:spcAft>
                <a:spcPts val="800"/>
              </a:spcAft>
              <a:buNone/>
            </a:pPr>
            <a:r>
              <a:rPr lang="en-US" sz="1800" kern="100" dirty="0">
                <a:effectLst/>
                <a:ea typeface="Aptos" panose="020B0004020202020204" pitchFamily="34" charset="0"/>
                <a:cs typeface="Times New Roman" panose="02020603050405020304" pitchFamily="18" charset="0"/>
              </a:rPr>
              <a:t>Transparency</a:t>
            </a:r>
          </a:p>
          <a:p>
            <a:pPr marL="0" marR="0">
              <a:lnSpc>
                <a:spcPct val="115000"/>
              </a:lnSpc>
              <a:spcAft>
                <a:spcPts val="800"/>
              </a:spcAft>
              <a:buNone/>
            </a:pPr>
            <a:r>
              <a:rPr lang="en-US" sz="1800" kern="100" dirty="0">
                <a:effectLst/>
                <a:ea typeface="Aptos" panose="020B0004020202020204" pitchFamily="34" charset="0"/>
                <a:cs typeface="Times New Roman" panose="02020603050405020304" pitchFamily="18" charset="0"/>
              </a:rPr>
              <a:t>Usefulness - Transparency ensures that individuals are informed about how their PII is collected, used, and shared. This builds trust and allows individuals to make informed decisions about their data.</a:t>
            </a:r>
          </a:p>
          <a:p>
            <a:pPr marL="0" marR="0">
              <a:lnSpc>
                <a:spcPct val="115000"/>
              </a:lnSpc>
              <a:spcAft>
                <a:spcPts val="800"/>
              </a:spcAft>
            </a:pPr>
            <a:r>
              <a:rPr lang="en-US" sz="1800" kern="100" dirty="0">
                <a:effectLst/>
                <a:ea typeface="Aptos" panose="020B0004020202020204" pitchFamily="34" charset="0"/>
                <a:cs typeface="Times New Roman" panose="02020603050405020304" pitchFamily="18" charset="0"/>
              </a:rPr>
              <a:t>Application - Federal agencies should provide clear and accessible privacy notices that outline the specific purposes for which PII is collected. This includes detailing data retention policies and sharing practices.</a:t>
            </a:r>
          </a:p>
        </p:txBody>
      </p:sp>
    </p:spTree>
    <p:extLst>
      <p:ext uri="{BB962C8B-B14F-4D97-AF65-F5344CB8AC3E}">
        <p14:creationId xmlns:p14="http://schemas.microsoft.com/office/powerpoint/2010/main" val="3126572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BCCD99-0F63-1518-F47B-F2EA16EDCE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15044D-6806-28B3-0874-81927CA30A84}"/>
              </a:ext>
            </a:extLst>
          </p:cNvPr>
          <p:cNvSpPr>
            <a:spLocks noGrp="1"/>
          </p:cNvSpPr>
          <p:nvPr>
            <p:ph type="title"/>
          </p:nvPr>
        </p:nvSpPr>
        <p:spPr>
          <a:xfrm>
            <a:off x="594360" y="278129"/>
            <a:ext cx="9778365" cy="1494596"/>
          </a:xfrm>
        </p:spPr>
        <p:txBody>
          <a:bodyPr/>
          <a:lstStyle/>
          <a:p>
            <a:r>
              <a:rPr lang="en-US" b="0" i="0" dirty="0">
                <a:solidFill>
                  <a:srgbClr val="212121"/>
                </a:solidFill>
                <a:effectLst/>
              </a:rPr>
              <a:t> How FIPPS can be useful</a:t>
            </a:r>
            <a:endParaRPr lang="en-US" dirty="0"/>
          </a:p>
        </p:txBody>
      </p:sp>
      <p:sp>
        <p:nvSpPr>
          <p:cNvPr id="3" name="Content Placeholder 2">
            <a:extLst>
              <a:ext uri="{FF2B5EF4-FFF2-40B4-BE49-F238E27FC236}">
                <a16:creationId xmlns:a16="http://schemas.microsoft.com/office/drawing/2014/main" id="{55A926A4-36A3-E968-212C-6DCB3565392E}"/>
              </a:ext>
            </a:extLst>
          </p:cNvPr>
          <p:cNvSpPr>
            <a:spLocks noGrp="1"/>
          </p:cNvSpPr>
          <p:nvPr>
            <p:ph sz="quarter" idx="15"/>
          </p:nvPr>
        </p:nvSpPr>
        <p:spPr>
          <a:xfrm>
            <a:off x="512879" y="2227152"/>
            <a:ext cx="10378440" cy="4074004"/>
          </a:xfrm>
        </p:spPr>
        <p:txBody>
          <a:bodyPr>
            <a:normAutofit fontScale="85000" lnSpcReduction="20000"/>
          </a:bodyPr>
          <a:lstStyle/>
          <a:p>
            <a:pPr marL="0" marR="0">
              <a:lnSpc>
                <a:spcPct val="115000"/>
              </a:lnSpc>
              <a:spcAft>
                <a:spcPts val="800"/>
              </a:spcAft>
              <a:buNone/>
            </a:pPr>
            <a:r>
              <a:rPr lang="en-US" sz="1800" kern="100" dirty="0">
                <a:effectLst/>
                <a:ea typeface="Aptos" panose="020B0004020202020204" pitchFamily="34" charset="0"/>
                <a:cs typeface="Times New Roman" panose="02020603050405020304" pitchFamily="18" charset="0"/>
              </a:rPr>
              <a:t>Individual Participation</a:t>
            </a:r>
          </a:p>
          <a:p>
            <a:pPr marL="0" marR="0">
              <a:lnSpc>
                <a:spcPct val="115000"/>
              </a:lnSpc>
              <a:spcAft>
                <a:spcPts val="800"/>
              </a:spcAft>
              <a:buNone/>
            </a:pPr>
            <a:r>
              <a:rPr lang="en-US" sz="1800" kern="100" dirty="0">
                <a:effectLst/>
                <a:ea typeface="Aptos" panose="020B0004020202020204" pitchFamily="34" charset="0"/>
                <a:cs typeface="Times New Roman" panose="02020603050405020304" pitchFamily="18" charset="0"/>
              </a:rPr>
              <a:t>Usefulness - This principle empowers individuals by giving them rights to access, correct, and control their PII. It fosters a sense of ownership over personal data.</a:t>
            </a:r>
          </a:p>
          <a:p>
            <a:pPr marL="0" marR="0">
              <a:lnSpc>
                <a:spcPct val="115000"/>
              </a:lnSpc>
              <a:spcAft>
                <a:spcPts val="800"/>
              </a:spcAft>
              <a:buNone/>
            </a:pPr>
            <a:r>
              <a:rPr lang="en-US" sz="1800" kern="100" dirty="0">
                <a:effectLst/>
                <a:ea typeface="Aptos" panose="020B0004020202020204" pitchFamily="34" charset="0"/>
                <a:cs typeface="Times New Roman" panose="02020603050405020304" pitchFamily="18" charset="0"/>
              </a:rPr>
              <a:t>Application - Agencies can implement processes that allow individuals to request access to their data, correct inaccuracies, and withdraw consent for data processing. This could involve user-friendly online portals for submitting requests.</a:t>
            </a:r>
          </a:p>
          <a:p>
            <a:pPr marL="0" marR="0">
              <a:lnSpc>
                <a:spcPct val="115000"/>
              </a:lnSpc>
              <a:spcAft>
                <a:spcPts val="800"/>
              </a:spcAft>
              <a:buNone/>
            </a:pPr>
            <a:r>
              <a:rPr lang="en-US" sz="1800" kern="100" dirty="0">
                <a:effectLst/>
                <a:ea typeface="Aptos" panose="020B0004020202020204" pitchFamily="34" charset="0"/>
                <a:cs typeface="Times New Roman" panose="02020603050405020304" pitchFamily="18" charset="0"/>
              </a:rPr>
              <a:t>Purpose Specification</a:t>
            </a:r>
          </a:p>
          <a:p>
            <a:pPr marL="0" marR="0">
              <a:lnSpc>
                <a:spcPct val="115000"/>
              </a:lnSpc>
              <a:spcAft>
                <a:spcPts val="800"/>
              </a:spcAft>
              <a:buNone/>
            </a:pPr>
            <a:r>
              <a:rPr lang="en-US" sz="1800" kern="100" dirty="0">
                <a:effectLst/>
                <a:ea typeface="Aptos" panose="020B0004020202020204" pitchFamily="34" charset="0"/>
                <a:cs typeface="Times New Roman" panose="02020603050405020304" pitchFamily="18" charset="0"/>
              </a:rPr>
              <a:t>Usefulness - Purpose specification ensures that PII is collected only for legitimate and clearly defined purposes, reducing the risk of misuse.</a:t>
            </a:r>
          </a:p>
          <a:p>
            <a:pPr marL="0" marR="0">
              <a:lnSpc>
                <a:spcPct val="115000"/>
              </a:lnSpc>
              <a:spcAft>
                <a:spcPts val="800"/>
              </a:spcAft>
            </a:pPr>
            <a:r>
              <a:rPr lang="en-US" sz="1800" kern="100" dirty="0">
                <a:effectLst/>
                <a:ea typeface="Aptos" panose="020B0004020202020204" pitchFamily="34" charset="0"/>
                <a:cs typeface="Times New Roman" panose="02020603050405020304" pitchFamily="18" charset="0"/>
              </a:rPr>
              <a:t>Application - Federal agencies should establish and communicate specific purposes for data collection at the outset. This can be achieved through detailed privacy impact assessments that outline the necessity of data collection for agency functions.</a:t>
            </a:r>
          </a:p>
        </p:txBody>
      </p:sp>
    </p:spTree>
    <p:extLst>
      <p:ext uri="{BB962C8B-B14F-4D97-AF65-F5344CB8AC3E}">
        <p14:creationId xmlns:p14="http://schemas.microsoft.com/office/powerpoint/2010/main" val="2963004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AF1642-F4C6-75CB-E486-304CF217DC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E1B9B8-9326-FF31-8332-002331954703}"/>
              </a:ext>
            </a:extLst>
          </p:cNvPr>
          <p:cNvSpPr>
            <a:spLocks noGrp="1"/>
          </p:cNvSpPr>
          <p:nvPr>
            <p:ph type="title"/>
          </p:nvPr>
        </p:nvSpPr>
        <p:spPr>
          <a:xfrm>
            <a:off x="594360" y="278129"/>
            <a:ext cx="9778365" cy="1494596"/>
          </a:xfrm>
        </p:spPr>
        <p:txBody>
          <a:bodyPr/>
          <a:lstStyle/>
          <a:p>
            <a:r>
              <a:rPr lang="en-US" b="0" i="0" dirty="0">
                <a:solidFill>
                  <a:srgbClr val="212121"/>
                </a:solidFill>
                <a:effectLst/>
              </a:rPr>
              <a:t> How FIPPS can be useful</a:t>
            </a:r>
            <a:endParaRPr lang="en-US" dirty="0"/>
          </a:p>
        </p:txBody>
      </p:sp>
      <p:sp>
        <p:nvSpPr>
          <p:cNvPr id="3" name="Content Placeholder 2">
            <a:extLst>
              <a:ext uri="{FF2B5EF4-FFF2-40B4-BE49-F238E27FC236}">
                <a16:creationId xmlns:a16="http://schemas.microsoft.com/office/drawing/2014/main" id="{017F227F-4B34-CA19-07F3-C87973622A00}"/>
              </a:ext>
            </a:extLst>
          </p:cNvPr>
          <p:cNvSpPr>
            <a:spLocks noGrp="1"/>
          </p:cNvSpPr>
          <p:nvPr>
            <p:ph sz="quarter" idx="15"/>
          </p:nvPr>
        </p:nvSpPr>
        <p:spPr>
          <a:xfrm>
            <a:off x="512879" y="2227152"/>
            <a:ext cx="10378440" cy="4074004"/>
          </a:xfrm>
        </p:spPr>
        <p:txBody>
          <a:bodyPr>
            <a:normAutofit fontScale="85000" lnSpcReduction="20000"/>
          </a:bodyPr>
          <a:lstStyle/>
          <a:p>
            <a:pPr marL="0" marR="0">
              <a:lnSpc>
                <a:spcPct val="115000"/>
              </a:lnSpc>
              <a:spcAft>
                <a:spcPts val="800"/>
              </a:spcAft>
              <a:buNone/>
            </a:pPr>
            <a:r>
              <a:rPr lang="en-US" sz="1800" kern="100" dirty="0">
                <a:effectLst/>
                <a:ea typeface="Aptos" panose="020B0004020202020204" pitchFamily="34" charset="0"/>
                <a:cs typeface="Times New Roman" panose="02020603050405020304" pitchFamily="18" charset="0"/>
              </a:rPr>
              <a:t>Data Minimization</a:t>
            </a:r>
          </a:p>
          <a:p>
            <a:pPr marL="0" marR="0">
              <a:lnSpc>
                <a:spcPct val="115000"/>
              </a:lnSpc>
              <a:spcAft>
                <a:spcPts val="800"/>
              </a:spcAft>
              <a:buNone/>
            </a:pPr>
            <a:r>
              <a:rPr lang="en-US" sz="1800" kern="100" dirty="0">
                <a:effectLst/>
                <a:ea typeface="Aptos" panose="020B0004020202020204" pitchFamily="34" charset="0"/>
                <a:cs typeface="Times New Roman" panose="02020603050405020304" pitchFamily="18" charset="0"/>
              </a:rPr>
              <a:t>Usefulness - Data minimization limits the collection of PII to only what is necessary for the intended purpose, thereby reducing exposure to data breaches.</a:t>
            </a:r>
          </a:p>
          <a:p>
            <a:pPr marL="0" marR="0">
              <a:lnSpc>
                <a:spcPct val="115000"/>
              </a:lnSpc>
              <a:spcAft>
                <a:spcPts val="800"/>
              </a:spcAft>
              <a:buNone/>
            </a:pPr>
            <a:r>
              <a:rPr lang="en-US" sz="1800" kern="100" dirty="0">
                <a:effectLst/>
                <a:ea typeface="Aptos" panose="020B0004020202020204" pitchFamily="34" charset="0"/>
                <a:cs typeface="Times New Roman" panose="02020603050405020304" pitchFamily="18" charset="0"/>
              </a:rPr>
              <a:t>Application - Agencies should regularly review their data collection practices to ensure they are only gathering essential information. This can involve training staff on the importance of collecting minimal data and implementing strict guidelines on data requests.</a:t>
            </a:r>
          </a:p>
          <a:p>
            <a:pPr marL="0" marR="0">
              <a:lnSpc>
                <a:spcPct val="115000"/>
              </a:lnSpc>
              <a:spcAft>
                <a:spcPts val="800"/>
              </a:spcAft>
              <a:buNone/>
            </a:pPr>
            <a:r>
              <a:rPr lang="en-US" sz="1800" kern="100" dirty="0">
                <a:effectLst/>
                <a:ea typeface="Aptos" panose="020B0004020202020204" pitchFamily="34" charset="0"/>
                <a:cs typeface="Times New Roman" panose="02020603050405020304" pitchFamily="18" charset="0"/>
              </a:rPr>
              <a:t>Use Limitation</a:t>
            </a:r>
          </a:p>
          <a:p>
            <a:pPr marL="0" marR="0">
              <a:lnSpc>
                <a:spcPct val="115000"/>
              </a:lnSpc>
              <a:spcAft>
                <a:spcPts val="800"/>
              </a:spcAft>
              <a:buNone/>
            </a:pPr>
            <a:r>
              <a:rPr lang="en-US" sz="1800" kern="100" dirty="0">
                <a:effectLst/>
                <a:ea typeface="Aptos" panose="020B0004020202020204" pitchFamily="34" charset="0"/>
                <a:cs typeface="Times New Roman" panose="02020603050405020304" pitchFamily="18" charset="0"/>
              </a:rPr>
              <a:t>Usefulness - This principle restricts the use of PII to the purposes specified at the time of collection, preventing unauthorized use.</a:t>
            </a:r>
          </a:p>
          <a:p>
            <a:pPr marL="0" marR="0">
              <a:lnSpc>
                <a:spcPct val="115000"/>
              </a:lnSpc>
              <a:spcAft>
                <a:spcPts val="800"/>
              </a:spcAft>
              <a:buNone/>
            </a:pPr>
            <a:r>
              <a:rPr lang="en-US" sz="1800" kern="100" dirty="0">
                <a:effectLst/>
                <a:ea typeface="Aptos" panose="020B0004020202020204" pitchFamily="34" charset="0"/>
                <a:cs typeface="Times New Roman" panose="02020603050405020304" pitchFamily="18" charset="0"/>
              </a:rPr>
              <a:t>Application - Federal agencies should develop policies that clearly define how PII can be used and ensure that any secondary use is compatible with the original purpose. This can be enforced through internal audits and compliance checks.</a:t>
            </a:r>
          </a:p>
        </p:txBody>
      </p:sp>
    </p:spTree>
    <p:extLst>
      <p:ext uri="{BB962C8B-B14F-4D97-AF65-F5344CB8AC3E}">
        <p14:creationId xmlns:p14="http://schemas.microsoft.com/office/powerpoint/2010/main" val="1982948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82565A-BCEA-D81C-9CA8-7567B605B5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1918E6-1DAE-CA74-9F27-4B21DE4EAE24}"/>
              </a:ext>
            </a:extLst>
          </p:cNvPr>
          <p:cNvSpPr>
            <a:spLocks noGrp="1"/>
          </p:cNvSpPr>
          <p:nvPr>
            <p:ph type="title"/>
          </p:nvPr>
        </p:nvSpPr>
        <p:spPr>
          <a:xfrm>
            <a:off x="594360" y="278129"/>
            <a:ext cx="9778365" cy="1494596"/>
          </a:xfrm>
        </p:spPr>
        <p:txBody>
          <a:bodyPr/>
          <a:lstStyle/>
          <a:p>
            <a:r>
              <a:rPr lang="en-US" b="0" i="0" dirty="0">
                <a:solidFill>
                  <a:srgbClr val="212121"/>
                </a:solidFill>
                <a:effectLst/>
              </a:rPr>
              <a:t> How FIPPS can be useful</a:t>
            </a:r>
            <a:endParaRPr lang="en-US" dirty="0"/>
          </a:p>
        </p:txBody>
      </p:sp>
      <p:sp>
        <p:nvSpPr>
          <p:cNvPr id="3" name="Content Placeholder 2">
            <a:extLst>
              <a:ext uri="{FF2B5EF4-FFF2-40B4-BE49-F238E27FC236}">
                <a16:creationId xmlns:a16="http://schemas.microsoft.com/office/drawing/2014/main" id="{7A825ABA-50E0-51C4-AF11-F6D1122E8D40}"/>
              </a:ext>
            </a:extLst>
          </p:cNvPr>
          <p:cNvSpPr>
            <a:spLocks noGrp="1"/>
          </p:cNvSpPr>
          <p:nvPr>
            <p:ph sz="quarter" idx="15"/>
          </p:nvPr>
        </p:nvSpPr>
        <p:spPr>
          <a:xfrm>
            <a:off x="512879" y="2227152"/>
            <a:ext cx="10378440" cy="4074004"/>
          </a:xfrm>
        </p:spPr>
        <p:txBody>
          <a:bodyPr>
            <a:normAutofit fontScale="85000" lnSpcReduction="20000"/>
          </a:bodyPr>
          <a:lstStyle/>
          <a:p>
            <a:pPr marL="0" marR="0">
              <a:lnSpc>
                <a:spcPct val="115000"/>
              </a:lnSpc>
              <a:spcAft>
                <a:spcPts val="800"/>
              </a:spcAft>
              <a:buNone/>
            </a:pPr>
            <a:r>
              <a:rPr lang="en-US" sz="1800" kern="100" dirty="0">
                <a:effectLst/>
                <a:ea typeface="Aptos" panose="020B0004020202020204" pitchFamily="34" charset="0"/>
                <a:cs typeface="Times New Roman" panose="02020603050405020304" pitchFamily="18" charset="0"/>
              </a:rPr>
              <a:t>Data Quality and Integrity</a:t>
            </a:r>
          </a:p>
          <a:p>
            <a:pPr marL="0" marR="0">
              <a:lnSpc>
                <a:spcPct val="115000"/>
              </a:lnSpc>
              <a:spcAft>
                <a:spcPts val="800"/>
              </a:spcAft>
              <a:buNone/>
            </a:pPr>
            <a:r>
              <a:rPr lang="en-US" sz="1800" kern="100" dirty="0">
                <a:effectLst/>
                <a:ea typeface="Aptos" panose="020B0004020202020204" pitchFamily="34" charset="0"/>
                <a:cs typeface="Times New Roman" panose="02020603050405020304" pitchFamily="18" charset="0"/>
              </a:rPr>
              <a:t>Usefulness - Ensuring the accuracy and completeness of PII helps maintain the reliability of data used for decision-making.</a:t>
            </a:r>
          </a:p>
          <a:p>
            <a:pPr marL="0" marR="0">
              <a:lnSpc>
                <a:spcPct val="115000"/>
              </a:lnSpc>
              <a:spcAft>
                <a:spcPts val="800"/>
              </a:spcAft>
              <a:buNone/>
            </a:pPr>
            <a:r>
              <a:rPr lang="en-US" sz="1800" kern="100" dirty="0">
                <a:effectLst/>
                <a:ea typeface="Aptos" panose="020B0004020202020204" pitchFamily="34" charset="0"/>
                <a:cs typeface="Times New Roman" panose="02020603050405020304" pitchFamily="18" charset="0"/>
              </a:rPr>
              <a:t>Application - Agencies can implement regular data quality assessments and establish protocols for correcting inaccuracies. This might include automated systems for data validation and periodic reviews of data accuracy.</a:t>
            </a:r>
          </a:p>
          <a:p>
            <a:pPr marL="0" marR="0">
              <a:lnSpc>
                <a:spcPct val="115000"/>
              </a:lnSpc>
              <a:spcAft>
                <a:spcPts val="800"/>
              </a:spcAft>
              <a:buNone/>
            </a:pPr>
            <a:r>
              <a:rPr lang="en-US" sz="1800" kern="100" dirty="0">
                <a:effectLst/>
                <a:ea typeface="Aptos" panose="020B0004020202020204" pitchFamily="34" charset="0"/>
                <a:cs typeface="Times New Roman" panose="02020603050405020304" pitchFamily="18" charset="0"/>
              </a:rPr>
              <a:t>Security</a:t>
            </a:r>
          </a:p>
          <a:p>
            <a:pPr marL="0" marR="0">
              <a:lnSpc>
                <a:spcPct val="115000"/>
              </a:lnSpc>
              <a:spcAft>
                <a:spcPts val="800"/>
              </a:spcAft>
              <a:buNone/>
            </a:pPr>
            <a:r>
              <a:rPr lang="en-US" sz="1800" kern="100" dirty="0">
                <a:effectLst/>
                <a:ea typeface="Aptos" panose="020B0004020202020204" pitchFamily="34" charset="0"/>
                <a:cs typeface="Times New Roman" panose="02020603050405020304" pitchFamily="18" charset="0"/>
              </a:rPr>
              <a:t>Usefulness - Strong security measures protect PII from unauthorized access, breaches, and other threats, safeguarding individual privacy.</a:t>
            </a:r>
          </a:p>
          <a:p>
            <a:pPr marL="0" marR="0">
              <a:lnSpc>
                <a:spcPct val="115000"/>
              </a:lnSpc>
              <a:spcAft>
                <a:spcPts val="800"/>
              </a:spcAft>
            </a:pPr>
            <a:r>
              <a:rPr lang="en-US" sz="1800" kern="100" dirty="0">
                <a:effectLst/>
                <a:ea typeface="Aptos" panose="020B0004020202020204" pitchFamily="34" charset="0"/>
                <a:cs typeface="Times New Roman" panose="02020603050405020304" pitchFamily="18" charset="0"/>
              </a:rPr>
              <a:t>Application - Federal agencies should adopt robust security frameworks that include encryption, access controls, and regular security training for employees. Conducting vulnerability assessments and penetration testing can also enhance security measures.</a:t>
            </a:r>
          </a:p>
        </p:txBody>
      </p:sp>
    </p:spTree>
    <p:extLst>
      <p:ext uri="{BB962C8B-B14F-4D97-AF65-F5344CB8AC3E}">
        <p14:creationId xmlns:p14="http://schemas.microsoft.com/office/powerpoint/2010/main" val="1605565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5233FB-DE73-9210-627A-AF86106BBB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08A92F-0D04-739B-DB5A-81A710A02C2D}"/>
              </a:ext>
            </a:extLst>
          </p:cNvPr>
          <p:cNvSpPr>
            <a:spLocks noGrp="1"/>
          </p:cNvSpPr>
          <p:nvPr>
            <p:ph type="title"/>
          </p:nvPr>
        </p:nvSpPr>
        <p:spPr>
          <a:xfrm>
            <a:off x="594360" y="278129"/>
            <a:ext cx="9778365" cy="1494596"/>
          </a:xfrm>
        </p:spPr>
        <p:txBody>
          <a:bodyPr/>
          <a:lstStyle/>
          <a:p>
            <a:r>
              <a:rPr lang="en-US" b="0" i="0" dirty="0">
                <a:solidFill>
                  <a:srgbClr val="212121"/>
                </a:solidFill>
                <a:effectLst/>
              </a:rPr>
              <a:t> How FIPPS can be useful</a:t>
            </a:r>
            <a:endParaRPr lang="en-US" dirty="0"/>
          </a:p>
        </p:txBody>
      </p:sp>
      <p:sp>
        <p:nvSpPr>
          <p:cNvPr id="3" name="Content Placeholder 2">
            <a:extLst>
              <a:ext uri="{FF2B5EF4-FFF2-40B4-BE49-F238E27FC236}">
                <a16:creationId xmlns:a16="http://schemas.microsoft.com/office/drawing/2014/main" id="{60D6BA58-31E5-AF84-F282-CBF590706814}"/>
              </a:ext>
            </a:extLst>
          </p:cNvPr>
          <p:cNvSpPr>
            <a:spLocks noGrp="1"/>
          </p:cNvSpPr>
          <p:nvPr>
            <p:ph sz="quarter" idx="15"/>
          </p:nvPr>
        </p:nvSpPr>
        <p:spPr>
          <a:xfrm>
            <a:off x="512879" y="2227152"/>
            <a:ext cx="10378440" cy="4074004"/>
          </a:xfrm>
        </p:spPr>
        <p:txBody>
          <a:bodyPr>
            <a:normAutofit/>
          </a:bodyPr>
          <a:lstStyle/>
          <a:p>
            <a:pPr marL="0" marR="0">
              <a:lnSpc>
                <a:spcPct val="115000"/>
              </a:lnSpc>
              <a:spcAft>
                <a:spcPts val="800"/>
              </a:spcAft>
              <a:buNone/>
            </a:pPr>
            <a:r>
              <a:rPr lang="en-US" sz="1800" kern="100" dirty="0">
                <a:effectLst/>
                <a:ea typeface="Aptos" panose="020B0004020202020204" pitchFamily="34" charset="0"/>
                <a:cs typeface="Times New Roman" panose="02020603050405020304" pitchFamily="18" charset="0"/>
              </a:rPr>
              <a:t>Accountability</a:t>
            </a:r>
          </a:p>
          <a:p>
            <a:pPr marL="0" marR="0">
              <a:lnSpc>
                <a:spcPct val="115000"/>
              </a:lnSpc>
              <a:spcAft>
                <a:spcPts val="800"/>
              </a:spcAft>
              <a:buNone/>
            </a:pPr>
            <a:r>
              <a:rPr lang="en-US" sz="1800" kern="100" dirty="0">
                <a:effectLst/>
                <a:ea typeface="Aptos" panose="020B0004020202020204" pitchFamily="34" charset="0"/>
                <a:cs typeface="Times New Roman" panose="02020603050405020304" pitchFamily="18" charset="0"/>
              </a:rPr>
              <a:t>Usefulness - Accountability ensures that organizations are responsible for their data practices and can demonstrate compliance with privacy principles.</a:t>
            </a:r>
          </a:p>
          <a:p>
            <a:pPr marL="0" marR="0">
              <a:lnSpc>
                <a:spcPct val="115000"/>
              </a:lnSpc>
              <a:spcAft>
                <a:spcPts val="800"/>
              </a:spcAft>
            </a:pPr>
            <a:r>
              <a:rPr lang="en-US" sz="1800" kern="100" dirty="0">
                <a:effectLst/>
                <a:ea typeface="Aptos" panose="020B0004020202020204" pitchFamily="34" charset="0"/>
                <a:cs typeface="Times New Roman" panose="02020603050405020304" pitchFamily="18" charset="0"/>
              </a:rPr>
              <a:t>Application - Agencies should designate a data protection officer or privacy officer responsible for overseeing compliance with FIPPs. Regular audits and reporting mechanisms can help ensure adherence to privacy policies and practices.</a:t>
            </a:r>
          </a:p>
        </p:txBody>
      </p:sp>
    </p:spTree>
    <p:extLst>
      <p:ext uri="{BB962C8B-B14F-4D97-AF65-F5344CB8AC3E}">
        <p14:creationId xmlns:p14="http://schemas.microsoft.com/office/powerpoint/2010/main" val="186010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E02767-C5C8-19F8-589E-AE26963529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1E20DB-86EE-6A5E-95F3-60422DE9F1A6}"/>
              </a:ext>
            </a:extLst>
          </p:cNvPr>
          <p:cNvSpPr>
            <a:spLocks noGrp="1"/>
          </p:cNvSpPr>
          <p:nvPr>
            <p:ph type="title"/>
          </p:nvPr>
        </p:nvSpPr>
        <p:spPr>
          <a:xfrm>
            <a:off x="594360" y="189573"/>
            <a:ext cx="6787747" cy="860630"/>
          </a:xfrm>
        </p:spPr>
        <p:txBody>
          <a:bodyPr/>
          <a:lstStyle/>
          <a:p>
            <a:r>
              <a:rPr lang="en-US" dirty="0"/>
              <a:t>References</a:t>
            </a:r>
          </a:p>
        </p:txBody>
      </p:sp>
      <p:sp>
        <p:nvSpPr>
          <p:cNvPr id="3" name="Text Placeholder 2">
            <a:extLst>
              <a:ext uri="{FF2B5EF4-FFF2-40B4-BE49-F238E27FC236}">
                <a16:creationId xmlns:a16="http://schemas.microsoft.com/office/drawing/2014/main" id="{C6D060B2-E0DA-A15F-5EA1-32426B194709}"/>
              </a:ext>
            </a:extLst>
          </p:cNvPr>
          <p:cNvSpPr>
            <a:spLocks noGrp="1"/>
          </p:cNvSpPr>
          <p:nvPr>
            <p:ph sz="quarter" idx="13"/>
          </p:nvPr>
        </p:nvSpPr>
        <p:spPr>
          <a:xfrm>
            <a:off x="593724" y="2281238"/>
            <a:ext cx="11293475" cy="4387189"/>
          </a:xfrm>
        </p:spPr>
        <p:txBody>
          <a:bodyPr tIns="457200">
            <a:normAutofit fontScale="70000" lnSpcReduction="20000"/>
          </a:bodyPr>
          <a:lstStyle/>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Baker, D. B., Kaye, J., &amp; Terry, S. F. (2016). Privacy, Fairness, and Respect for Individuals. EGEMs (Generating Evidence &amp; Methods to Improve Patient Outcomes), 4(2), 7. https://doi.org/10.13063/2327-9214.1207</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Berkeley. (2025). FIPPs Questions | Office of Ethics, Risk and Compliance Services. Berkeley.edu. https://oercs.berkeley.edu/privacy/privacy-resources/fair-information-practice-principles/fipps-questions</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Cloudflare. (2024). What are the Fair Information Practices? | FIPPs. Cloudflare.com. https://www.cloudflare.com/learning/privacy/what-are-fair-information-practices-fipps/</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Gellman, R. (2014). Fair Information Practices: A Basic History. SSRN Electronic Journal. https://doi.org/10.2139/ssrn.2415020</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TSP. (2022). Fair Information Practice Principles. The Thrift Savings Plan (TSP). https://www.tsp.gov/privacy-plan/fair-information-practice-principles/</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VA. (2024, December 19). Fair Information Practice Principles (FIPPs) - Privacy. Privacy. https://department.va.gov/privacy/fact-sheet/fair-information-practice-principles-fipps/</a:t>
            </a:r>
          </a:p>
          <a:p>
            <a:pPr marL="0" marR="0">
              <a:lnSpc>
                <a:spcPct val="115000"/>
              </a:lnSpc>
              <a:spcAft>
                <a:spcPts val="80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621320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a:lstStyle/>
          <a:p>
            <a:r>
              <a:rPr lang="en-US" dirty="0"/>
              <a:t>Agenda</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593725" y="2281238"/>
            <a:ext cx="6788150" cy="3709987"/>
          </a:xfrm>
        </p:spPr>
        <p:txBody>
          <a:bodyPr tIns="457200">
            <a:normAutofit lnSpcReduction="10000"/>
          </a:bodyPr>
          <a:lstStyle/>
          <a:p>
            <a:pPr algn="l" fontAlgn="auto">
              <a:buFont typeface="Arial" panose="020B0604020202020204" pitchFamily="34" charset="0"/>
              <a:buChar char="•"/>
            </a:pPr>
            <a:r>
              <a:rPr lang="en-US" b="0" i="0" dirty="0">
                <a:solidFill>
                  <a:srgbClr val="212121"/>
                </a:solidFill>
                <a:effectLst/>
              </a:rPr>
              <a:t>Describe your understanding of the FIPPs, including transparency, individual participation, purpose specification, data minimization, use limitation, data quality and integrity, security, accountability, and auditing.</a:t>
            </a:r>
          </a:p>
          <a:p>
            <a:r>
              <a:rPr lang="en-US" b="0" dirty="0">
                <a:solidFill>
                  <a:srgbClr val="212121"/>
                </a:solidFill>
              </a:rPr>
              <a:t>H</a:t>
            </a:r>
            <a:r>
              <a:rPr lang="en-US" b="0" i="0" dirty="0">
                <a:solidFill>
                  <a:srgbClr val="212121"/>
                </a:solidFill>
                <a:effectLst/>
              </a:rPr>
              <a:t>ow FIPPs compare to other privacy policies, laws, and regulations.</a:t>
            </a:r>
            <a:r>
              <a:rPr lang="en-US" dirty="0"/>
              <a:t> </a:t>
            </a:r>
          </a:p>
          <a:p>
            <a:r>
              <a:rPr lang="en-US" b="0" dirty="0">
                <a:solidFill>
                  <a:srgbClr val="212121"/>
                </a:solidFill>
              </a:rPr>
              <a:t>H</a:t>
            </a:r>
            <a:r>
              <a:rPr lang="en-US" b="0" i="0" dirty="0">
                <a:solidFill>
                  <a:srgbClr val="212121"/>
                </a:solidFill>
                <a:effectLst/>
              </a:rPr>
              <a:t>ow FIPPS can be useful in protecting personally identifiable information and how a federal agency can put each of the principles to use.</a:t>
            </a:r>
            <a:endParaRPr lang="en-US" dirty="0"/>
          </a:p>
        </p:txBody>
      </p:sp>
    </p:spTree>
    <p:extLst>
      <p:ext uri="{BB962C8B-B14F-4D97-AF65-F5344CB8AC3E}">
        <p14:creationId xmlns:p14="http://schemas.microsoft.com/office/powerpoint/2010/main" val="334668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Understanding of FIPPs</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303917" y="1647645"/>
            <a:ext cx="8164183" cy="4334055"/>
          </a:xfrm>
        </p:spPr>
        <p:txBody>
          <a:bodyPr>
            <a:normAutofit fontScale="62500" lnSpcReduction="20000"/>
          </a:bodyPr>
          <a:lstStyle/>
          <a:p>
            <a:pPr marL="0" indent="0">
              <a:buNone/>
            </a:pPr>
            <a:endParaRPr lang="en-US" dirty="0"/>
          </a:p>
          <a:p>
            <a:pPr marL="0" indent="0">
              <a:buNone/>
            </a:pPr>
            <a:r>
              <a:rPr lang="en-US" dirty="0"/>
              <a:t>The Fair Information Practice Principles (FIPPs) are a foundational set of guidelines that govern the collection, use, and dissemination of personal information. They aim to protect individual privacy and ensure responsible data handling practices. FIPPs are comprised of 9 principles:</a:t>
            </a:r>
          </a:p>
          <a:p>
            <a:r>
              <a:rPr lang="en-US" dirty="0"/>
              <a:t>Transparency</a:t>
            </a:r>
          </a:p>
          <a:p>
            <a:r>
              <a:rPr lang="en-US" dirty="0"/>
              <a:t>Individual Participation</a:t>
            </a:r>
          </a:p>
          <a:p>
            <a:r>
              <a:rPr lang="en-US" dirty="0"/>
              <a:t>Purpose Specification</a:t>
            </a:r>
          </a:p>
          <a:p>
            <a:r>
              <a:rPr lang="en-US" dirty="0"/>
              <a:t>Data Minimization</a:t>
            </a:r>
          </a:p>
          <a:p>
            <a:r>
              <a:rPr lang="en-US" dirty="0"/>
              <a:t>Use Limitation</a:t>
            </a:r>
          </a:p>
          <a:p>
            <a:r>
              <a:rPr lang="en-US" dirty="0"/>
              <a:t>Data Quality and Integrity</a:t>
            </a:r>
          </a:p>
          <a:p>
            <a:r>
              <a:rPr lang="en-US" dirty="0"/>
              <a:t>Security</a:t>
            </a:r>
          </a:p>
          <a:p>
            <a:r>
              <a:rPr lang="en-US" dirty="0"/>
              <a:t>Accountability</a:t>
            </a:r>
          </a:p>
          <a:p>
            <a:r>
              <a:rPr lang="en-US" dirty="0"/>
              <a:t>Auditing</a:t>
            </a: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3200312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a:lstStyle/>
          <a:p>
            <a:r>
              <a:rPr lang="en-US" dirty="0"/>
              <a:t>Principles</a:t>
            </a:r>
          </a:p>
        </p:txBody>
      </p:sp>
      <p:sp>
        <p:nvSpPr>
          <p:cNvPr id="3" name="Content Placeholder 2">
            <a:extLst>
              <a:ext uri="{FF2B5EF4-FFF2-40B4-BE49-F238E27FC236}">
                <a16:creationId xmlns:a16="http://schemas.microsoft.com/office/drawing/2014/main" id="{DB097449-5B72-ADA0-3B2D-1CBC160D6B90}"/>
              </a:ext>
            </a:extLst>
          </p:cNvPr>
          <p:cNvSpPr>
            <a:spLocks noGrp="1"/>
          </p:cNvSpPr>
          <p:nvPr>
            <p:ph sz="quarter" idx="15"/>
          </p:nvPr>
        </p:nvSpPr>
        <p:spPr>
          <a:xfrm>
            <a:off x="594360" y="2676525"/>
            <a:ext cx="10162780" cy="3597470"/>
          </a:xfrm>
        </p:spPr>
        <p:txBody>
          <a:bodyPr>
            <a:normAutofit fontScale="92500"/>
          </a:bodyPr>
          <a:lstStyle/>
          <a:p>
            <a:pPr marL="0" marR="0">
              <a:lnSpc>
                <a:spcPct val="115000"/>
              </a:lnSpc>
              <a:spcAft>
                <a:spcPts val="800"/>
              </a:spcAft>
              <a:buNone/>
            </a:pPr>
            <a:r>
              <a:rPr lang="en-US" sz="1800" kern="100" dirty="0">
                <a:effectLst/>
                <a:ea typeface="Aptos" panose="020B0004020202020204" pitchFamily="34" charset="0"/>
                <a:cs typeface="Times New Roman" panose="02020603050405020304" pitchFamily="18" charset="0"/>
              </a:rPr>
              <a:t>Transparency - This principle emphasizes openness and clarity. Organizations should be transparent about their data practices, informing individuals about what data is collected, how it is used, and with whom it is shared. Privacy policies, notices, and consent mechanisms are key components of transparency.</a:t>
            </a:r>
          </a:p>
          <a:p>
            <a:pPr marL="0" marR="0">
              <a:lnSpc>
                <a:spcPct val="115000"/>
              </a:lnSpc>
              <a:spcAft>
                <a:spcPts val="800"/>
              </a:spcAft>
              <a:buNone/>
            </a:pPr>
            <a:r>
              <a:rPr lang="en-US" sz="1800" kern="100" dirty="0">
                <a:effectLst/>
                <a:ea typeface="Aptos" panose="020B0004020202020204" pitchFamily="34" charset="0"/>
                <a:cs typeface="Times New Roman" panose="02020603050405020304" pitchFamily="18" charset="0"/>
              </a:rPr>
              <a:t>Individual Participation - Individuals have the right to access, correct, and control their personal data. This includes the ability to request information about their data, correct inaccuracies, and, in some cases, have their data erased or restricted from processing.</a:t>
            </a:r>
          </a:p>
          <a:p>
            <a:pPr marL="0" marR="0">
              <a:lnSpc>
                <a:spcPct val="115000"/>
              </a:lnSpc>
              <a:spcAft>
                <a:spcPts val="800"/>
              </a:spcAft>
            </a:pPr>
            <a:r>
              <a:rPr lang="en-US" sz="1800" kern="100" dirty="0">
                <a:effectLst/>
                <a:ea typeface="Aptos" panose="020B0004020202020204" pitchFamily="34" charset="0"/>
                <a:cs typeface="Times New Roman" panose="02020603050405020304" pitchFamily="18" charset="0"/>
              </a:rPr>
              <a:t>Purpose Specification - Data should only be collected and processed for specific, legitimate purposes that are clearly defined before collection. Organizations should not use data for purposes that are incompatible with the original purpose.</a:t>
            </a:r>
          </a:p>
          <a:p>
            <a:endParaRPr lang="en-US" dirty="0"/>
          </a:p>
        </p:txBody>
      </p:sp>
    </p:spTree>
    <p:extLst>
      <p:ext uri="{BB962C8B-B14F-4D97-AF65-F5344CB8AC3E}">
        <p14:creationId xmlns:p14="http://schemas.microsoft.com/office/powerpoint/2010/main" val="888484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CCA711-D80B-0AFE-9990-A45C7524D7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90E031-14C3-C088-C1C0-60B4ECC4FACF}"/>
              </a:ext>
            </a:extLst>
          </p:cNvPr>
          <p:cNvSpPr>
            <a:spLocks noGrp="1"/>
          </p:cNvSpPr>
          <p:nvPr>
            <p:ph type="title"/>
          </p:nvPr>
        </p:nvSpPr>
        <p:spPr>
          <a:xfrm>
            <a:off x="594360" y="278129"/>
            <a:ext cx="9778365" cy="1494596"/>
          </a:xfrm>
        </p:spPr>
        <p:txBody>
          <a:bodyPr/>
          <a:lstStyle/>
          <a:p>
            <a:r>
              <a:rPr lang="en-US" dirty="0"/>
              <a:t>Principles</a:t>
            </a:r>
          </a:p>
        </p:txBody>
      </p:sp>
      <p:sp>
        <p:nvSpPr>
          <p:cNvPr id="3" name="Content Placeholder 2">
            <a:extLst>
              <a:ext uri="{FF2B5EF4-FFF2-40B4-BE49-F238E27FC236}">
                <a16:creationId xmlns:a16="http://schemas.microsoft.com/office/drawing/2014/main" id="{8590EA63-009F-B31F-ED0E-F81CBBBD7FDA}"/>
              </a:ext>
            </a:extLst>
          </p:cNvPr>
          <p:cNvSpPr>
            <a:spLocks noGrp="1"/>
          </p:cNvSpPr>
          <p:nvPr>
            <p:ph sz="quarter" idx="15"/>
          </p:nvPr>
        </p:nvSpPr>
        <p:spPr>
          <a:xfrm>
            <a:off x="594360" y="2676525"/>
            <a:ext cx="10162780" cy="3597470"/>
          </a:xfrm>
        </p:spPr>
        <p:txBody>
          <a:bodyPr>
            <a:normAutofit lnSpcReduction="10000"/>
          </a:bodyPr>
          <a:lstStyle/>
          <a:p>
            <a:pPr marL="0" marR="0">
              <a:lnSpc>
                <a:spcPct val="115000"/>
              </a:lnSpc>
              <a:spcAft>
                <a:spcPts val="800"/>
              </a:spcAft>
              <a:buNone/>
            </a:pPr>
            <a:r>
              <a:rPr lang="en-US" sz="1800" kern="100" dirty="0">
                <a:effectLst/>
                <a:ea typeface="Aptos" panose="020B0004020202020204" pitchFamily="34" charset="0"/>
                <a:cs typeface="Times New Roman" panose="02020603050405020304" pitchFamily="18" charset="0"/>
              </a:rPr>
              <a:t>Data Minimization - Organizations should only collect and retain the minimum amount of personal data necessary for the specified purpose. This principle helps reduce the risk of data breaches and misuse.</a:t>
            </a:r>
          </a:p>
          <a:p>
            <a:pPr marL="0" marR="0">
              <a:lnSpc>
                <a:spcPct val="115000"/>
              </a:lnSpc>
              <a:spcAft>
                <a:spcPts val="800"/>
              </a:spcAft>
              <a:buNone/>
            </a:pPr>
            <a:r>
              <a:rPr lang="en-US" sz="1800" kern="100" dirty="0">
                <a:effectLst/>
                <a:ea typeface="Aptos" panose="020B0004020202020204" pitchFamily="34" charset="0"/>
                <a:cs typeface="Times New Roman" panose="02020603050405020304" pitchFamily="18" charset="0"/>
              </a:rPr>
              <a:t>Use Limitation - Data should be used only for the purposes specified at the time of collection or for compatible purposes. Further use of the data should be limited and consistent with the individual's expectations.</a:t>
            </a:r>
          </a:p>
          <a:p>
            <a:pPr marL="0" marR="0">
              <a:lnSpc>
                <a:spcPct val="115000"/>
              </a:lnSpc>
              <a:spcAft>
                <a:spcPts val="800"/>
              </a:spcAft>
              <a:buNone/>
            </a:pPr>
            <a:r>
              <a:rPr lang="en-US" sz="1800" kern="100" dirty="0">
                <a:effectLst/>
                <a:ea typeface="Aptos" panose="020B0004020202020204" pitchFamily="34" charset="0"/>
                <a:cs typeface="Times New Roman" panose="02020603050405020304" pitchFamily="18" charset="0"/>
              </a:rPr>
              <a:t>Data Quality and Integrity - Organizations must ensure that personal data is accurate, complete, and up-to-date. They should implement processes to verify data accuracy and correct any errors.</a:t>
            </a:r>
          </a:p>
          <a:p>
            <a:pPr marL="0" marR="0">
              <a:lnSpc>
                <a:spcPct val="115000"/>
              </a:lnSpc>
              <a:spcAft>
                <a:spcPts val="800"/>
              </a:spcAft>
            </a:pPr>
            <a:r>
              <a:rPr lang="en-US" sz="1800" kern="100" dirty="0">
                <a:effectLst/>
                <a:ea typeface="Aptos" panose="020B0004020202020204" pitchFamily="34"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1723112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A02967-9665-22FF-A606-3BDEF571B6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31A047-91BC-D952-C7C6-6CA648D22EFE}"/>
              </a:ext>
            </a:extLst>
          </p:cNvPr>
          <p:cNvSpPr>
            <a:spLocks noGrp="1"/>
          </p:cNvSpPr>
          <p:nvPr>
            <p:ph type="title"/>
          </p:nvPr>
        </p:nvSpPr>
        <p:spPr>
          <a:xfrm>
            <a:off x="594360" y="278129"/>
            <a:ext cx="9778365" cy="1494596"/>
          </a:xfrm>
        </p:spPr>
        <p:txBody>
          <a:bodyPr/>
          <a:lstStyle/>
          <a:p>
            <a:r>
              <a:rPr lang="en-US" dirty="0"/>
              <a:t>Principles</a:t>
            </a:r>
          </a:p>
        </p:txBody>
      </p:sp>
      <p:sp>
        <p:nvSpPr>
          <p:cNvPr id="3" name="Content Placeholder 2">
            <a:extLst>
              <a:ext uri="{FF2B5EF4-FFF2-40B4-BE49-F238E27FC236}">
                <a16:creationId xmlns:a16="http://schemas.microsoft.com/office/drawing/2014/main" id="{203C76BB-9E28-F61C-1121-5C58D5F488CE}"/>
              </a:ext>
            </a:extLst>
          </p:cNvPr>
          <p:cNvSpPr>
            <a:spLocks noGrp="1"/>
          </p:cNvSpPr>
          <p:nvPr>
            <p:ph sz="quarter" idx="15"/>
          </p:nvPr>
        </p:nvSpPr>
        <p:spPr>
          <a:xfrm>
            <a:off x="594360" y="2676525"/>
            <a:ext cx="10162780" cy="3597470"/>
          </a:xfrm>
        </p:spPr>
        <p:txBody>
          <a:bodyPr>
            <a:normAutofit lnSpcReduction="10000"/>
          </a:bodyPr>
          <a:lstStyle/>
          <a:p>
            <a:pPr marL="0" marR="0">
              <a:lnSpc>
                <a:spcPct val="115000"/>
              </a:lnSpc>
              <a:spcAft>
                <a:spcPts val="800"/>
              </a:spcAft>
              <a:buNone/>
            </a:pPr>
            <a:r>
              <a:rPr lang="en-US" sz="1800" kern="100" dirty="0">
                <a:effectLst/>
                <a:ea typeface="Aptos" panose="020B0004020202020204" pitchFamily="34" charset="0"/>
                <a:cs typeface="Times New Roman" panose="02020603050405020304" pitchFamily="18" charset="0"/>
              </a:rPr>
              <a:t>Security - Organizations are responsible for protecting personal data against unauthorized access, disclosure, alteration, or destruction. This involves implementing appropriate technical and organizational security measures, such as encryption, access controls, and data loss prevention.</a:t>
            </a:r>
          </a:p>
          <a:p>
            <a:pPr marL="0" marR="0">
              <a:lnSpc>
                <a:spcPct val="115000"/>
              </a:lnSpc>
              <a:spcAft>
                <a:spcPts val="800"/>
              </a:spcAft>
              <a:buNone/>
            </a:pPr>
            <a:r>
              <a:rPr lang="en-US" sz="1800" kern="100" dirty="0">
                <a:effectLst/>
                <a:ea typeface="Aptos" panose="020B0004020202020204" pitchFamily="34" charset="0"/>
                <a:cs typeface="Times New Roman" panose="02020603050405020304" pitchFamily="18" charset="0"/>
              </a:rPr>
              <a:t>Accountability - Organizations are accountable for their data practices and must demonstrate compliance with the FIPPs. This includes assigning responsibility for data protection, establishing data governance frameworks, and documenting data processing activities.</a:t>
            </a:r>
          </a:p>
          <a:p>
            <a:pPr marL="0" marR="0">
              <a:lnSpc>
                <a:spcPct val="115000"/>
              </a:lnSpc>
              <a:spcAft>
                <a:spcPts val="800"/>
              </a:spcAft>
              <a:buNone/>
            </a:pPr>
            <a:r>
              <a:rPr lang="en-US" sz="1800" kern="100" dirty="0">
                <a:effectLst/>
                <a:ea typeface="Aptos" panose="020B0004020202020204" pitchFamily="34" charset="0"/>
                <a:cs typeface="Times New Roman" panose="02020603050405020304" pitchFamily="18" charset="0"/>
              </a:rPr>
              <a:t>Auditing - Regular audits and assessments are essential to verify compliance with the FIPPs. Audits help identify vulnerabilities, assess the effectiveness of data protection measures, and ensure that data practices align with legal and ethical standards.</a:t>
            </a:r>
          </a:p>
          <a:p>
            <a:pPr marL="0" marR="0">
              <a:lnSpc>
                <a:spcPct val="115000"/>
              </a:lnSpc>
              <a:spcAft>
                <a:spcPts val="800"/>
              </a:spcAft>
            </a:pPr>
            <a:endParaRPr lang="en-US" sz="1800" kern="100" dirty="0">
              <a:effectLst/>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570664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88E01A-9370-915D-EC29-908255A831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453A38-D89E-9699-A836-4B0F161E0A17}"/>
              </a:ext>
            </a:extLst>
          </p:cNvPr>
          <p:cNvSpPr>
            <a:spLocks noGrp="1"/>
          </p:cNvSpPr>
          <p:nvPr>
            <p:ph type="title"/>
          </p:nvPr>
        </p:nvSpPr>
        <p:spPr>
          <a:xfrm>
            <a:off x="594360" y="278129"/>
            <a:ext cx="9778365" cy="1494596"/>
          </a:xfrm>
        </p:spPr>
        <p:txBody>
          <a:bodyPr/>
          <a:lstStyle/>
          <a:p>
            <a:r>
              <a:rPr lang="en-US" b="0" dirty="0">
                <a:solidFill>
                  <a:srgbClr val="212121"/>
                </a:solidFill>
              </a:rPr>
              <a:t>H</a:t>
            </a:r>
            <a:r>
              <a:rPr lang="en-US" b="0" i="0" dirty="0">
                <a:solidFill>
                  <a:srgbClr val="212121"/>
                </a:solidFill>
                <a:effectLst/>
              </a:rPr>
              <a:t>ow FIPPs compare to other privacy policies, laws, and regulations.</a:t>
            </a:r>
            <a:endParaRPr lang="en-US" dirty="0"/>
          </a:p>
        </p:txBody>
      </p:sp>
      <p:sp>
        <p:nvSpPr>
          <p:cNvPr id="3" name="Content Placeholder 2">
            <a:extLst>
              <a:ext uri="{FF2B5EF4-FFF2-40B4-BE49-F238E27FC236}">
                <a16:creationId xmlns:a16="http://schemas.microsoft.com/office/drawing/2014/main" id="{419A674A-B094-A776-E975-DCC8AA280B46}"/>
              </a:ext>
            </a:extLst>
          </p:cNvPr>
          <p:cNvSpPr>
            <a:spLocks noGrp="1"/>
          </p:cNvSpPr>
          <p:nvPr>
            <p:ph sz="quarter" idx="15"/>
          </p:nvPr>
        </p:nvSpPr>
        <p:spPr>
          <a:xfrm>
            <a:off x="594360" y="2272420"/>
            <a:ext cx="10378440" cy="4399927"/>
          </a:xfrm>
        </p:spPr>
        <p:txBody>
          <a:bodyPr>
            <a:normAutofit fontScale="70000" lnSpcReduction="20000"/>
          </a:bodyPr>
          <a:lstStyle/>
          <a:p>
            <a:pPr marL="0" marR="0">
              <a:lnSpc>
                <a:spcPct val="120000"/>
              </a:lnSpc>
              <a:spcAft>
                <a:spcPts val="800"/>
              </a:spcAft>
              <a:buNone/>
            </a:pPr>
            <a:r>
              <a:rPr lang="en-US" dirty="0"/>
              <a:t>General Data Protection Regulation (GDPR):</a:t>
            </a:r>
          </a:p>
          <a:p>
            <a:pPr marL="0" marR="0">
              <a:lnSpc>
                <a:spcPct val="120000"/>
              </a:lnSpc>
              <a:spcAft>
                <a:spcPts val="800"/>
              </a:spcAft>
              <a:buNone/>
            </a:pPr>
            <a:r>
              <a:rPr lang="en-US" dirty="0"/>
              <a:t>Influence: The GDPR is heavily influenced by the FIPPs, incorporating many of its principles into its legal framework.</a:t>
            </a:r>
          </a:p>
          <a:p>
            <a:pPr marL="0" marR="0">
              <a:lnSpc>
                <a:spcPct val="120000"/>
              </a:lnSpc>
              <a:spcAft>
                <a:spcPts val="800"/>
              </a:spcAft>
              <a:buNone/>
            </a:pPr>
            <a:r>
              <a:rPr lang="en-US" dirty="0"/>
              <a:t>Transparency: Like FIPPs, GDPR emphasizes transparency, requiring organizations to inform individuals about data processing activities.</a:t>
            </a:r>
          </a:p>
          <a:p>
            <a:pPr marL="0" marR="0">
              <a:lnSpc>
                <a:spcPct val="120000"/>
              </a:lnSpc>
              <a:spcAft>
                <a:spcPts val="800"/>
              </a:spcAft>
              <a:buNone/>
            </a:pPr>
            <a:r>
              <a:rPr lang="en-US" dirty="0"/>
              <a:t>Individual Rights: GDPR expands on individual participation by granting rights such as data access, rectification, and erasure, aligning with FIPPs' focus on individual control over personal data.</a:t>
            </a:r>
          </a:p>
          <a:p>
            <a:pPr marL="0" marR="0">
              <a:lnSpc>
                <a:spcPct val="120000"/>
              </a:lnSpc>
              <a:spcAft>
                <a:spcPts val="800"/>
              </a:spcAft>
              <a:buNone/>
            </a:pPr>
            <a:r>
              <a:rPr lang="en-US" dirty="0"/>
              <a:t>California Consumer Privacy Act (CCPA):</a:t>
            </a:r>
          </a:p>
          <a:p>
            <a:pPr marL="0" marR="0">
              <a:lnSpc>
                <a:spcPct val="120000"/>
              </a:lnSpc>
              <a:spcAft>
                <a:spcPts val="800"/>
              </a:spcAft>
              <a:buNone/>
            </a:pPr>
            <a:r>
              <a:rPr lang="en-US" dirty="0"/>
              <a:t>Consumer Rights: The CCPA shares similarities with FIPPs in promoting individual participation, allowing consumers to know what personal data is collected and to whom it is sold.</a:t>
            </a:r>
          </a:p>
          <a:p>
            <a:pPr marL="0" marR="0">
              <a:lnSpc>
                <a:spcPct val="120000"/>
              </a:lnSpc>
              <a:spcAft>
                <a:spcPts val="800"/>
              </a:spcAft>
            </a:pPr>
            <a:r>
              <a:rPr lang="en-US" dirty="0"/>
              <a:t>Data Minimization: While FIPPs advocate for data minimization, the CCPA does not explicitly require it, focusing more on consumer rights and transparency.</a:t>
            </a:r>
          </a:p>
        </p:txBody>
      </p:sp>
    </p:spTree>
    <p:extLst>
      <p:ext uri="{BB962C8B-B14F-4D97-AF65-F5344CB8AC3E}">
        <p14:creationId xmlns:p14="http://schemas.microsoft.com/office/powerpoint/2010/main" val="4068223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C44973-FBBA-9770-E578-F85081BB0E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821A31-D001-6CC1-C3CD-0967AEB1319A}"/>
              </a:ext>
            </a:extLst>
          </p:cNvPr>
          <p:cNvSpPr>
            <a:spLocks noGrp="1"/>
          </p:cNvSpPr>
          <p:nvPr>
            <p:ph type="title"/>
          </p:nvPr>
        </p:nvSpPr>
        <p:spPr>
          <a:xfrm>
            <a:off x="594360" y="278129"/>
            <a:ext cx="9778365" cy="1494596"/>
          </a:xfrm>
        </p:spPr>
        <p:txBody>
          <a:bodyPr/>
          <a:lstStyle/>
          <a:p>
            <a:r>
              <a:rPr lang="en-US" b="0" dirty="0">
                <a:solidFill>
                  <a:srgbClr val="212121"/>
                </a:solidFill>
              </a:rPr>
              <a:t>H</a:t>
            </a:r>
            <a:r>
              <a:rPr lang="en-US" b="0" i="0" dirty="0">
                <a:solidFill>
                  <a:srgbClr val="212121"/>
                </a:solidFill>
                <a:effectLst/>
              </a:rPr>
              <a:t>ow FIPPs compare to other privacy policies, laws, and regulations.</a:t>
            </a:r>
            <a:endParaRPr lang="en-US" dirty="0"/>
          </a:p>
        </p:txBody>
      </p:sp>
      <p:sp>
        <p:nvSpPr>
          <p:cNvPr id="3" name="Content Placeholder 2">
            <a:extLst>
              <a:ext uri="{FF2B5EF4-FFF2-40B4-BE49-F238E27FC236}">
                <a16:creationId xmlns:a16="http://schemas.microsoft.com/office/drawing/2014/main" id="{6340AE80-DD88-B726-CD77-ABF431618963}"/>
              </a:ext>
            </a:extLst>
          </p:cNvPr>
          <p:cNvSpPr>
            <a:spLocks noGrp="1"/>
          </p:cNvSpPr>
          <p:nvPr>
            <p:ph sz="quarter" idx="15"/>
          </p:nvPr>
        </p:nvSpPr>
        <p:spPr>
          <a:xfrm>
            <a:off x="594360" y="2290527"/>
            <a:ext cx="10378440" cy="3983468"/>
          </a:xfrm>
        </p:spPr>
        <p:txBody>
          <a:bodyPr>
            <a:normAutofit fontScale="85000" lnSpcReduction="10000"/>
          </a:bodyPr>
          <a:lstStyle/>
          <a:p>
            <a:pPr marL="0" marR="0">
              <a:lnSpc>
                <a:spcPct val="115000"/>
              </a:lnSpc>
              <a:spcAft>
                <a:spcPts val="800"/>
              </a:spcAft>
              <a:buNone/>
            </a:pPr>
            <a:r>
              <a:rPr lang="en-US" sz="1800" kern="100" dirty="0">
                <a:effectLst/>
                <a:ea typeface="Aptos" panose="020B0004020202020204" pitchFamily="34" charset="0"/>
                <a:cs typeface="Times New Roman" panose="02020603050405020304" pitchFamily="18" charset="0"/>
              </a:rPr>
              <a:t>Health Insurance Portability and Accountability Act (HIPAA):</a:t>
            </a:r>
          </a:p>
          <a:p>
            <a:pPr marL="0" marR="0">
              <a:lnSpc>
                <a:spcPct val="115000"/>
              </a:lnSpc>
              <a:spcAft>
                <a:spcPts val="800"/>
              </a:spcAft>
              <a:buNone/>
            </a:pPr>
            <a:r>
              <a:rPr lang="en-US" sz="1800" kern="100" dirty="0">
                <a:effectLst/>
                <a:ea typeface="Aptos" panose="020B0004020202020204" pitchFamily="34" charset="0"/>
                <a:cs typeface="Times New Roman" panose="02020603050405020304" pitchFamily="18" charset="0"/>
              </a:rPr>
              <a:t>Security and Accountability: HIPAA emphasizes security and accountability in handling health information, paralleling the FIPPs' focus on data security and organizational responsibility.</a:t>
            </a:r>
          </a:p>
          <a:p>
            <a:pPr marL="0" marR="0">
              <a:lnSpc>
                <a:spcPct val="115000"/>
              </a:lnSpc>
              <a:spcAft>
                <a:spcPts val="800"/>
              </a:spcAft>
              <a:buNone/>
            </a:pPr>
            <a:r>
              <a:rPr lang="en-US" sz="1800" kern="100" dirty="0">
                <a:effectLst/>
                <a:ea typeface="Aptos" panose="020B0004020202020204" pitchFamily="34" charset="0"/>
                <a:cs typeface="Times New Roman" panose="02020603050405020304" pitchFamily="18" charset="0"/>
              </a:rPr>
              <a:t>Purpose Specification: Both frameworks require that data be collected for specific purposes, but HIPAA is more stringent regarding the handling of health-related data.</a:t>
            </a:r>
          </a:p>
          <a:p>
            <a:pPr marL="0" marR="0">
              <a:lnSpc>
                <a:spcPct val="115000"/>
              </a:lnSpc>
              <a:spcAft>
                <a:spcPts val="800"/>
              </a:spcAft>
              <a:buNone/>
            </a:pPr>
            <a:r>
              <a:rPr lang="en-US" sz="1800" kern="100" dirty="0">
                <a:effectLst/>
                <a:ea typeface="Aptos" panose="020B0004020202020204" pitchFamily="34" charset="0"/>
                <a:cs typeface="Times New Roman" panose="02020603050405020304" pitchFamily="18" charset="0"/>
              </a:rPr>
              <a:t>Children's Online Privacy Protection Act (COPPA):</a:t>
            </a:r>
          </a:p>
          <a:p>
            <a:pPr marL="0" marR="0">
              <a:lnSpc>
                <a:spcPct val="115000"/>
              </a:lnSpc>
              <a:spcAft>
                <a:spcPts val="800"/>
              </a:spcAft>
              <a:buNone/>
            </a:pPr>
            <a:r>
              <a:rPr lang="en-US" sz="1800" kern="100" dirty="0">
                <a:effectLst/>
                <a:ea typeface="Aptos" panose="020B0004020202020204" pitchFamily="34" charset="0"/>
                <a:cs typeface="Times New Roman" panose="02020603050405020304" pitchFamily="18" charset="0"/>
              </a:rPr>
              <a:t>Parental Consent: COPPA mandates parental consent for data collection from children under 13, aligning with FIPPs' principle of individual participation but with a specific focus on protecting minors.</a:t>
            </a:r>
          </a:p>
          <a:p>
            <a:pPr marL="0" marR="0">
              <a:lnSpc>
                <a:spcPct val="115000"/>
              </a:lnSpc>
              <a:spcAft>
                <a:spcPts val="800"/>
              </a:spcAft>
              <a:buNone/>
            </a:pPr>
            <a:r>
              <a:rPr lang="en-US" sz="1800" kern="100" dirty="0">
                <a:effectLst/>
                <a:ea typeface="Aptos" panose="020B0004020202020204" pitchFamily="34" charset="0"/>
                <a:cs typeface="Times New Roman" panose="02020603050405020304" pitchFamily="18" charset="0"/>
              </a:rPr>
              <a:t>Transparency: Similar to FIPPs, COPPA requires clear privacy policies, ensuring that parents are informed about data practices.</a:t>
            </a:r>
          </a:p>
          <a:p>
            <a:pPr marL="0" marR="0">
              <a:lnSpc>
                <a:spcPct val="115000"/>
              </a:lnSpc>
              <a:spcAft>
                <a:spcPts val="800"/>
              </a:spcAft>
            </a:pPr>
            <a:endParaRPr lang="en-US" sz="1800" kern="100" dirty="0">
              <a:effectLst/>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987917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6E761A-1CC2-14DF-ADE5-DF54D62546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0DC0D8-8EF0-6C53-F193-CE1D15F9524C}"/>
              </a:ext>
            </a:extLst>
          </p:cNvPr>
          <p:cNvSpPr>
            <a:spLocks noGrp="1"/>
          </p:cNvSpPr>
          <p:nvPr>
            <p:ph type="title"/>
          </p:nvPr>
        </p:nvSpPr>
        <p:spPr>
          <a:xfrm>
            <a:off x="594360" y="278129"/>
            <a:ext cx="9778365" cy="1494596"/>
          </a:xfrm>
        </p:spPr>
        <p:txBody>
          <a:bodyPr/>
          <a:lstStyle/>
          <a:p>
            <a:r>
              <a:rPr lang="en-US" b="0" dirty="0">
                <a:solidFill>
                  <a:srgbClr val="212121"/>
                </a:solidFill>
              </a:rPr>
              <a:t>H</a:t>
            </a:r>
            <a:r>
              <a:rPr lang="en-US" b="0" i="0" dirty="0">
                <a:solidFill>
                  <a:srgbClr val="212121"/>
                </a:solidFill>
                <a:effectLst/>
              </a:rPr>
              <a:t>ow FIPPs compare to other privacy policies, laws, and regulations.</a:t>
            </a:r>
            <a:endParaRPr lang="en-US" dirty="0"/>
          </a:p>
        </p:txBody>
      </p:sp>
      <p:sp>
        <p:nvSpPr>
          <p:cNvPr id="3" name="Content Placeholder 2">
            <a:extLst>
              <a:ext uri="{FF2B5EF4-FFF2-40B4-BE49-F238E27FC236}">
                <a16:creationId xmlns:a16="http://schemas.microsoft.com/office/drawing/2014/main" id="{19A49B6E-B8DD-D848-B18F-E4094A9D39A0}"/>
              </a:ext>
            </a:extLst>
          </p:cNvPr>
          <p:cNvSpPr>
            <a:spLocks noGrp="1"/>
          </p:cNvSpPr>
          <p:nvPr>
            <p:ph sz="quarter" idx="15"/>
          </p:nvPr>
        </p:nvSpPr>
        <p:spPr>
          <a:xfrm>
            <a:off x="512879" y="2703686"/>
            <a:ext cx="10378440" cy="3597470"/>
          </a:xfrm>
        </p:spPr>
        <p:txBody>
          <a:bodyPr>
            <a:normAutofit/>
          </a:bodyPr>
          <a:lstStyle/>
          <a:p>
            <a:pPr marL="0" marR="0">
              <a:lnSpc>
                <a:spcPct val="115000"/>
              </a:lnSpc>
              <a:spcAft>
                <a:spcPts val="800"/>
              </a:spcAft>
              <a:buNone/>
            </a:pPr>
            <a:r>
              <a:rPr lang="en-US" sz="1800" kern="100" dirty="0">
                <a:effectLst/>
                <a:ea typeface="Aptos" panose="020B0004020202020204" pitchFamily="34" charset="0"/>
                <a:cs typeface="Times New Roman" panose="02020603050405020304" pitchFamily="18" charset="0"/>
              </a:rPr>
              <a:t>Personal Information Protection and Electronic Documents Act (PIPEDA) (Canada):</a:t>
            </a:r>
          </a:p>
          <a:p>
            <a:pPr marL="0" marR="0">
              <a:lnSpc>
                <a:spcPct val="115000"/>
              </a:lnSpc>
              <a:spcAft>
                <a:spcPts val="800"/>
              </a:spcAft>
              <a:buNone/>
            </a:pPr>
            <a:r>
              <a:rPr lang="en-US" sz="1800" kern="100" dirty="0">
                <a:effectLst/>
                <a:ea typeface="Aptos" panose="020B0004020202020204" pitchFamily="34" charset="0"/>
                <a:cs typeface="Times New Roman" panose="02020603050405020304" pitchFamily="18" charset="0"/>
              </a:rPr>
              <a:t>Consent and Accountability: PIPEDA emphasizes consent and accountability, mirroring the FIPPs' principles. Organizations must obtain consent for data collection and be accountable for their data practices.</a:t>
            </a:r>
          </a:p>
          <a:p>
            <a:pPr marL="0" marR="0">
              <a:lnSpc>
                <a:spcPct val="115000"/>
              </a:lnSpc>
              <a:spcAft>
                <a:spcPts val="800"/>
              </a:spcAft>
              <a:buNone/>
            </a:pPr>
            <a:r>
              <a:rPr lang="en-US" sz="1800" kern="100" dirty="0">
                <a:effectLst/>
                <a:ea typeface="Aptos" panose="020B0004020202020204" pitchFamily="34" charset="0"/>
                <a:cs typeface="Times New Roman" panose="02020603050405020304" pitchFamily="18" charset="0"/>
              </a:rPr>
              <a:t>Data Quality: PIPEDA also stresses the importance of data accuracy and integrity, aligning with the FIPPs' focus on maintaining high data quality.</a:t>
            </a:r>
          </a:p>
          <a:p>
            <a:pPr marL="0" marR="0">
              <a:lnSpc>
                <a:spcPct val="115000"/>
              </a:lnSpc>
              <a:spcAft>
                <a:spcPts val="800"/>
              </a:spcAft>
            </a:pPr>
            <a:r>
              <a:rPr lang="en-US" sz="1800" kern="100" dirty="0">
                <a:effectLst/>
                <a:ea typeface="Aptos" panose="020B0004020202020204" pitchFamily="34" charset="0"/>
                <a:cs typeface="Times New Roman" panose="02020603050405020304" pitchFamily="18" charset="0"/>
              </a:rPr>
              <a:t> </a:t>
            </a:r>
          </a:p>
        </p:txBody>
      </p:sp>
    </p:spTree>
    <p:extLst>
      <p:ext uri="{BB962C8B-B14F-4D97-AF65-F5344CB8AC3E}">
        <p14:creationId xmlns:p14="http://schemas.microsoft.com/office/powerpoint/2010/main" val="2233581479"/>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36D24F1A-6251-4B9A-A918-7D6F3A8F7E2A}">
  <ds:schemaRefs>
    <ds:schemaRef ds:uri="http://schemas.microsoft.com/sharepoint/v3/contenttype/forms"/>
  </ds:schemaRefs>
</ds:datastoreItem>
</file>

<file path=customXml/itemProps2.xml><?xml version="1.0" encoding="utf-8"?>
<ds:datastoreItem xmlns:ds="http://schemas.openxmlformats.org/officeDocument/2006/customXml" ds:itemID="{A8A8ECD1-788F-484B-9043-D957FCFDF1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A0FE134-9032-4C7F-BC57-C7DE3F833363}">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31</TotalTime>
  <Words>1741</Words>
  <Application>Microsoft Office PowerPoint</Application>
  <PresentationFormat>Widescreen</PresentationFormat>
  <Paragraphs>109</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Arial</vt:lpstr>
      <vt:lpstr>Calibri</vt:lpstr>
      <vt:lpstr>Franklin Gothic Book</vt:lpstr>
      <vt:lpstr>Franklin Gothic Demi</vt:lpstr>
      <vt:lpstr>Inter</vt:lpstr>
      <vt:lpstr>Custom</vt:lpstr>
      <vt:lpstr>The Fair Information Practice Principles - FIPPs</vt:lpstr>
      <vt:lpstr>Agenda</vt:lpstr>
      <vt:lpstr>Understanding of FIPPs</vt:lpstr>
      <vt:lpstr>Principles</vt:lpstr>
      <vt:lpstr>Principles</vt:lpstr>
      <vt:lpstr>Principles</vt:lpstr>
      <vt:lpstr>How FIPPs compare to other privacy policies, laws, and regulations.</vt:lpstr>
      <vt:lpstr>How FIPPs compare to other privacy policies, laws, and regulations.</vt:lpstr>
      <vt:lpstr>How FIPPs compare to other privacy policies, laws, and regulations.</vt:lpstr>
      <vt:lpstr>How FIPPs compare to other privacy policies, laws, and regulations.</vt:lpstr>
      <vt:lpstr> How FIPPS can be useful</vt:lpstr>
      <vt:lpstr> How FIPPS can be useful</vt:lpstr>
      <vt:lpstr> How FIPPS can be useful</vt:lpstr>
      <vt:lpstr> How FIPPS can be useful</vt:lpstr>
      <vt:lpstr> How FIPPS can be useful</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 coon</dc:creator>
  <cp:lastModifiedBy>r coon</cp:lastModifiedBy>
  <cp:revision>3</cp:revision>
  <dcterms:created xsi:type="dcterms:W3CDTF">2023-12-20T08:12:12Z</dcterms:created>
  <dcterms:modified xsi:type="dcterms:W3CDTF">2025-05-15T00:18:23Z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