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92" r:id="rId5"/>
    <p:sldId id="293" r:id="rId6"/>
    <p:sldId id="296" r:id="rId7"/>
    <p:sldId id="297" r:id="rId8"/>
    <p:sldId id="298" r:id="rId9"/>
    <p:sldId id="299" r:id="rId10"/>
    <p:sldId id="300" r:id="rId11"/>
    <p:sldId id="301" r:id="rId12"/>
    <p:sldId id="295" r:id="rId13"/>
    <p:sldId id="279" r:id="rId14"/>
    <p:sldId id="303" r:id="rId15"/>
    <p:sldId id="304" r:id="rId16"/>
    <p:sldId id="302" r:id="rId17"/>
    <p:sldId id="28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34"/>
  </p:normalViewPr>
  <p:slideViewPr>
    <p:cSldViewPr snapToGrid="0" showGuides="1">
      <p:cViewPr varScale="1">
        <p:scale>
          <a:sx n="106" d="100"/>
          <a:sy n="106" d="100"/>
        </p:scale>
        <p:origin x="792" y="9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8/14/2024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ED2950FC-64C0-50D7-5101-884A13ED2F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CEA88831-A930-596B-0685-672024BE27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2A3FD0A0-F4FB-BC20-358F-C4F179AA89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2D389891-233D-6282-224F-6B8EC0182D20}"/>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D61DD8-56E8-44DB-8D68-9188DEA50502}" type="datetimeFigureOut">
              <a:rPr lang="en-US" smtClean="0"/>
              <a:t>8/14/2024</a:t>
            </a:fld>
            <a:endParaRPr lang="en-US"/>
          </a:p>
        </p:txBody>
      </p:sp>
      <p:sp>
        <p:nvSpPr>
          <p:cNvPr id="12" name="Notes Placeholder 11">
            <a:extLst>
              <a:ext uri="{FF2B5EF4-FFF2-40B4-BE49-F238E27FC236}">
                <a16:creationId xmlns:a16="http://schemas.microsoft.com/office/drawing/2014/main" id="{F2A2D99A-04B6-3AD9-B6DA-EEE29FB0DDFD}"/>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EF4F81C-C1F0-7738-A271-96AF417D7F89}"/>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4C781-2765-427A-A960-385CE0D0CAB9}"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2014797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6478062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1014302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2835250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3169690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Threat actors come in various forms, each with unique motivations and methods. Recognizing these categories is essential for organizations to develop effective cybersecurity strategies. By employing robust security measures, conducting regular training, and fostering a culture of vigilance, organizations can better protect themselves against the multifaceted threats posed by these actors.</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1276345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4116102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72195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699749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254463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507495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80408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Ranking, why, how affected</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APT Threats -  Is a sophisticated and targeted cyberattack that seeks to infiltrate and remain undetected within a network for the purpose of extracting sensitive information or disrupting operations.</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Insider Threats - They have legitimate access to sensitive data and systems, making it easier for them to cause significant damage or steal valuable information.</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Cybercriminals - They employ various tactics such as phishing, ransomware, and hacking to exploit vulnerabilities, often targeting organizations for monetary gain.</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Hacktivists - While not always financially motivated, their activities can disrupt operations and damage reputations, particularly if they target sensitive data related to their causes.</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Industrial Espionage - They may employ tactics like social engineering or hiring insiders to obtain sensitive information, leading to competitive advantages.</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Cyberterrorism - They often have significant resources and advanced capabilities, making them dangerous, especially to critical infrastructure and national security.</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Script Kiddies - While they can cause disruptions and minor breaches, their lack of sophistication generally limits the severity of the threat they pose.</a:t>
            </a:r>
          </a:p>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C-Suite Presentation</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2841238" cy="760288"/>
          </a:xfrm>
        </p:spPr>
        <p:txBody>
          <a:bodyPr/>
          <a:lstStyle/>
          <a:p>
            <a:r>
              <a:rPr lang="en-US" dirty="0"/>
              <a:t>Ryan Coon</a:t>
            </a:r>
          </a:p>
          <a:p>
            <a:r>
              <a:rPr lang="en-US" dirty="0"/>
              <a:t>CYB-505</a:t>
            </a:r>
          </a:p>
          <a:p>
            <a:r>
              <a:rPr lang="en-US" dirty="0"/>
              <a:t>Professor Devin Ogg</a:t>
            </a:r>
          </a:p>
          <a:p>
            <a:r>
              <a:rPr lang="en-US" dirty="0"/>
              <a:t>August 14, 2024</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descr="A person holding a lock icon&#10;&#10;Description automatically generated">
            <a:extLst>
              <a:ext uri="{FF2B5EF4-FFF2-40B4-BE49-F238E27FC236}">
                <a16:creationId xmlns:a16="http://schemas.microsoft.com/office/drawing/2014/main" id="{C9CE4BD2-B25F-883D-65BF-C9C3F07416BC}"/>
              </a:ext>
            </a:extLst>
          </p:cNvPr>
          <p:cNvPicPr>
            <a:picLocks noGrp="1" noChangeAspect="1"/>
          </p:cNvPicPr>
          <p:nvPr>
            <p:ph type="pic" sz="quarter" idx="47"/>
          </p:nvPr>
        </p:nvPicPr>
        <p:blipFill rotWithShape="1">
          <a:blip r:embed="rId3"/>
          <a:srcRect l="26265" t="-564" r="25737" b="752"/>
          <a:stretch/>
        </p:blipFill>
        <p:spPr>
          <a:xfrm>
            <a:off x="6742557" y="1041149"/>
            <a:ext cx="4203083" cy="4807390"/>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The Adversary</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pic>
        <p:nvPicPr>
          <p:cNvPr id="1026" name="Picture 2">
            <a:extLst>
              <a:ext uri="{FF2B5EF4-FFF2-40B4-BE49-F238E27FC236}">
                <a16:creationId xmlns:a16="http://schemas.microsoft.com/office/drawing/2014/main" id="{72EBA4DA-6D78-8B5A-2EBB-A3247B9AD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709" y="1633735"/>
            <a:ext cx="5732639" cy="45027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8D6D3CA-7D17-83EF-EA71-ED3992FFBD99}"/>
              </a:ext>
            </a:extLst>
          </p:cNvPr>
          <p:cNvSpPr txBox="1"/>
          <p:nvPr/>
        </p:nvSpPr>
        <p:spPr>
          <a:xfrm>
            <a:off x="6898742" y="1633735"/>
            <a:ext cx="4390930" cy="4615815"/>
          </a:xfrm>
          <a:prstGeom prst="rect">
            <a:avLst/>
          </a:prstGeom>
        </p:spPr>
        <p:txBody>
          <a:bodyPr wrap="square" rtlCol="0">
            <a:spAutoFit/>
          </a:bodyPr>
          <a:lstStyle/>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In the context of cybersecurity, an adversary refers to any individual or group that seeks to exploit vulnerabilities in information systems for malicious purposes. </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Key Characteristics</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Motivation:</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Financial Gain: Many adversaries aim to steal sensitive data or disrupt services to extort money (e.g., through ransomware).</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Political/Social Causes: Some adversaries, like hacktivists, are driven by ideological beliefs and seek to promote a cause through cyber means.</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Competitive Advantage: Competitors may engage in corporate espionage to gain insights into proprietary information.</a:t>
            </a:r>
          </a:p>
          <a:p>
            <a:pPr marL="0" marR="0">
              <a:lnSpc>
                <a:spcPct val="107000"/>
              </a:lnSpc>
              <a:spcBef>
                <a:spcPts val="0"/>
              </a:spcBef>
              <a:spcAft>
                <a:spcPts val="800"/>
              </a:spcAft>
            </a:pPr>
            <a:r>
              <a:rPr lang="en-US" sz="1400" kern="100" dirty="0">
                <a:effectLst/>
                <a:ea typeface="Aptos" panose="020B0004020202020204" pitchFamily="34" charset="0"/>
                <a:cs typeface="Times New Roman" panose="02020603050405020304" pitchFamily="18" charset="0"/>
              </a:rPr>
              <a:t>Revenge/Sabotage: Disgruntled employees or insiders may act out of personal grievances.</a:t>
            </a:r>
          </a:p>
        </p:txBody>
      </p:sp>
    </p:spTree>
    <p:extLst>
      <p:ext uri="{BB962C8B-B14F-4D97-AF65-F5344CB8AC3E}">
        <p14:creationId xmlns:p14="http://schemas.microsoft.com/office/powerpoint/2010/main" val="124602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255" y="124010"/>
            <a:ext cx="10889796" cy="917139"/>
          </a:xfrm>
        </p:spPr>
        <p:txBody>
          <a:bodyPr/>
          <a:lstStyle/>
          <a:p>
            <a:pPr algn="ctr"/>
            <a:r>
              <a:rPr lang="en-US" dirty="0"/>
              <a:t>The Adversary</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graphicFrame>
        <p:nvGraphicFramePr>
          <p:cNvPr id="9" name="Table 8">
            <a:extLst>
              <a:ext uri="{FF2B5EF4-FFF2-40B4-BE49-F238E27FC236}">
                <a16:creationId xmlns:a16="http://schemas.microsoft.com/office/drawing/2014/main" id="{D27C6786-F581-A90F-4DDF-084B36CEEBB4}"/>
              </a:ext>
            </a:extLst>
          </p:cNvPr>
          <p:cNvGraphicFramePr>
            <a:graphicFrameLocks noGrp="1"/>
          </p:cNvGraphicFramePr>
          <p:nvPr>
            <p:extLst>
              <p:ext uri="{D42A27DB-BD31-4B8C-83A1-F6EECF244321}">
                <p14:modId xmlns:p14="http://schemas.microsoft.com/office/powerpoint/2010/main" val="411218496"/>
              </p:ext>
            </p:extLst>
          </p:nvPr>
        </p:nvGraphicFramePr>
        <p:xfrm>
          <a:off x="311842" y="1034273"/>
          <a:ext cx="5518590" cy="2742837"/>
        </p:xfrm>
        <a:graphic>
          <a:graphicData uri="http://schemas.openxmlformats.org/drawingml/2006/table">
            <a:tbl>
              <a:tblPr firstRow="1" bandRow="1">
                <a:tableStyleId>{00A15C55-8517-42AA-B614-E9B94910E393}</a:tableStyleId>
              </a:tblPr>
              <a:tblGrid>
                <a:gridCol w="1526011">
                  <a:extLst>
                    <a:ext uri="{9D8B030D-6E8A-4147-A177-3AD203B41FA5}">
                      <a16:colId xmlns:a16="http://schemas.microsoft.com/office/drawing/2014/main" val="476852144"/>
                    </a:ext>
                  </a:extLst>
                </a:gridCol>
                <a:gridCol w="3992579">
                  <a:extLst>
                    <a:ext uri="{9D8B030D-6E8A-4147-A177-3AD203B41FA5}">
                      <a16:colId xmlns:a16="http://schemas.microsoft.com/office/drawing/2014/main" val="1432975085"/>
                    </a:ext>
                  </a:extLst>
                </a:gridCol>
              </a:tblGrid>
              <a:tr h="456837">
                <a:tc gridSpan="2">
                  <a:txBody>
                    <a:bodyPr/>
                    <a:lstStyle/>
                    <a:p>
                      <a:pPr algn="ctr"/>
                      <a:r>
                        <a:rPr lang="en-US" dirty="0"/>
                        <a:t>Advanced Persistent Threats</a:t>
                      </a:r>
                    </a:p>
                  </a:txBody>
                  <a:tcPr/>
                </a:tc>
                <a:tc hMerge="1">
                  <a:txBody>
                    <a:bodyPr/>
                    <a:lstStyle/>
                    <a:p>
                      <a:endParaRPr lang="en-US"/>
                    </a:p>
                  </a:txBody>
                  <a:tcPr/>
                </a:tc>
                <a:extLst>
                  <a:ext uri="{0D108BD9-81ED-4DB2-BD59-A6C34878D82A}">
                    <a16:rowId xmlns:a16="http://schemas.microsoft.com/office/drawing/2014/main" val="2572161437"/>
                  </a:ext>
                </a:extLst>
              </a:tr>
              <a:tr h="456837">
                <a:tc>
                  <a:txBody>
                    <a:bodyPr/>
                    <a:lstStyle/>
                    <a:p>
                      <a:pPr algn="l"/>
                      <a:r>
                        <a:rPr lang="en-US" sz="1200" dirty="0"/>
                        <a:t>Assumption</a:t>
                      </a:r>
                    </a:p>
                  </a:txBody>
                  <a:tcPr/>
                </a:tc>
                <a:tc>
                  <a:txBody>
                    <a:bodyPr/>
                    <a:lstStyle/>
                    <a:p>
                      <a:r>
                        <a:rPr lang="en-US" sz="1200" dirty="0"/>
                        <a:t>Long-Term Commitment, Resource Availability, Targeted approach</a:t>
                      </a:r>
                    </a:p>
                  </a:txBody>
                  <a:tcPr/>
                </a:tc>
                <a:extLst>
                  <a:ext uri="{0D108BD9-81ED-4DB2-BD59-A6C34878D82A}">
                    <a16:rowId xmlns:a16="http://schemas.microsoft.com/office/drawing/2014/main" val="2923096247"/>
                  </a:ext>
                </a:extLst>
              </a:tr>
              <a:tr h="456837">
                <a:tc>
                  <a:txBody>
                    <a:bodyPr/>
                    <a:lstStyle/>
                    <a:p>
                      <a:pPr algn="l"/>
                      <a:r>
                        <a:rPr lang="en-US" sz="1200" dirty="0"/>
                        <a:t>Goals</a:t>
                      </a:r>
                    </a:p>
                  </a:txBody>
                  <a:tcPr/>
                </a:tc>
                <a:tc>
                  <a:txBody>
                    <a:bodyPr/>
                    <a:lstStyle/>
                    <a:p>
                      <a:r>
                        <a:rPr lang="en-US" sz="1200" dirty="0"/>
                        <a:t>Data exfiltration, Espionage, Disruption, Infrastructure Manipulation</a:t>
                      </a:r>
                    </a:p>
                  </a:txBody>
                  <a:tcPr/>
                </a:tc>
                <a:extLst>
                  <a:ext uri="{0D108BD9-81ED-4DB2-BD59-A6C34878D82A}">
                    <a16:rowId xmlns:a16="http://schemas.microsoft.com/office/drawing/2014/main" val="3216300526"/>
                  </a:ext>
                </a:extLst>
              </a:tr>
              <a:tr h="456837">
                <a:tc>
                  <a:txBody>
                    <a:bodyPr/>
                    <a:lstStyle/>
                    <a:p>
                      <a:pPr algn="l"/>
                      <a:r>
                        <a:rPr lang="en-US" sz="1200" dirty="0"/>
                        <a:t>Capabilities</a:t>
                      </a:r>
                    </a:p>
                  </a:txBody>
                  <a:tcPr/>
                </a:tc>
                <a:tc>
                  <a:txBody>
                    <a:bodyPr/>
                    <a:lstStyle/>
                    <a:p>
                      <a:r>
                        <a:rPr lang="en-US" sz="1200" dirty="0"/>
                        <a:t>Technical Expertise, Resource Access, Stealth and Persistence</a:t>
                      </a:r>
                    </a:p>
                  </a:txBody>
                  <a:tcPr/>
                </a:tc>
                <a:extLst>
                  <a:ext uri="{0D108BD9-81ED-4DB2-BD59-A6C34878D82A}">
                    <a16:rowId xmlns:a16="http://schemas.microsoft.com/office/drawing/2014/main" val="3204067501"/>
                  </a:ext>
                </a:extLst>
              </a:tr>
              <a:tr h="456837">
                <a:tc>
                  <a:txBody>
                    <a:bodyPr/>
                    <a:lstStyle/>
                    <a:p>
                      <a:pPr algn="l"/>
                      <a:r>
                        <a:rPr lang="en-US" sz="1200" dirty="0"/>
                        <a:t>Techniques</a:t>
                      </a:r>
                    </a:p>
                  </a:txBody>
                  <a:tcPr/>
                </a:tc>
                <a:tc>
                  <a:txBody>
                    <a:bodyPr/>
                    <a:lstStyle/>
                    <a:p>
                      <a:r>
                        <a:rPr lang="en-US" sz="1200" dirty="0"/>
                        <a:t>Spear Phishing, Zero-Day Exploits, Command and Control, Lateral movement</a:t>
                      </a:r>
                    </a:p>
                  </a:txBody>
                  <a:tcPr/>
                </a:tc>
                <a:extLst>
                  <a:ext uri="{0D108BD9-81ED-4DB2-BD59-A6C34878D82A}">
                    <a16:rowId xmlns:a16="http://schemas.microsoft.com/office/drawing/2014/main" val="3347211811"/>
                  </a:ext>
                </a:extLst>
              </a:tr>
              <a:tr h="456837">
                <a:tc>
                  <a:txBody>
                    <a:bodyPr/>
                    <a:lstStyle/>
                    <a:p>
                      <a:pPr algn="l"/>
                      <a:r>
                        <a:rPr lang="en-US" sz="1200" dirty="0"/>
                        <a:t>Risk aversion</a:t>
                      </a:r>
                    </a:p>
                  </a:txBody>
                  <a:tcPr/>
                </a:tc>
                <a:tc>
                  <a:txBody>
                    <a:bodyPr/>
                    <a:lstStyle/>
                    <a:p>
                      <a:r>
                        <a:rPr lang="en-US" sz="1200" dirty="0"/>
                        <a:t>Utilize specialty software that looks for malware, tracks daily vulnerabilities</a:t>
                      </a:r>
                    </a:p>
                  </a:txBody>
                  <a:tcPr/>
                </a:tc>
                <a:extLst>
                  <a:ext uri="{0D108BD9-81ED-4DB2-BD59-A6C34878D82A}">
                    <a16:rowId xmlns:a16="http://schemas.microsoft.com/office/drawing/2014/main" val="105953797"/>
                  </a:ext>
                </a:extLst>
              </a:tr>
            </a:tbl>
          </a:graphicData>
        </a:graphic>
      </p:graphicFrame>
      <p:graphicFrame>
        <p:nvGraphicFramePr>
          <p:cNvPr id="10" name="Table 9">
            <a:extLst>
              <a:ext uri="{FF2B5EF4-FFF2-40B4-BE49-F238E27FC236}">
                <a16:creationId xmlns:a16="http://schemas.microsoft.com/office/drawing/2014/main" id="{040B9A94-6BB8-6CCA-005B-31DF44114209}"/>
              </a:ext>
            </a:extLst>
          </p:cNvPr>
          <p:cNvGraphicFramePr>
            <a:graphicFrameLocks noGrp="1"/>
          </p:cNvGraphicFramePr>
          <p:nvPr>
            <p:extLst>
              <p:ext uri="{D42A27DB-BD31-4B8C-83A1-F6EECF244321}">
                <p14:modId xmlns:p14="http://schemas.microsoft.com/office/powerpoint/2010/main" val="2720195294"/>
              </p:ext>
            </p:extLst>
          </p:nvPr>
        </p:nvGraphicFramePr>
        <p:xfrm>
          <a:off x="6092155" y="1041149"/>
          <a:ext cx="5518590" cy="2742111"/>
        </p:xfrm>
        <a:graphic>
          <a:graphicData uri="http://schemas.openxmlformats.org/drawingml/2006/table">
            <a:tbl>
              <a:tblPr firstRow="1" bandRow="1">
                <a:tableStyleId>{00A15C55-8517-42AA-B614-E9B94910E393}</a:tableStyleId>
              </a:tblPr>
              <a:tblGrid>
                <a:gridCol w="1526011">
                  <a:extLst>
                    <a:ext uri="{9D8B030D-6E8A-4147-A177-3AD203B41FA5}">
                      <a16:colId xmlns:a16="http://schemas.microsoft.com/office/drawing/2014/main" val="476852144"/>
                    </a:ext>
                  </a:extLst>
                </a:gridCol>
                <a:gridCol w="3992579">
                  <a:extLst>
                    <a:ext uri="{9D8B030D-6E8A-4147-A177-3AD203B41FA5}">
                      <a16:colId xmlns:a16="http://schemas.microsoft.com/office/drawing/2014/main" val="1432975085"/>
                    </a:ext>
                  </a:extLst>
                </a:gridCol>
              </a:tblGrid>
              <a:tr h="456837">
                <a:tc gridSpan="2">
                  <a:txBody>
                    <a:bodyPr/>
                    <a:lstStyle/>
                    <a:p>
                      <a:pPr algn="ctr"/>
                      <a:r>
                        <a:rPr lang="en-US" dirty="0"/>
                        <a:t>Insider Threats</a:t>
                      </a:r>
                    </a:p>
                  </a:txBody>
                  <a:tcPr/>
                </a:tc>
                <a:tc hMerge="1">
                  <a:txBody>
                    <a:bodyPr/>
                    <a:lstStyle/>
                    <a:p>
                      <a:endParaRPr lang="en-US"/>
                    </a:p>
                  </a:txBody>
                  <a:tcPr/>
                </a:tc>
                <a:extLst>
                  <a:ext uri="{0D108BD9-81ED-4DB2-BD59-A6C34878D82A}">
                    <a16:rowId xmlns:a16="http://schemas.microsoft.com/office/drawing/2014/main" val="2572161437"/>
                  </a:ext>
                </a:extLst>
              </a:tr>
              <a:tr h="456837">
                <a:tc>
                  <a:txBody>
                    <a:bodyPr/>
                    <a:lstStyle/>
                    <a:p>
                      <a:pPr algn="l"/>
                      <a:r>
                        <a:rPr lang="en-US" sz="1200" dirty="0"/>
                        <a:t>Assumption</a:t>
                      </a:r>
                    </a:p>
                  </a:txBody>
                  <a:tcPr/>
                </a:tc>
                <a:tc>
                  <a:txBody>
                    <a:bodyPr/>
                    <a:lstStyle/>
                    <a:p>
                      <a:r>
                        <a:rPr lang="en-US" sz="1200" dirty="0"/>
                        <a:t>Access to Sensitive Information, Potential for Discontent, Unintentional Risks</a:t>
                      </a:r>
                    </a:p>
                  </a:txBody>
                  <a:tcPr/>
                </a:tc>
                <a:extLst>
                  <a:ext uri="{0D108BD9-81ED-4DB2-BD59-A6C34878D82A}">
                    <a16:rowId xmlns:a16="http://schemas.microsoft.com/office/drawing/2014/main" val="2923096247"/>
                  </a:ext>
                </a:extLst>
              </a:tr>
              <a:tr h="456837">
                <a:tc>
                  <a:txBody>
                    <a:bodyPr/>
                    <a:lstStyle/>
                    <a:p>
                      <a:pPr algn="l"/>
                      <a:r>
                        <a:rPr lang="en-US" sz="1200" dirty="0"/>
                        <a:t>Goals</a:t>
                      </a:r>
                    </a:p>
                  </a:txBody>
                  <a:tcPr/>
                </a:tc>
                <a:tc>
                  <a:txBody>
                    <a:bodyPr/>
                    <a:lstStyle/>
                    <a:p>
                      <a:r>
                        <a:rPr lang="en-US" sz="1200" dirty="0"/>
                        <a:t>Data Theft, Sabotage, Financial Gain</a:t>
                      </a:r>
                    </a:p>
                  </a:txBody>
                  <a:tcPr/>
                </a:tc>
                <a:extLst>
                  <a:ext uri="{0D108BD9-81ED-4DB2-BD59-A6C34878D82A}">
                    <a16:rowId xmlns:a16="http://schemas.microsoft.com/office/drawing/2014/main" val="3216300526"/>
                  </a:ext>
                </a:extLst>
              </a:tr>
              <a:tr h="456837">
                <a:tc>
                  <a:txBody>
                    <a:bodyPr/>
                    <a:lstStyle/>
                    <a:p>
                      <a:pPr algn="l"/>
                      <a:r>
                        <a:rPr lang="en-US" sz="1200" dirty="0"/>
                        <a:t>Capabilities</a:t>
                      </a:r>
                    </a:p>
                  </a:txBody>
                  <a:tcPr/>
                </a:tc>
                <a:tc>
                  <a:txBody>
                    <a:bodyPr/>
                    <a:lstStyle/>
                    <a:p>
                      <a:r>
                        <a:rPr lang="en-US" sz="1200" dirty="0"/>
                        <a:t>Legitimate Access, Knowledge of Systems, Potential for Coercion</a:t>
                      </a:r>
                    </a:p>
                  </a:txBody>
                  <a:tcPr/>
                </a:tc>
                <a:extLst>
                  <a:ext uri="{0D108BD9-81ED-4DB2-BD59-A6C34878D82A}">
                    <a16:rowId xmlns:a16="http://schemas.microsoft.com/office/drawing/2014/main" val="3204067501"/>
                  </a:ext>
                </a:extLst>
              </a:tr>
              <a:tr h="456837">
                <a:tc>
                  <a:txBody>
                    <a:bodyPr/>
                    <a:lstStyle/>
                    <a:p>
                      <a:pPr algn="l"/>
                      <a:r>
                        <a:rPr lang="en-US" sz="1200" dirty="0"/>
                        <a:t>Techniques</a:t>
                      </a:r>
                    </a:p>
                  </a:txBody>
                  <a:tcPr/>
                </a:tc>
                <a:tc>
                  <a:txBody>
                    <a:bodyPr/>
                    <a:lstStyle/>
                    <a:p>
                      <a:r>
                        <a:rPr lang="en-US" sz="1200" dirty="0"/>
                        <a:t>Social Engineering, Data Exfiltration, Misuse of Access, Insider Collusion</a:t>
                      </a:r>
                    </a:p>
                  </a:txBody>
                  <a:tcPr/>
                </a:tc>
                <a:extLst>
                  <a:ext uri="{0D108BD9-81ED-4DB2-BD59-A6C34878D82A}">
                    <a16:rowId xmlns:a16="http://schemas.microsoft.com/office/drawing/2014/main" val="3347211811"/>
                  </a:ext>
                </a:extLst>
              </a:tr>
              <a:tr h="456837">
                <a:tc>
                  <a:txBody>
                    <a:bodyPr/>
                    <a:lstStyle/>
                    <a:p>
                      <a:pPr algn="l"/>
                      <a:r>
                        <a:rPr lang="en-US" sz="1200" dirty="0"/>
                        <a:t>Risk aversion</a:t>
                      </a:r>
                    </a:p>
                  </a:txBody>
                  <a:tcPr/>
                </a:tc>
                <a:tc>
                  <a:txBody>
                    <a:bodyPr/>
                    <a:lstStyle/>
                    <a:p>
                      <a:r>
                        <a:rPr lang="en-US" sz="1200" dirty="0"/>
                        <a:t>Observe odd behavior and or work patterns</a:t>
                      </a:r>
                    </a:p>
                  </a:txBody>
                  <a:tcPr/>
                </a:tc>
                <a:extLst>
                  <a:ext uri="{0D108BD9-81ED-4DB2-BD59-A6C34878D82A}">
                    <a16:rowId xmlns:a16="http://schemas.microsoft.com/office/drawing/2014/main" val="105953797"/>
                  </a:ext>
                </a:extLst>
              </a:tr>
            </a:tbl>
          </a:graphicData>
        </a:graphic>
      </p:graphicFrame>
      <p:graphicFrame>
        <p:nvGraphicFramePr>
          <p:cNvPr id="11" name="Table 10">
            <a:extLst>
              <a:ext uri="{FF2B5EF4-FFF2-40B4-BE49-F238E27FC236}">
                <a16:creationId xmlns:a16="http://schemas.microsoft.com/office/drawing/2014/main" id="{ECD30E84-D7C3-8EE9-8130-4EC37C0DEE7D}"/>
              </a:ext>
            </a:extLst>
          </p:cNvPr>
          <p:cNvGraphicFramePr>
            <a:graphicFrameLocks noGrp="1"/>
          </p:cNvGraphicFramePr>
          <p:nvPr>
            <p:extLst>
              <p:ext uri="{D42A27DB-BD31-4B8C-83A1-F6EECF244321}">
                <p14:modId xmlns:p14="http://schemas.microsoft.com/office/powerpoint/2010/main" val="2711841665"/>
              </p:ext>
            </p:extLst>
          </p:nvPr>
        </p:nvGraphicFramePr>
        <p:xfrm>
          <a:off x="311842" y="3991153"/>
          <a:ext cx="5518590" cy="2741748"/>
        </p:xfrm>
        <a:graphic>
          <a:graphicData uri="http://schemas.openxmlformats.org/drawingml/2006/table">
            <a:tbl>
              <a:tblPr firstRow="1" bandRow="1">
                <a:tableStyleId>{00A15C55-8517-42AA-B614-E9B94910E393}</a:tableStyleId>
              </a:tblPr>
              <a:tblGrid>
                <a:gridCol w="1526011">
                  <a:extLst>
                    <a:ext uri="{9D8B030D-6E8A-4147-A177-3AD203B41FA5}">
                      <a16:colId xmlns:a16="http://schemas.microsoft.com/office/drawing/2014/main" val="476852144"/>
                    </a:ext>
                  </a:extLst>
                </a:gridCol>
                <a:gridCol w="3992579">
                  <a:extLst>
                    <a:ext uri="{9D8B030D-6E8A-4147-A177-3AD203B41FA5}">
                      <a16:colId xmlns:a16="http://schemas.microsoft.com/office/drawing/2014/main" val="1432975085"/>
                    </a:ext>
                  </a:extLst>
                </a:gridCol>
              </a:tblGrid>
              <a:tr h="456837">
                <a:tc gridSpan="2">
                  <a:txBody>
                    <a:bodyPr/>
                    <a:lstStyle/>
                    <a:p>
                      <a:pPr algn="ctr"/>
                      <a:r>
                        <a:rPr lang="en-US" dirty="0"/>
                        <a:t>Cybercriminals</a:t>
                      </a:r>
                    </a:p>
                  </a:txBody>
                  <a:tcPr/>
                </a:tc>
                <a:tc hMerge="1">
                  <a:txBody>
                    <a:bodyPr/>
                    <a:lstStyle/>
                    <a:p>
                      <a:endParaRPr lang="en-US"/>
                    </a:p>
                  </a:txBody>
                  <a:tcPr/>
                </a:tc>
                <a:extLst>
                  <a:ext uri="{0D108BD9-81ED-4DB2-BD59-A6C34878D82A}">
                    <a16:rowId xmlns:a16="http://schemas.microsoft.com/office/drawing/2014/main" val="2572161437"/>
                  </a:ext>
                </a:extLst>
              </a:tr>
              <a:tr h="456837">
                <a:tc>
                  <a:txBody>
                    <a:bodyPr/>
                    <a:lstStyle/>
                    <a:p>
                      <a:pPr algn="l"/>
                      <a:r>
                        <a:rPr lang="en-US" sz="1200" dirty="0"/>
                        <a:t>Assumption</a:t>
                      </a:r>
                    </a:p>
                  </a:txBody>
                  <a:tcPr/>
                </a:tc>
                <a:tc>
                  <a:txBody>
                    <a:bodyPr/>
                    <a:lstStyle/>
                    <a:p>
                      <a:r>
                        <a:rPr lang="en-US" sz="1200" dirty="0"/>
                        <a:t>Profit Motive, Anonymity and Impunity, Weak Security Postures</a:t>
                      </a:r>
                    </a:p>
                  </a:txBody>
                  <a:tcPr/>
                </a:tc>
                <a:extLst>
                  <a:ext uri="{0D108BD9-81ED-4DB2-BD59-A6C34878D82A}">
                    <a16:rowId xmlns:a16="http://schemas.microsoft.com/office/drawing/2014/main" val="2923096247"/>
                  </a:ext>
                </a:extLst>
              </a:tr>
              <a:tr h="456837">
                <a:tc>
                  <a:txBody>
                    <a:bodyPr/>
                    <a:lstStyle/>
                    <a:p>
                      <a:pPr algn="l"/>
                      <a:r>
                        <a:rPr lang="en-US" sz="1200" dirty="0"/>
                        <a:t>Goals</a:t>
                      </a:r>
                    </a:p>
                  </a:txBody>
                  <a:tcPr/>
                </a:tc>
                <a:tc>
                  <a:txBody>
                    <a:bodyPr/>
                    <a:lstStyle/>
                    <a:p>
                      <a:r>
                        <a:rPr lang="en-US" sz="1200" dirty="0"/>
                        <a:t>Financial Gain, Data Theft, Disruption, Reputation Damage</a:t>
                      </a:r>
                    </a:p>
                  </a:txBody>
                  <a:tcPr/>
                </a:tc>
                <a:extLst>
                  <a:ext uri="{0D108BD9-81ED-4DB2-BD59-A6C34878D82A}">
                    <a16:rowId xmlns:a16="http://schemas.microsoft.com/office/drawing/2014/main" val="3216300526"/>
                  </a:ext>
                </a:extLst>
              </a:tr>
              <a:tr h="456837">
                <a:tc>
                  <a:txBody>
                    <a:bodyPr/>
                    <a:lstStyle/>
                    <a:p>
                      <a:pPr algn="l"/>
                      <a:r>
                        <a:rPr lang="en-US" sz="1200" dirty="0"/>
                        <a:t>Capabilities</a:t>
                      </a:r>
                    </a:p>
                  </a:txBody>
                  <a:tcPr/>
                </a:tc>
                <a:tc>
                  <a:txBody>
                    <a:bodyPr/>
                    <a:lstStyle/>
                    <a:p>
                      <a:r>
                        <a:rPr lang="en-US" sz="1200" dirty="0"/>
                        <a:t>Technical Skills, Resource Access, Networking</a:t>
                      </a:r>
                    </a:p>
                  </a:txBody>
                  <a:tcPr/>
                </a:tc>
                <a:extLst>
                  <a:ext uri="{0D108BD9-81ED-4DB2-BD59-A6C34878D82A}">
                    <a16:rowId xmlns:a16="http://schemas.microsoft.com/office/drawing/2014/main" val="3204067501"/>
                  </a:ext>
                </a:extLst>
              </a:tr>
              <a:tr h="456837">
                <a:tc>
                  <a:txBody>
                    <a:bodyPr/>
                    <a:lstStyle/>
                    <a:p>
                      <a:pPr algn="l"/>
                      <a:r>
                        <a:rPr lang="en-US" sz="1200" dirty="0"/>
                        <a:t>Techniques</a:t>
                      </a:r>
                    </a:p>
                  </a:txBody>
                  <a:tcPr/>
                </a:tc>
                <a:tc>
                  <a:txBody>
                    <a:bodyPr/>
                    <a:lstStyle/>
                    <a:p>
                      <a:r>
                        <a:rPr lang="en-US" sz="1200" dirty="0"/>
                        <a:t>Phishing Attacks, Ransomware, Exploitation of Vulnerabilities, Social Engineering</a:t>
                      </a:r>
                    </a:p>
                  </a:txBody>
                  <a:tcPr/>
                </a:tc>
                <a:extLst>
                  <a:ext uri="{0D108BD9-81ED-4DB2-BD59-A6C34878D82A}">
                    <a16:rowId xmlns:a16="http://schemas.microsoft.com/office/drawing/2014/main" val="3347211811"/>
                  </a:ext>
                </a:extLst>
              </a:tr>
              <a:tr h="456837">
                <a:tc>
                  <a:txBody>
                    <a:bodyPr/>
                    <a:lstStyle/>
                    <a:p>
                      <a:pPr algn="l"/>
                      <a:r>
                        <a:rPr lang="en-US" sz="1200" dirty="0"/>
                        <a:t>Risk aversion</a:t>
                      </a:r>
                    </a:p>
                  </a:txBody>
                  <a:tcPr/>
                </a:tc>
                <a:tc>
                  <a:txBody>
                    <a:bodyPr/>
                    <a:lstStyle/>
                    <a:p>
                      <a:r>
                        <a:rPr lang="en-US" sz="1200" dirty="0"/>
                        <a:t>Utilize network encryption and firewalls</a:t>
                      </a:r>
                    </a:p>
                  </a:txBody>
                  <a:tcPr/>
                </a:tc>
                <a:extLst>
                  <a:ext uri="{0D108BD9-81ED-4DB2-BD59-A6C34878D82A}">
                    <a16:rowId xmlns:a16="http://schemas.microsoft.com/office/drawing/2014/main" val="105953797"/>
                  </a:ext>
                </a:extLst>
              </a:tr>
            </a:tbl>
          </a:graphicData>
        </a:graphic>
      </p:graphicFrame>
      <p:graphicFrame>
        <p:nvGraphicFramePr>
          <p:cNvPr id="12" name="Table 11">
            <a:extLst>
              <a:ext uri="{FF2B5EF4-FFF2-40B4-BE49-F238E27FC236}">
                <a16:creationId xmlns:a16="http://schemas.microsoft.com/office/drawing/2014/main" id="{DE8DACDE-967F-6C82-33E2-07EDF9C5676D}"/>
              </a:ext>
            </a:extLst>
          </p:cNvPr>
          <p:cNvGraphicFramePr>
            <a:graphicFrameLocks noGrp="1"/>
          </p:cNvGraphicFramePr>
          <p:nvPr>
            <p:extLst>
              <p:ext uri="{D42A27DB-BD31-4B8C-83A1-F6EECF244321}">
                <p14:modId xmlns:p14="http://schemas.microsoft.com/office/powerpoint/2010/main" val="4112818623"/>
              </p:ext>
            </p:extLst>
          </p:nvPr>
        </p:nvGraphicFramePr>
        <p:xfrm>
          <a:off x="6092155" y="3991153"/>
          <a:ext cx="5518590" cy="2742111"/>
        </p:xfrm>
        <a:graphic>
          <a:graphicData uri="http://schemas.openxmlformats.org/drawingml/2006/table">
            <a:tbl>
              <a:tblPr firstRow="1" bandRow="1">
                <a:tableStyleId>{00A15C55-8517-42AA-B614-E9B94910E393}</a:tableStyleId>
              </a:tblPr>
              <a:tblGrid>
                <a:gridCol w="1526011">
                  <a:extLst>
                    <a:ext uri="{9D8B030D-6E8A-4147-A177-3AD203B41FA5}">
                      <a16:colId xmlns:a16="http://schemas.microsoft.com/office/drawing/2014/main" val="476852144"/>
                    </a:ext>
                  </a:extLst>
                </a:gridCol>
                <a:gridCol w="3992579">
                  <a:extLst>
                    <a:ext uri="{9D8B030D-6E8A-4147-A177-3AD203B41FA5}">
                      <a16:colId xmlns:a16="http://schemas.microsoft.com/office/drawing/2014/main" val="1432975085"/>
                    </a:ext>
                  </a:extLst>
                </a:gridCol>
              </a:tblGrid>
              <a:tr h="456837">
                <a:tc gridSpan="2">
                  <a:txBody>
                    <a:bodyPr/>
                    <a:lstStyle/>
                    <a:p>
                      <a:pPr algn="ctr"/>
                      <a:r>
                        <a:rPr lang="en-US" dirty="0"/>
                        <a:t>Cyberterrorism</a:t>
                      </a:r>
                    </a:p>
                  </a:txBody>
                  <a:tcPr/>
                </a:tc>
                <a:tc hMerge="1">
                  <a:txBody>
                    <a:bodyPr/>
                    <a:lstStyle/>
                    <a:p>
                      <a:endParaRPr lang="en-US"/>
                    </a:p>
                  </a:txBody>
                  <a:tcPr/>
                </a:tc>
                <a:extLst>
                  <a:ext uri="{0D108BD9-81ED-4DB2-BD59-A6C34878D82A}">
                    <a16:rowId xmlns:a16="http://schemas.microsoft.com/office/drawing/2014/main" val="2572161437"/>
                  </a:ext>
                </a:extLst>
              </a:tr>
              <a:tr h="456837">
                <a:tc>
                  <a:txBody>
                    <a:bodyPr/>
                    <a:lstStyle/>
                    <a:p>
                      <a:pPr algn="l"/>
                      <a:r>
                        <a:rPr lang="en-US" sz="1200" dirty="0"/>
                        <a:t>Assumption</a:t>
                      </a:r>
                    </a:p>
                  </a:txBody>
                  <a:tcPr/>
                </a:tc>
                <a:tc>
                  <a:txBody>
                    <a:bodyPr/>
                    <a:lstStyle/>
                    <a:p>
                      <a:r>
                        <a:rPr lang="en-US" sz="1200" dirty="0"/>
                        <a:t>Impact on Society, Vulnerability of Targets, Global Reach</a:t>
                      </a:r>
                    </a:p>
                  </a:txBody>
                  <a:tcPr/>
                </a:tc>
                <a:extLst>
                  <a:ext uri="{0D108BD9-81ED-4DB2-BD59-A6C34878D82A}">
                    <a16:rowId xmlns:a16="http://schemas.microsoft.com/office/drawing/2014/main" val="2923096247"/>
                  </a:ext>
                </a:extLst>
              </a:tr>
              <a:tr h="456837">
                <a:tc>
                  <a:txBody>
                    <a:bodyPr/>
                    <a:lstStyle/>
                    <a:p>
                      <a:pPr algn="l"/>
                      <a:r>
                        <a:rPr lang="en-US" sz="1200" dirty="0"/>
                        <a:t>Goals</a:t>
                      </a:r>
                    </a:p>
                  </a:txBody>
                  <a:tcPr/>
                </a:tc>
                <a:tc>
                  <a:txBody>
                    <a:bodyPr/>
                    <a:lstStyle/>
                    <a:p>
                      <a:r>
                        <a:rPr lang="en-US" sz="1200" dirty="0"/>
                        <a:t>Instilling Fear, Disruption of Service, Political Objectives, Recruitment and Propaganda</a:t>
                      </a:r>
                    </a:p>
                  </a:txBody>
                  <a:tcPr/>
                </a:tc>
                <a:extLst>
                  <a:ext uri="{0D108BD9-81ED-4DB2-BD59-A6C34878D82A}">
                    <a16:rowId xmlns:a16="http://schemas.microsoft.com/office/drawing/2014/main" val="3216300526"/>
                  </a:ext>
                </a:extLst>
              </a:tr>
              <a:tr h="456837">
                <a:tc>
                  <a:txBody>
                    <a:bodyPr/>
                    <a:lstStyle/>
                    <a:p>
                      <a:pPr algn="l"/>
                      <a:r>
                        <a:rPr lang="en-US" sz="1200" dirty="0"/>
                        <a:t>Capabilities</a:t>
                      </a:r>
                    </a:p>
                  </a:txBody>
                  <a:tcPr/>
                </a:tc>
                <a:tc>
                  <a:txBody>
                    <a:bodyPr/>
                    <a:lstStyle/>
                    <a:p>
                      <a:r>
                        <a:rPr lang="en-US" sz="1200" dirty="0"/>
                        <a:t>Technical Expertise, Resource Access, Organizational Structure</a:t>
                      </a:r>
                    </a:p>
                  </a:txBody>
                  <a:tcPr/>
                </a:tc>
                <a:extLst>
                  <a:ext uri="{0D108BD9-81ED-4DB2-BD59-A6C34878D82A}">
                    <a16:rowId xmlns:a16="http://schemas.microsoft.com/office/drawing/2014/main" val="3204067501"/>
                  </a:ext>
                </a:extLst>
              </a:tr>
              <a:tr h="456837">
                <a:tc>
                  <a:txBody>
                    <a:bodyPr/>
                    <a:lstStyle/>
                    <a:p>
                      <a:pPr algn="l"/>
                      <a:r>
                        <a:rPr lang="en-US" sz="1200" dirty="0"/>
                        <a:t>Techniques</a:t>
                      </a:r>
                    </a:p>
                  </a:txBody>
                  <a:tcPr/>
                </a:tc>
                <a:tc>
                  <a:txBody>
                    <a:bodyPr/>
                    <a:lstStyle/>
                    <a:p>
                      <a:r>
                        <a:rPr lang="en-US" sz="1200" dirty="0"/>
                        <a:t>Denial of Service Attacks, Malware Deployment, Social Media Manipulation, Critical Infrastructure Targeting</a:t>
                      </a:r>
                    </a:p>
                  </a:txBody>
                  <a:tcPr/>
                </a:tc>
                <a:extLst>
                  <a:ext uri="{0D108BD9-81ED-4DB2-BD59-A6C34878D82A}">
                    <a16:rowId xmlns:a16="http://schemas.microsoft.com/office/drawing/2014/main" val="3347211811"/>
                  </a:ext>
                </a:extLst>
              </a:tr>
              <a:tr h="456837">
                <a:tc>
                  <a:txBody>
                    <a:bodyPr/>
                    <a:lstStyle/>
                    <a:p>
                      <a:pPr algn="l"/>
                      <a:r>
                        <a:rPr lang="en-US" sz="1200" dirty="0"/>
                        <a:t>Risk aversion</a:t>
                      </a:r>
                    </a:p>
                  </a:txBody>
                  <a:tcPr/>
                </a:tc>
                <a:tc>
                  <a:txBody>
                    <a:bodyPr/>
                    <a:lstStyle/>
                    <a:p>
                      <a:r>
                        <a:rPr lang="en-US" sz="1200" dirty="0"/>
                        <a:t>Optimize passwords, Stronger encryption</a:t>
                      </a:r>
                    </a:p>
                  </a:txBody>
                  <a:tcPr/>
                </a:tc>
                <a:extLst>
                  <a:ext uri="{0D108BD9-81ED-4DB2-BD59-A6C34878D82A}">
                    <a16:rowId xmlns:a16="http://schemas.microsoft.com/office/drawing/2014/main" val="105953797"/>
                  </a:ext>
                </a:extLst>
              </a:tr>
            </a:tbl>
          </a:graphicData>
        </a:graphic>
      </p:graphicFrame>
    </p:spTree>
    <p:extLst>
      <p:ext uri="{BB962C8B-B14F-4D97-AF65-F5344CB8AC3E}">
        <p14:creationId xmlns:p14="http://schemas.microsoft.com/office/powerpoint/2010/main" val="74061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255" y="124010"/>
            <a:ext cx="10889796" cy="917139"/>
          </a:xfrm>
        </p:spPr>
        <p:txBody>
          <a:bodyPr/>
          <a:lstStyle/>
          <a:p>
            <a:pPr algn="ctr"/>
            <a:r>
              <a:rPr lang="en-US" dirty="0"/>
              <a:t>The Adversary</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graphicFrame>
        <p:nvGraphicFramePr>
          <p:cNvPr id="9" name="Table 8">
            <a:extLst>
              <a:ext uri="{FF2B5EF4-FFF2-40B4-BE49-F238E27FC236}">
                <a16:creationId xmlns:a16="http://schemas.microsoft.com/office/drawing/2014/main" id="{D27C6786-F581-A90F-4DDF-084B36CEEBB4}"/>
              </a:ext>
            </a:extLst>
          </p:cNvPr>
          <p:cNvGraphicFramePr>
            <a:graphicFrameLocks noGrp="1"/>
          </p:cNvGraphicFramePr>
          <p:nvPr>
            <p:extLst>
              <p:ext uri="{D42A27DB-BD31-4B8C-83A1-F6EECF244321}">
                <p14:modId xmlns:p14="http://schemas.microsoft.com/office/powerpoint/2010/main" val="2518124675"/>
              </p:ext>
            </p:extLst>
          </p:nvPr>
        </p:nvGraphicFramePr>
        <p:xfrm>
          <a:off x="311842" y="1034273"/>
          <a:ext cx="5518590" cy="2742837"/>
        </p:xfrm>
        <a:graphic>
          <a:graphicData uri="http://schemas.openxmlformats.org/drawingml/2006/table">
            <a:tbl>
              <a:tblPr firstRow="1" bandRow="1">
                <a:tableStyleId>{00A15C55-8517-42AA-B614-E9B94910E393}</a:tableStyleId>
              </a:tblPr>
              <a:tblGrid>
                <a:gridCol w="1526011">
                  <a:extLst>
                    <a:ext uri="{9D8B030D-6E8A-4147-A177-3AD203B41FA5}">
                      <a16:colId xmlns:a16="http://schemas.microsoft.com/office/drawing/2014/main" val="476852144"/>
                    </a:ext>
                  </a:extLst>
                </a:gridCol>
                <a:gridCol w="3992579">
                  <a:extLst>
                    <a:ext uri="{9D8B030D-6E8A-4147-A177-3AD203B41FA5}">
                      <a16:colId xmlns:a16="http://schemas.microsoft.com/office/drawing/2014/main" val="1432975085"/>
                    </a:ext>
                  </a:extLst>
                </a:gridCol>
              </a:tblGrid>
              <a:tr h="456837">
                <a:tc gridSpan="2">
                  <a:txBody>
                    <a:bodyPr/>
                    <a:lstStyle/>
                    <a:p>
                      <a:pPr algn="ctr"/>
                      <a:r>
                        <a:rPr lang="en-US" dirty="0"/>
                        <a:t>Hacktivists</a:t>
                      </a:r>
                    </a:p>
                  </a:txBody>
                  <a:tcPr/>
                </a:tc>
                <a:tc hMerge="1">
                  <a:txBody>
                    <a:bodyPr/>
                    <a:lstStyle/>
                    <a:p>
                      <a:endParaRPr lang="en-US"/>
                    </a:p>
                  </a:txBody>
                  <a:tcPr/>
                </a:tc>
                <a:extLst>
                  <a:ext uri="{0D108BD9-81ED-4DB2-BD59-A6C34878D82A}">
                    <a16:rowId xmlns:a16="http://schemas.microsoft.com/office/drawing/2014/main" val="2572161437"/>
                  </a:ext>
                </a:extLst>
              </a:tr>
              <a:tr h="456837">
                <a:tc>
                  <a:txBody>
                    <a:bodyPr/>
                    <a:lstStyle/>
                    <a:p>
                      <a:pPr algn="l"/>
                      <a:r>
                        <a:rPr lang="en-US" sz="1200" dirty="0"/>
                        <a:t>Assumption</a:t>
                      </a:r>
                    </a:p>
                  </a:txBody>
                  <a:tcPr/>
                </a:tc>
                <a:tc>
                  <a:txBody>
                    <a:bodyPr/>
                    <a:lstStyle/>
                    <a:p>
                      <a:r>
                        <a:rPr lang="en-US" sz="1200" dirty="0"/>
                        <a:t>Moral Justification, Public Support,  Target Organizations with weak cyber defenses</a:t>
                      </a:r>
                    </a:p>
                  </a:txBody>
                  <a:tcPr/>
                </a:tc>
                <a:extLst>
                  <a:ext uri="{0D108BD9-81ED-4DB2-BD59-A6C34878D82A}">
                    <a16:rowId xmlns:a16="http://schemas.microsoft.com/office/drawing/2014/main" val="2923096247"/>
                  </a:ext>
                </a:extLst>
              </a:tr>
              <a:tr h="456837">
                <a:tc>
                  <a:txBody>
                    <a:bodyPr/>
                    <a:lstStyle/>
                    <a:p>
                      <a:pPr algn="l"/>
                      <a:r>
                        <a:rPr lang="en-US" sz="1200" dirty="0"/>
                        <a:t>Goals</a:t>
                      </a:r>
                    </a:p>
                  </a:txBody>
                  <a:tcPr/>
                </a:tc>
                <a:tc>
                  <a:txBody>
                    <a:bodyPr/>
                    <a:lstStyle/>
                    <a:p>
                      <a:r>
                        <a:rPr lang="en-US" sz="1200" dirty="0"/>
                        <a:t>Raising Awareness, Disruption, Information Disclosure, Promoting Change</a:t>
                      </a:r>
                    </a:p>
                  </a:txBody>
                  <a:tcPr/>
                </a:tc>
                <a:extLst>
                  <a:ext uri="{0D108BD9-81ED-4DB2-BD59-A6C34878D82A}">
                    <a16:rowId xmlns:a16="http://schemas.microsoft.com/office/drawing/2014/main" val="3216300526"/>
                  </a:ext>
                </a:extLst>
              </a:tr>
              <a:tr h="456837">
                <a:tc>
                  <a:txBody>
                    <a:bodyPr/>
                    <a:lstStyle/>
                    <a:p>
                      <a:pPr algn="l"/>
                      <a:r>
                        <a:rPr lang="en-US" sz="1200" dirty="0"/>
                        <a:t>Capabilities</a:t>
                      </a:r>
                    </a:p>
                  </a:txBody>
                  <a:tcPr/>
                </a:tc>
                <a:tc>
                  <a:txBody>
                    <a:bodyPr/>
                    <a:lstStyle/>
                    <a:p>
                      <a:r>
                        <a:rPr lang="en-US" sz="1200" dirty="0"/>
                        <a:t>Strong technical skills with access to a wide variety of hacking tools, Often operate in groups (networking)</a:t>
                      </a:r>
                    </a:p>
                  </a:txBody>
                  <a:tcPr/>
                </a:tc>
                <a:extLst>
                  <a:ext uri="{0D108BD9-81ED-4DB2-BD59-A6C34878D82A}">
                    <a16:rowId xmlns:a16="http://schemas.microsoft.com/office/drawing/2014/main" val="3204067501"/>
                  </a:ext>
                </a:extLst>
              </a:tr>
              <a:tr h="456837">
                <a:tc>
                  <a:txBody>
                    <a:bodyPr/>
                    <a:lstStyle/>
                    <a:p>
                      <a:pPr algn="l"/>
                      <a:r>
                        <a:rPr lang="en-US" sz="1200" dirty="0"/>
                        <a:t>Techniques</a:t>
                      </a:r>
                    </a:p>
                  </a:txBody>
                  <a:tcPr/>
                </a:tc>
                <a:tc>
                  <a:txBody>
                    <a:bodyPr/>
                    <a:lstStyle/>
                    <a:p>
                      <a:r>
                        <a:rPr lang="en-US" sz="1200" dirty="0"/>
                        <a:t>Website Defacement, Denial of Service Attacks, Data Leaks, Social Media Campaigns</a:t>
                      </a:r>
                    </a:p>
                  </a:txBody>
                  <a:tcPr/>
                </a:tc>
                <a:extLst>
                  <a:ext uri="{0D108BD9-81ED-4DB2-BD59-A6C34878D82A}">
                    <a16:rowId xmlns:a16="http://schemas.microsoft.com/office/drawing/2014/main" val="3347211811"/>
                  </a:ext>
                </a:extLst>
              </a:tr>
              <a:tr h="456837">
                <a:tc>
                  <a:txBody>
                    <a:bodyPr/>
                    <a:lstStyle/>
                    <a:p>
                      <a:pPr algn="l"/>
                      <a:r>
                        <a:rPr lang="en-US" sz="1200" dirty="0"/>
                        <a:t>Risk aversion</a:t>
                      </a:r>
                    </a:p>
                  </a:txBody>
                  <a:tcPr/>
                </a:tc>
                <a:tc>
                  <a:txBody>
                    <a:bodyPr/>
                    <a:lstStyle/>
                    <a:p>
                      <a:r>
                        <a:rPr lang="en-US" sz="1200" dirty="0"/>
                        <a:t>Utilize stronger passwords and use Multi-Factor Authentication (MFA)</a:t>
                      </a:r>
                    </a:p>
                  </a:txBody>
                  <a:tcPr/>
                </a:tc>
                <a:extLst>
                  <a:ext uri="{0D108BD9-81ED-4DB2-BD59-A6C34878D82A}">
                    <a16:rowId xmlns:a16="http://schemas.microsoft.com/office/drawing/2014/main" val="105953797"/>
                  </a:ext>
                </a:extLst>
              </a:tr>
            </a:tbl>
          </a:graphicData>
        </a:graphic>
      </p:graphicFrame>
      <p:graphicFrame>
        <p:nvGraphicFramePr>
          <p:cNvPr id="10" name="Table 9">
            <a:extLst>
              <a:ext uri="{FF2B5EF4-FFF2-40B4-BE49-F238E27FC236}">
                <a16:creationId xmlns:a16="http://schemas.microsoft.com/office/drawing/2014/main" id="{040B9A94-6BB8-6CCA-005B-31DF44114209}"/>
              </a:ext>
            </a:extLst>
          </p:cNvPr>
          <p:cNvGraphicFramePr>
            <a:graphicFrameLocks noGrp="1"/>
          </p:cNvGraphicFramePr>
          <p:nvPr>
            <p:extLst>
              <p:ext uri="{D42A27DB-BD31-4B8C-83A1-F6EECF244321}">
                <p14:modId xmlns:p14="http://schemas.microsoft.com/office/powerpoint/2010/main" val="4109858343"/>
              </p:ext>
            </p:extLst>
          </p:nvPr>
        </p:nvGraphicFramePr>
        <p:xfrm>
          <a:off x="6092155" y="1041149"/>
          <a:ext cx="5518590" cy="2742474"/>
        </p:xfrm>
        <a:graphic>
          <a:graphicData uri="http://schemas.openxmlformats.org/drawingml/2006/table">
            <a:tbl>
              <a:tblPr firstRow="1" bandRow="1">
                <a:tableStyleId>{00A15C55-8517-42AA-B614-E9B94910E393}</a:tableStyleId>
              </a:tblPr>
              <a:tblGrid>
                <a:gridCol w="1526011">
                  <a:extLst>
                    <a:ext uri="{9D8B030D-6E8A-4147-A177-3AD203B41FA5}">
                      <a16:colId xmlns:a16="http://schemas.microsoft.com/office/drawing/2014/main" val="476852144"/>
                    </a:ext>
                  </a:extLst>
                </a:gridCol>
                <a:gridCol w="3992579">
                  <a:extLst>
                    <a:ext uri="{9D8B030D-6E8A-4147-A177-3AD203B41FA5}">
                      <a16:colId xmlns:a16="http://schemas.microsoft.com/office/drawing/2014/main" val="1432975085"/>
                    </a:ext>
                  </a:extLst>
                </a:gridCol>
              </a:tblGrid>
              <a:tr h="456837">
                <a:tc gridSpan="2">
                  <a:txBody>
                    <a:bodyPr/>
                    <a:lstStyle/>
                    <a:p>
                      <a:pPr algn="ctr"/>
                      <a:r>
                        <a:rPr lang="en-US" dirty="0"/>
                        <a:t>Script Kiddies</a:t>
                      </a:r>
                    </a:p>
                  </a:txBody>
                  <a:tcPr/>
                </a:tc>
                <a:tc hMerge="1">
                  <a:txBody>
                    <a:bodyPr/>
                    <a:lstStyle/>
                    <a:p>
                      <a:endParaRPr lang="en-US"/>
                    </a:p>
                  </a:txBody>
                  <a:tcPr/>
                </a:tc>
                <a:extLst>
                  <a:ext uri="{0D108BD9-81ED-4DB2-BD59-A6C34878D82A}">
                    <a16:rowId xmlns:a16="http://schemas.microsoft.com/office/drawing/2014/main" val="2572161437"/>
                  </a:ext>
                </a:extLst>
              </a:tr>
              <a:tr h="456837">
                <a:tc>
                  <a:txBody>
                    <a:bodyPr/>
                    <a:lstStyle/>
                    <a:p>
                      <a:pPr algn="l"/>
                      <a:r>
                        <a:rPr lang="en-US" sz="1200" dirty="0"/>
                        <a:t>Assumption</a:t>
                      </a:r>
                    </a:p>
                  </a:txBody>
                  <a:tcPr/>
                </a:tc>
                <a:tc>
                  <a:txBody>
                    <a:bodyPr/>
                    <a:lstStyle/>
                    <a:p>
                      <a:r>
                        <a:rPr lang="en-US" sz="1200" dirty="0"/>
                        <a:t>Ease of Access, Low Risk of Detection, Limited Understanding of Consequences</a:t>
                      </a:r>
                    </a:p>
                  </a:txBody>
                  <a:tcPr/>
                </a:tc>
                <a:extLst>
                  <a:ext uri="{0D108BD9-81ED-4DB2-BD59-A6C34878D82A}">
                    <a16:rowId xmlns:a16="http://schemas.microsoft.com/office/drawing/2014/main" val="2923096247"/>
                  </a:ext>
                </a:extLst>
              </a:tr>
              <a:tr h="456837">
                <a:tc>
                  <a:txBody>
                    <a:bodyPr/>
                    <a:lstStyle/>
                    <a:p>
                      <a:pPr algn="l"/>
                      <a:r>
                        <a:rPr lang="en-US" sz="1200" dirty="0"/>
                        <a:t>Goals</a:t>
                      </a:r>
                    </a:p>
                  </a:txBody>
                  <a:tcPr/>
                </a:tc>
                <a:tc>
                  <a:txBody>
                    <a:bodyPr/>
                    <a:lstStyle/>
                    <a:p>
                      <a:r>
                        <a:rPr lang="en-US" sz="1200" dirty="0"/>
                        <a:t>Attention and Recognition, Disruption and Chaos, Curiosity</a:t>
                      </a:r>
                    </a:p>
                  </a:txBody>
                  <a:tcPr/>
                </a:tc>
                <a:extLst>
                  <a:ext uri="{0D108BD9-81ED-4DB2-BD59-A6C34878D82A}">
                    <a16:rowId xmlns:a16="http://schemas.microsoft.com/office/drawing/2014/main" val="3216300526"/>
                  </a:ext>
                </a:extLst>
              </a:tr>
              <a:tr h="456837">
                <a:tc>
                  <a:txBody>
                    <a:bodyPr/>
                    <a:lstStyle/>
                    <a:p>
                      <a:pPr algn="l"/>
                      <a:r>
                        <a:rPr lang="en-US" sz="1200" dirty="0"/>
                        <a:t>Capabilities</a:t>
                      </a:r>
                    </a:p>
                  </a:txBody>
                  <a:tcPr/>
                </a:tc>
                <a:tc>
                  <a:txBody>
                    <a:bodyPr/>
                    <a:lstStyle/>
                    <a:p>
                      <a:r>
                        <a:rPr lang="en-US" sz="1200" dirty="0"/>
                        <a:t>Basic Skills, Access to Hacking Tools, Limited Problem-Solving Ability</a:t>
                      </a:r>
                    </a:p>
                  </a:txBody>
                  <a:tcPr/>
                </a:tc>
                <a:extLst>
                  <a:ext uri="{0D108BD9-81ED-4DB2-BD59-A6C34878D82A}">
                    <a16:rowId xmlns:a16="http://schemas.microsoft.com/office/drawing/2014/main" val="3204067501"/>
                  </a:ext>
                </a:extLst>
              </a:tr>
              <a:tr h="456837">
                <a:tc>
                  <a:txBody>
                    <a:bodyPr/>
                    <a:lstStyle/>
                    <a:p>
                      <a:pPr algn="l"/>
                      <a:r>
                        <a:rPr lang="en-US" sz="1200" dirty="0"/>
                        <a:t>Techniques</a:t>
                      </a:r>
                    </a:p>
                  </a:txBody>
                  <a:tcPr/>
                </a:tc>
                <a:tc>
                  <a:txBody>
                    <a:bodyPr/>
                    <a:lstStyle/>
                    <a:p>
                      <a:r>
                        <a:rPr lang="en-US" sz="1200" dirty="0"/>
                        <a:t>DDoS Attacks, Website Defacement, Exploiting Vulnerabilities, Social Engineering</a:t>
                      </a:r>
                    </a:p>
                  </a:txBody>
                  <a:tcPr/>
                </a:tc>
                <a:extLst>
                  <a:ext uri="{0D108BD9-81ED-4DB2-BD59-A6C34878D82A}">
                    <a16:rowId xmlns:a16="http://schemas.microsoft.com/office/drawing/2014/main" val="3347211811"/>
                  </a:ext>
                </a:extLst>
              </a:tr>
              <a:tr h="456837">
                <a:tc>
                  <a:txBody>
                    <a:bodyPr/>
                    <a:lstStyle/>
                    <a:p>
                      <a:pPr algn="l"/>
                      <a:r>
                        <a:rPr lang="en-US" sz="1200" dirty="0"/>
                        <a:t>Risk aversion</a:t>
                      </a:r>
                    </a:p>
                  </a:txBody>
                  <a:tcPr/>
                </a:tc>
                <a:tc>
                  <a:txBody>
                    <a:bodyPr/>
                    <a:lstStyle/>
                    <a:p>
                      <a:r>
                        <a:rPr lang="en-US" sz="1200" dirty="0"/>
                        <a:t>Limit access of hacking tools to the public</a:t>
                      </a:r>
                    </a:p>
                  </a:txBody>
                  <a:tcPr/>
                </a:tc>
                <a:extLst>
                  <a:ext uri="{0D108BD9-81ED-4DB2-BD59-A6C34878D82A}">
                    <a16:rowId xmlns:a16="http://schemas.microsoft.com/office/drawing/2014/main" val="105953797"/>
                  </a:ext>
                </a:extLst>
              </a:tr>
            </a:tbl>
          </a:graphicData>
        </a:graphic>
      </p:graphicFrame>
    </p:spTree>
    <p:extLst>
      <p:ext uri="{BB962C8B-B14F-4D97-AF65-F5344CB8AC3E}">
        <p14:creationId xmlns:p14="http://schemas.microsoft.com/office/powerpoint/2010/main" val="3144730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a Bad Actor in Cyber Security?">
            <a:extLst>
              <a:ext uri="{FF2B5EF4-FFF2-40B4-BE49-F238E27FC236}">
                <a16:creationId xmlns:a16="http://schemas.microsoft.com/office/drawing/2014/main" id="{541F8F30-7437-703E-F86D-6B42ADC2F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3554" r="6501" b="2"/>
          <a:stretch/>
        </p:blipFill>
        <p:spPr bwMode="auto">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rgbClr val="FFFFFF"/>
          </a:solidFill>
          <a:ln w="19050">
            <a:noFill/>
          </a:ln>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B5578BC2-6F1B-CEE6-3BC3-06C059A1388A}"/>
              </a:ext>
            </a:extLst>
          </p:cNvPr>
          <p:cNvSpPr txBox="1"/>
          <p:nvPr/>
        </p:nvSpPr>
        <p:spPr>
          <a:xfrm>
            <a:off x="517427" y="3253120"/>
            <a:ext cx="4959822" cy="2007158"/>
          </a:xfrm>
          <a:prstGeom prst="rect">
            <a:avLst/>
          </a:prstGeom>
        </p:spPr>
        <p:txBody>
          <a:bodyPr vert="horz" lIns="91440" tIns="45720" rIns="91440" bIns="45720" rtlCol="0">
            <a:normAutofit/>
          </a:bodyPr>
          <a:lstStyle/>
          <a:p>
            <a:pPr marR="0">
              <a:lnSpc>
                <a:spcPct val="90000"/>
              </a:lnSpc>
              <a:spcBef>
                <a:spcPts val="1000"/>
              </a:spcBef>
              <a:spcAft>
                <a:spcPts val="800"/>
              </a:spcAft>
            </a:pPr>
            <a:r>
              <a:rPr lang="en-US" altLang="zh-CN" sz="1500" b="0" kern="1200">
                <a:solidFill>
                  <a:schemeClr val="accent6"/>
                </a:solidFill>
                <a:effectLst/>
                <a:latin typeface="+mn-lt"/>
                <a:ea typeface="+mn-ea"/>
                <a:cs typeface="+mn-cs"/>
              </a:rPr>
              <a:t>Bad actors in cybersecurity encompass a wide range of individuals and groups, each with distinct motivations, capabilities, and methods. Understanding these categories is crucial for organizations aiming to enhance their cybersecurity posture. By implementing comprehensive security measures, conducting regular training, and fostering a culture of security awareness, organizations can better defend against the diverse threats posed by these bad actors.</a:t>
            </a:r>
          </a:p>
        </p:txBody>
      </p:sp>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517427" y="2497488"/>
            <a:ext cx="9823998" cy="1325563"/>
          </a:xfrm>
        </p:spPr>
        <p:txBody>
          <a:bodyPr vert="horz" lIns="91440" tIns="45720" rIns="91440" bIns="45720" rtlCol="0" anchor="t">
            <a:normAutofit/>
          </a:bodyPr>
          <a:lstStyle/>
          <a:p>
            <a:r>
              <a:rPr lang="en-US" b="1" kern="1200">
                <a:latin typeface="+mj-lt"/>
                <a:ea typeface="+mj-ea"/>
                <a:cs typeface="+mj-cs"/>
              </a:rPr>
              <a:t>Bad Actors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50"/>
          </p:nvPr>
        </p:nvSpPr>
        <p:spPr>
          <a:xfrm>
            <a:off x="11194169" y="6217920"/>
            <a:ext cx="458592" cy="365125"/>
          </a:xfrm>
        </p:spPr>
        <p:txBody>
          <a:bodyPr vert="horz" lIns="91440" tIns="45720" rIns="91440" bIns="45720" rtlCol="0" anchor="ctr">
            <a:normAutofit/>
          </a:bodyPr>
          <a:lstStyle/>
          <a:p>
            <a:pPr>
              <a:spcAft>
                <a:spcPts val="600"/>
              </a:spcAft>
            </a:pPr>
            <a:fld id="{47FEACEE-25B4-4A2D-B147-27296E36371D}" type="slidenum">
              <a:rPr lang="en-US" altLang="zh-CN" smtClean="0"/>
              <a:pPr>
                <a:spcAft>
                  <a:spcPts val="600"/>
                </a:spcAft>
              </a:pPr>
              <a:t>13</a:t>
            </a:fld>
            <a:endParaRPr lang="en-US" altLang="zh-CN"/>
          </a:p>
        </p:txBody>
      </p:sp>
    </p:spTree>
    <p:extLst>
      <p:ext uri="{BB962C8B-B14F-4D97-AF65-F5344CB8AC3E}">
        <p14:creationId xmlns:p14="http://schemas.microsoft.com/office/powerpoint/2010/main" val="1382101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200223" y="264886"/>
            <a:ext cx="10515600" cy="1205058"/>
          </a:xfrm>
        </p:spPr>
        <p:txBody>
          <a:bodyPr/>
          <a:lstStyle/>
          <a:p>
            <a:r>
              <a:rPr lang="en-US" dirty="0"/>
              <a:t>References</a:t>
            </a:r>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14</a:t>
            </a:fld>
            <a:endParaRPr lang="en-US" altLang="zh-CN" dirty="0"/>
          </a:p>
        </p:txBody>
      </p:sp>
      <p:sp>
        <p:nvSpPr>
          <p:cNvPr id="30" name="TextBox 29">
            <a:extLst>
              <a:ext uri="{FF2B5EF4-FFF2-40B4-BE49-F238E27FC236}">
                <a16:creationId xmlns:a16="http://schemas.microsoft.com/office/drawing/2014/main" id="{EAB60670-E3FE-5AF4-9B0D-B9EB93DB9F44}"/>
              </a:ext>
            </a:extLst>
          </p:cNvPr>
          <p:cNvSpPr txBox="1"/>
          <p:nvPr/>
        </p:nvSpPr>
        <p:spPr>
          <a:xfrm>
            <a:off x="1131452" y="1137434"/>
            <a:ext cx="9233389" cy="4949329"/>
          </a:xfrm>
          <a:prstGeom prst="rect">
            <a:avLst/>
          </a:prstGeom>
        </p:spPr>
        <p:txBody>
          <a:bodyPr wrap="square" rtlCol="0">
            <a:spAutoFit/>
          </a:bodyPr>
          <a:lstStyle/>
          <a:p>
            <a:pPr marL="0" indent="0" algn="ctr">
              <a:lnSpc>
                <a:spcPct val="100000"/>
              </a:lnSpc>
              <a:spcBef>
                <a:spcPts val="0"/>
              </a:spcBef>
              <a:buFontTx/>
              <a:buNone/>
            </a:pPr>
            <a:endParaRPr lang="en-US" sz="1800" dirty="0">
              <a:solidFill>
                <a:prstClr val="white"/>
              </a:solidFill>
              <a:latin typeface="Posterama" panose="020B0504020200020000" pitchFamily="34" charset="0"/>
              <a:ea typeface="微软雅黑"/>
              <a:cs typeface="Posterama" panose="020B0504020200020000" pitchFamily="34" charset="0"/>
            </a:endParaRPr>
          </a:p>
        </p:txBody>
      </p:sp>
      <p:sp>
        <p:nvSpPr>
          <p:cNvPr id="33" name="Rectangle 2">
            <a:extLst>
              <a:ext uri="{FF2B5EF4-FFF2-40B4-BE49-F238E27FC236}">
                <a16:creationId xmlns:a16="http://schemas.microsoft.com/office/drawing/2014/main" id="{E433EA19-3E47-0737-194E-FC223F2F752B}"/>
              </a:ext>
            </a:extLst>
          </p:cNvPr>
          <p:cNvSpPr>
            <a:spLocks noChangeArrowheads="1"/>
          </p:cNvSpPr>
          <p:nvPr/>
        </p:nvSpPr>
        <p:spPr bwMode="auto">
          <a:xfrm>
            <a:off x="1013988" y="1137434"/>
            <a:ext cx="10865109"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rPr>
              <a:t>Brewster, B., Kemp, B., </a:t>
            </a:r>
            <a:r>
              <a:rPr lang="en-US" altLang="en-US" sz="1600" dirty="0" err="1">
                <a:latin typeface="+mn-lt"/>
              </a:rPr>
              <a:t>Galehbakhtiari</a:t>
            </a:r>
            <a:r>
              <a:rPr lang="en-US" altLang="en-US" sz="1600" dirty="0">
                <a:latin typeface="+mn-lt"/>
              </a:rPr>
              <a:t>, S., &amp; </a:t>
            </a:r>
            <a:r>
              <a:rPr lang="en-US" altLang="en-US" sz="1600" dirty="0" err="1">
                <a:latin typeface="+mn-lt"/>
              </a:rPr>
              <a:t>Akhgar</a:t>
            </a:r>
            <a:r>
              <a:rPr lang="en-US" altLang="en-US" sz="1600" dirty="0">
                <a:latin typeface="+mn-lt"/>
              </a:rPr>
              <a:t>, B. (2015). Cybercrime. Application of Big Data for National Security, 108–127. https://doi.org/10.1016/b978-0-12-801967-2.00008-2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rPr>
              <a:t>Do, Q., Martini, B., &amp; Choo, K.-K. R. (2019). The role of the adversary model in applied security research. Computers &amp; Security, 81, 156–181. https://doi.org/10.1016/j.cose.2018.12.002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rPr>
              <a:t>Mandiant. (2023). Advanced Persistent Threats (APTs) | Threat Actors &amp; Groups. Mandiant. https://www.mandiant.com/resources/insights/apt-groups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rPr>
              <a:t>McMillan, T. (2020). CompTIA Cybersecurity Analyst (</a:t>
            </a:r>
            <a:r>
              <a:rPr lang="en-US" altLang="en-US" sz="1600" dirty="0" err="1">
                <a:latin typeface="+mn-lt"/>
              </a:rPr>
              <a:t>CySA</a:t>
            </a:r>
            <a:r>
              <a:rPr lang="en-US" altLang="en-US" sz="1600" dirty="0">
                <a:latin typeface="+mn-lt"/>
              </a:rPr>
              <a:t>+) CS0-002 Cert Guide. Pearson IT Certification.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rPr>
              <a:t>Putman, Patrick. (2018, December 11). </a:t>
            </a:r>
            <a:r>
              <a:rPr lang="en-US" altLang="en-US" sz="1600" dirty="0" err="1">
                <a:latin typeface="+mn-lt"/>
              </a:rPr>
              <a:t>DevOpsDays</a:t>
            </a:r>
            <a:r>
              <a:rPr lang="en-US" altLang="en-US" sz="1600" dirty="0">
                <a:latin typeface="+mn-lt"/>
              </a:rPr>
              <a:t> Washington, DC. United States Cybersecurity Magazine. https://www.uscybersecurity.net/hacktivist/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rPr>
              <a:t>What is a Bad Actor in Cyber Security? (n.d.). Www.linkedin.com. https://www.linkedin.com/pulse/what-bad-actor-cyber-security-graham-lind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mn-lt"/>
              </a:rPr>
              <a:t>What is a Threat Actor? Types &amp; Examples. (2024, August 8). </a:t>
            </a:r>
            <a:r>
              <a:rPr lang="en-US" altLang="en-US" sz="1600" dirty="0" err="1">
                <a:latin typeface="+mn-lt"/>
              </a:rPr>
              <a:t>SentinelOne</a:t>
            </a:r>
            <a:r>
              <a:rPr lang="en-US" altLang="en-US" sz="1600" dirty="0">
                <a:latin typeface="+mn-lt"/>
              </a:rPr>
              <a:t>. https://www.sentinelone.com/cybersecurity-101/threat-intelligence/threat-actor/</a:t>
            </a:r>
          </a:p>
        </p:txBody>
      </p:sp>
    </p:spTree>
    <p:extLst>
      <p:ext uri="{BB962C8B-B14F-4D97-AF65-F5344CB8AC3E}">
        <p14:creationId xmlns:p14="http://schemas.microsoft.com/office/powerpoint/2010/main" val="376090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0" y="0"/>
            <a:ext cx="6599429" cy="1325563"/>
          </a:xfrm>
        </p:spPr>
        <p:txBody>
          <a:bodyPr/>
          <a:lstStyle/>
          <a:p>
            <a:r>
              <a:rPr lang="en-US" dirty="0"/>
              <a:t>Threat Actors</a:t>
            </a:r>
          </a:p>
        </p:txBody>
      </p:sp>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1215666" y="2258489"/>
            <a:ext cx="3432798" cy="587964"/>
          </a:xfrm>
        </p:spPr>
        <p:txBody>
          <a:bodyPr/>
          <a:lstStyle/>
          <a:p>
            <a:r>
              <a:rPr lang="en-US" dirty="0"/>
              <a:t>Advanced Persistent Threat (APT)</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84662" y="2957909"/>
            <a:ext cx="6872866" cy="3162492"/>
          </a:xfrm>
        </p:spPr>
        <p:txBody>
          <a:bodyPr/>
          <a:lstStyle/>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An APT refers to a prolonged and targeted cyberattack in which an intruder gains access to a network and remains undetected for an extended period. </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Key Characteristics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Advanced:</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Utilizes sophisticated techniques and tools to exploit vulnerabilities in security systems. Involves the use of zero-day attacks, malware, and social engineering tactics.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Persistent:</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Attackers maintain a long-term presence within the target network to achieve their objectives. Continuous effort is made to evade detection and maintain access.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Threat:</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Focuses on high-value targets, such as government agencies, corporations, and critical infrastructure. The goal is often to steal sensitive data, intellectual property, or engage in espionage.</a:t>
            </a:r>
          </a:p>
          <a:p>
            <a:endParaRPr lang="en-US" sz="1100"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2</a:t>
            </a:fld>
            <a:endParaRPr lang="en-US" altLang="zh-CN" dirty="0"/>
          </a:p>
        </p:txBody>
      </p:sp>
      <p:pic>
        <p:nvPicPr>
          <p:cNvPr id="3082" name="Picture 10" descr="Advanced persistent threat - Wikipedia">
            <a:extLst>
              <a:ext uri="{FF2B5EF4-FFF2-40B4-BE49-F238E27FC236}">
                <a16:creationId xmlns:a16="http://schemas.microsoft.com/office/drawing/2014/main" id="{4093F589-6EA2-0C17-10E5-064D88E6EE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521" y="1325563"/>
            <a:ext cx="3559240" cy="353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148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0" y="0"/>
            <a:ext cx="6599429" cy="1325563"/>
          </a:xfrm>
        </p:spPr>
        <p:txBody>
          <a:bodyPr/>
          <a:lstStyle/>
          <a:p>
            <a:r>
              <a:rPr lang="en-US" dirty="0"/>
              <a:t>Threat Actors</a:t>
            </a:r>
          </a:p>
        </p:txBody>
      </p:sp>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3832081" y="1516862"/>
            <a:ext cx="3432798" cy="587964"/>
          </a:xfrm>
        </p:spPr>
        <p:txBody>
          <a:bodyPr/>
          <a:lstStyle/>
          <a:p>
            <a:r>
              <a:rPr lang="en-US" dirty="0"/>
              <a:t>Cyberterrorism</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3832081" y="2565447"/>
            <a:ext cx="7123466" cy="3360899"/>
          </a:xfrm>
        </p:spPr>
        <p:txBody>
          <a:bodyPr/>
          <a:lstStyle/>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Cyberterrorism refers to the use of the internet and digital technologies to conduct violent acts or threats intended to create fear, cause harm, or disrupt the functioning of a society, organization, or government. This form of terrorism leverages cyber capabilities to achieve political, ideological, or social objectives.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Key Characteristics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Intent:</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The primary goal is to instill fear and panic within a population or to coerce governments into specific actions.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Targets: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Critical infrastructure (e.g., power grids, transportation systems, healthcare services).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Government agencies and military networks.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Corporations and financial institutions.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Public institutions and individuals.</a:t>
            </a:r>
          </a:p>
          <a:p>
            <a:endParaRPr lang="en-US" sz="1200"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3</a:t>
            </a:fld>
            <a:endParaRPr lang="en-US" altLang="zh-CN" dirty="0"/>
          </a:p>
        </p:txBody>
      </p:sp>
      <p:pic>
        <p:nvPicPr>
          <p:cNvPr id="7" name="Picture Placeholder 6" descr="A magnifying glass over a computer code&#10;&#10;Description automatically generated">
            <a:extLst>
              <a:ext uri="{FF2B5EF4-FFF2-40B4-BE49-F238E27FC236}">
                <a16:creationId xmlns:a16="http://schemas.microsoft.com/office/drawing/2014/main" id="{8E97E647-2DA6-FC77-8860-B6CB334615E6}"/>
              </a:ext>
            </a:extLst>
          </p:cNvPr>
          <p:cNvPicPr>
            <a:picLocks noGrp="1" noChangeAspect="1"/>
          </p:cNvPicPr>
          <p:nvPr>
            <p:ph type="pic" sz="quarter" idx="51"/>
          </p:nvPr>
        </p:nvPicPr>
        <p:blipFill>
          <a:blip r:embed="rId3"/>
          <a:srcRect l="21397" r="21397"/>
          <a:stretch>
            <a:fillRect/>
          </a:stretch>
        </p:blipFill>
        <p:spPr/>
      </p:pic>
    </p:spTree>
    <p:extLst>
      <p:ext uri="{BB962C8B-B14F-4D97-AF65-F5344CB8AC3E}">
        <p14:creationId xmlns:p14="http://schemas.microsoft.com/office/powerpoint/2010/main" val="252851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0" y="0"/>
            <a:ext cx="6599429" cy="1325563"/>
          </a:xfrm>
        </p:spPr>
        <p:txBody>
          <a:bodyPr/>
          <a:lstStyle/>
          <a:p>
            <a:r>
              <a:rPr lang="en-US" dirty="0"/>
              <a:t>Threat Actors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3832081" y="1516862"/>
            <a:ext cx="3432798" cy="587964"/>
          </a:xfrm>
        </p:spPr>
        <p:txBody>
          <a:bodyPr/>
          <a:lstStyle/>
          <a:p>
            <a:r>
              <a:rPr lang="en-US" dirty="0"/>
              <a:t>Script Kiddies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3832081" y="2565448"/>
            <a:ext cx="7362088" cy="3826726"/>
          </a:xfrm>
        </p:spPr>
        <p:txBody>
          <a:bodyPr/>
          <a:lstStyle/>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Script kiddies are individuals, often inexperienced hackers, who use pre-written scripts or software tools to carry out cyberattacks without a deep understanding of the underlying technology or programming. These individuals typically lack the skills to create their own hacking tools and rely on the work of more skilled hackers.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Key Characteristics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Limited Knowledge:</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Script kiddies usually possess minimal technical expertise and rely on existing tools created by others.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Use of Automated Tools: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They utilize readily available software, scripts, and exploits to perform attacks, such as denial-of-service (DoS) attacks, website defacement, or simple hacking.</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Motivation:</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Motivations can vary from curiosity and thrill-seeking to a desire for notoriety or recognition within certain online communities.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Target Selection:</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Script kiddies often target less secure systems, websites, or networks, as they are generally looking for easy targets to exploit.</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 </a:t>
            </a:r>
          </a:p>
          <a:p>
            <a:endParaRPr lang="en-US" sz="1200"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2476531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0" y="0"/>
            <a:ext cx="6599429" cy="1325563"/>
          </a:xfrm>
        </p:spPr>
        <p:txBody>
          <a:bodyPr/>
          <a:lstStyle/>
          <a:p>
            <a:r>
              <a:rPr lang="en-US" dirty="0"/>
              <a:t>Threat Actors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3832081" y="1516862"/>
            <a:ext cx="3432798" cy="587964"/>
          </a:xfrm>
        </p:spPr>
        <p:txBody>
          <a:bodyPr/>
          <a:lstStyle/>
          <a:p>
            <a:r>
              <a:rPr lang="en-US" dirty="0"/>
              <a:t>Cybercriminals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3832081" y="2565448"/>
            <a:ext cx="7362088" cy="3843978"/>
          </a:xfrm>
        </p:spPr>
        <p:txBody>
          <a:bodyPr/>
          <a:lstStyle/>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Cybercriminals are individuals or groups that engage in illegal activities online, often with the intent to steal personal information, financial data, or disrupt services. Their methods can vary widely, but they typically exploit vulnerabilities in technology and human behavior.</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Key Characteristics of Cybercriminals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Motivation:</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Primarily driven by financial gain but can also include political or ideological motives.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Techniques: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Use various methods such as phishing, malware, ransomware, and identity theft to achieve their goals.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Targets: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Individuals, businesses, and government entities are common targets for cybercriminals.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 </a:t>
            </a:r>
          </a:p>
          <a:p>
            <a:endParaRPr lang="en-US" sz="1200"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5</a:t>
            </a:fld>
            <a:endParaRPr lang="en-US" altLang="zh-CN" dirty="0"/>
          </a:p>
        </p:txBody>
      </p:sp>
    </p:spTree>
    <p:extLst>
      <p:ext uri="{BB962C8B-B14F-4D97-AF65-F5344CB8AC3E}">
        <p14:creationId xmlns:p14="http://schemas.microsoft.com/office/powerpoint/2010/main" val="972547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0" y="0"/>
            <a:ext cx="6599429" cy="1325563"/>
          </a:xfrm>
        </p:spPr>
        <p:txBody>
          <a:bodyPr/>
          <a:lstStyle/>
          <a:p>
            <a:r>
              <a:rPr lang="en-US" dirty="0"/>
              <a:t>Threat Actors</a:t>
            </a:r>
          </a:p>
        </p:txBody>
      </p:sp>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3832081" y="1516862"/>
            <a:ext cx="3432798" cy="587964"/>
          </a:xfrm>
        </p:spPr>
        <p:txBody>
          <a:bodyPr/>
          <a:lstStyle/>
          <a:p>
            <a:r>
              <a:rPr lang="en-US" dirty="0"/>
              <a:t>Hacktivists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3832080" y="2565448"/>
            <a:ext cx="7434017" cy="3749088"/>
          </a:xfrm>
        </p:spPr>
        <p:txBody>
          <a:bodyPr/>
          <a:lstStyle/>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Hacktivists are individuals or groups who use hacking techniques to promote political agendas, social change, or ideological beliefs. Their activities are often characterized by a desire to draw attention to specific issues, challenges, or injustices through cyber means.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Key Characteristics of Hacktivists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Motivation:</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Driven by political, social, or environmental causes rather than financial gain.</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Ethical Justification:</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Often believe that their actions are justified as a form of protest or activism against perceived wrongdoing.</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Target Selection:</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Typically target government agencies, corporations, or organizations that they view as oppressive or unjust.</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6</a:t>
            </a:fld>
            <a:endParaRPr lang="en-US" altLang="zh-CN" dirty="0"/>
          </a:p>
        </p:txBody>
      </p:sp>
      <p:pic>
        <p:nvPicPr>
          <p:cNvPr id="6" name="Picture Placeholder 5" descr="A person wearing a mask&#10;&#10;Description automatically generated">
            <a:extLst>
              <a:ext uri="{FF2B5EF4-FFF2-40B4-BE49-F238E27FC236}">
                <a16:creationId xmlns:a16="http://schemas.microsoft.com/office/drawing/2014/main" id="{9A997394-4773-8747-7EE7-F222AAF71830}"/>
              </a:ext>
            </a:extLst>
          </p:cNvPr>
          <p:cNvPicPr>
            <a:picLocks noGrp="1" noChangeAspect="1"/>
          </p:cNvPicPr>
          <p:nvPr>
            <p:ph type="pic" sz="quarter" idx="51"/>
          </p:nvPr>
        </p:nvPicPr>
        <p:blipFill rotWithShape="1">
          <a:blip r:embed="rId3"/>
          <a:srcRect l="-890" t="-1768" r="47171" b="-3372"/>
          <a:stretch/>
        </p:blipFill>
        <p:spPr>
          <a:xfrm>
            <a:off x="1788170" y="2447635"/>
            <a:ext cx="1749357" cy="1993157"/>
          </a:xfrm>
        </p:spPr>
      </p:pic>
    </p:spTree>
    <p:extLst>
      <p:ext uri="{BB962C8B-B14F-4D97-AF65-F5344CB8AC3E}">
        <p14:creationId xmlns:p14="http://schemas.microsoft.com/office/powerpoint/2010/main" val="108954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0" y="0"/>
            <a:ext cx="6599429" cy="1325563"/>
          </a:xfrm>
        </p:spPr>
        <p:txBody>
          <a:bodyPr/>
          <a:lstStyle/>
          <a:p>
            <a:r>
              <a:rPr lang="en-US" dirty="0"/>
              <a:t>Threat Actors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3832081" y="1516862"/>
            <a:ext cx="3432798" cy="587964"/>
          </a:xfrm>
        </p:spPr>
        <p:txBody>
          <a:bodyPr/>
          <a:lstStyle/>
          <a:p>
            <a:r>
              <a:rPr lang="en-US" dirty="0"/>
              <a:t>Industrial Espionage</a:t>
            </a:r>
          </a:p>
          <a:p>
            <a:r>
              <a:rPr lang="en-US" dirty="0"/>
              <a:t>(relating to intellectual property)</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3832081" y="2565447"/>
            <a:ext cx="7362088" cy="3740461"/>
          </a:xfrm>
        </p:spPr>
        <p:txBody>
          <a:bodyPr/>
          <a:lstStyle/>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Industrial espionage involves the clandestine gathering of confidential information from businesses or organizations, primarily to gain a competitive advantage. This practice often targets intellectual property (IP), which encompasses patents, trade secrets, trademarks, and copyrights.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Key Aspects of Industrial Espionage</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Objective:</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To obtain sensitive information that can lead to financial gain, improved products, or market advantage.</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Targets: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Competitors in the same industry, research institutions, and sometimes government entities.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 </a:t>
            </a:r>
          </a:p>
          <a:p>
            <a:endParaRPr lang="en-US" sz="1200"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24621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0" y="0"/>
            <a:ext cx="6599429" cy="1325563"/>
          </a:xfrm>
        </p:spPr>
        <p:txBody>
          <a:bodyPr/>
          <a:lstStyle/>
          <a:p>
            <a:r>
              <a:rPr lang="en-US" dirty="0"/>
              <a:t>Threat Actors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3832081" y="1516862"/>
            <a:ext cx="3432798" cy="587964"/>
          </a:xfrm>
        </p:spPr>
        <p:txBody>
          <a:bodyPr/>
          <a:lstStyle/>
          <a:p>
            <a:r>
              <a:rPr lang="en-US" dirty="0"/>
              <a:t>Insider Threats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3832081" y="2565447"/>
            <a:ext cx="7362088" cy="3774967"/>
          </a:xfrm>
        </p:spPr>
        <p:txBody>
          <a:bodyPr/>
          <a:lstStyle/>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Insider threats refer to security risks that originate from individuals within an organization, such as employees, contractors, or business partners. These individuals have legitimate access to the organization's systems and data, making it challenging to detect potential malicious activities.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Key Characteristics of Insider Threats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Types of Insiders: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Malicious Insiders: Individuals who intentionally cause harm or steal information for personal gain or to damage the organization.</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Negligent Insiders: Employees who inadvertently expose the organization to risk through careless behavior or lack of awareness.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Compromised Insiders: Individuals whose accounts or access have been taken over by external attackers.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Motivations:</a:t>
            </a:r>
          </a:p>
          <a:p>
            <a:pPr marL="0" marR="0">
              <a:lnSpc>
                <a:spcPct val="107000"/>
              </a:lnSpc>
              <a:spcBef>
                <a:spcPts val="0"/>
              </a:spcBef>
              <a:spcAft>
                <a:spcPts val="800"/>
              </a:spcAft>
            </a:pPr>
            <a:r>
              <a:rPr lang="en-US" sz="1200" kern="100" dirty="0">
                <a:effectLst/>
                <a:ea typeface="Aptos" panose="020B0004020202020204" pitchFamily="34" charset="0"/>
                <a:cs typeface="Times New Roman" panose="02020603050405020304" pitchFamily="18" charset="0"/>
              </a:rPr>
              <a:t>Financial gain, revenge, corporate espionage, personal grievances, or unintentional mistakes.</a:t>
            </a:r>
          </a:p>
          <a:p>
            <a:endParaRPr lang="en-US" sz="1200"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226847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Prioritization of Threats</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a:xfrm>
            <a:off x="5241950" y="1141668"/>
            <a:ext cx="5162709" cy="3438957"/>
          </a:xfrm>
        </p:spPr>
        <p:txBody>
          <a:bodyPr/>
          <a:lstStyle/>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APT Threats</a:t>
            </a: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Insider Threats</a:t>
            </a: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Cybercriminals</a:t>
            </a: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Hacktivists</a:t>
            </a: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Industrial Espionage</a:t>
            </a: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Cyberterrorism</a:t>
            </a:r>
          </a:p>
          <a:p>
            <a:pPr marL="0" marR="0">
              <a:lnSpc>
                <a:spcPct val="107000"/>
              </a:lnSpc>
              <a:spcBef>
                <a:spcPts val="0"/>
              </a:spcBef>
              <a:spcAft>
                <a:spcPts val="80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Script Kiddies</a:t>
            </a:r>
          </a:p>
          <a:p>
            <a:endParaRPr lang="en-US" dirty="0"/>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9</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11997D-2559-4D54-8469-327570B187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4AD51DF-C727-4608-B606-5D6C957D4C4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E0D8C9A-C895-482B-B501-694996FFDE4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0</TotalTime>
  <Words>1922</Words>
  <Application>Microsoft Office PowerPoint</Application>
  <PresentationFormat>Widescreen</PresentationFormat>
  <Paragraphs>217</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等线</vt:lpstr>
      <vt:lpstr>Abadi</vt:lpstr>
      <vt:lpstr>Aptos</vt:lpstr>
      <vt:lpstr>Arial</vt:lpstr>
      <vt:lpstr>Calibri</vt:lpstr>
      <vt:lpstr>Posterama</vt:lpstr>
      <vt:lpstr>Posterama Text Black</vt:lpstr>
      <vt:lpstr>Posterama Text SemiBold</vt:lpstr>
      <vt:lpstr>Custom</vt:lpstr>
      <vt:lpstr>C-Suite Presentation</vt:lpstr>
      <vt:lpstr>Threat Actors</vt:lpstr>
      <vt:lpstr>Threat Actors</vt:lpstr>
      <vt:lpstr>Threat Actors</vt:lpstr>
      <vt:lpstr>Threat Actors</vt:lpstr>
      <vt:lpstr>Threat Actors</vt:lpstr>
      <vt:lpstr>Threat Actors</vt:lpstr>
      <vt:lpstr>Threat Actors</vt:lpstr>
      <vt:lpstr>Prioritization of Threats</vt:lpstr>
      <vt:lpstr>The Adversary</vt:lpstr>
      <vt:lpstr>The Adversary</vt:lpstr>
      <vt:lpstr>The Adversary</vt:lpstr>
      <vt:lpstr>Bad Actors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2023-09-14T06:03:51Z</dcterms:created>
  <dcterms:modified xsi:type="dcterms:W3CDTF">2024-08-15T03:16:06Z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