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73" r:id="rId5"/>
    <p:sldId id="275" r:id="rId6"/>
    <p:sldId id="277" r:id="rId7"/>
    <p:sldId id="291" r:id="rId8"/>
    <p:sldId id="292" r:id="rId9"/>
    <p:sldId id="293" r:id="rId10"/>
    <p:sldId id="294" r:id="rId11"/>
    <p:sldId id="280" r:id="rId12"/>
    <p:sldId id="284" r:id="rId13"/>
    <p:sldId id="285" r:id="rId14"/>
    <p:sldId id="279" r:id="rId15"/>
    <p:sldId id="286" r:id="rId16"/>
    <p:sldId id="287" r:id="rId17"/>
    <p:sldId id="297" r:id="rId18"/>
    <p:sldId id="281" r:id="rId19"/>
    <p:sldId id="295" r:id="rId20"/>
    <p:sldId id="296" r:id="rId21"/>
    <p:sldId id="289" r:id="rId22"/>
    <p:sldId id="290" r:id="rId23"/>
    <p:sldId id="274"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75717" autoAdjust="0"/>
  </p:normalViewPr>
  <p:slideViewPr>
    <p:cSldViewPr snapToGrid="0">
      <p:cViewPr varScale="1">
        <p:scale>
          <a:sx n="120" d="100"/>
          <a:sy n="120" d="100"/>
        </p:scale>
        <p:origin x="1728" y="108"/>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8.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7.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8.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7.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91DA9-95C0-4B20-9BDD-1381CB843BB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2E649C8-F0BC-40DC-BD36-637B107B2022}">
      <dgm:prSet/>
      <dgm:spPr/>
      <dgm:t>
        <a:bodyPr/>
        <a:lstStyle/>
        <a:p>
          <a:r>
            <a:rPr lang="en-US"/>
            <a:t>RC Cybersecurity's critical needs for regulatory compliance are multifaceted, requiring a tailored approach that extends beyond general frameworks like NIST and ISO/IEC 27000-series.</a:t>
          </a:r>
        </a:p>
      </dgm:t>
    </dgm:pt>
    <dgm:pt modelId="{F72C6BA6-8CC1-4349-8948-F4D14DF7BB45}" type="parTrans" cxnId="{B2093A5E-4D96-45BF-9F32-60DE93FB4DF9}">
      <dgm:prSet/>
      <dgm:spPr/>
      <dgm:t>
        <a:bodyPr/>
        <a:lstStyle/>
        <a:p>
          <a:endParaRPr lang="en-US"/>
        </a:p>
      </dgm:t>
    </dgm:pt>
    <dgm:pt modelId="{D109BCAB-08AC-4805-B9AB-079BCD4481A9}" type="sibTrans" cxnId="{B2093A5E-4D96-45BF-9F32-60DE93FB4DF9}">
      <dgm:prSet/>
      <dgm:spPr/>
      <dgm:t>
        <a:bodyPr/>
        <a:lstStyle/>
        <a:p>
          <a:endParaRPr lang="en-US"/>
        </a:p>
      </dgm:t>
    </dgm:pt>
    <dgm:pt modelId="{3C5D7522-94E2-4A22-910E-5DA58FFBD365}">
      <dgm:prSet/>
      <dgm:spPr/>
      <dgm:t>
        <a:bodyPr/>
        <a:lstStyle/>
        <a:p>
          <a:r>
            <a:rPr lang="en-US"/>
            <a:t>NIST Cybersecurity Framework (CSF) provides a comprehensive, risk-based approach to cybersecurity management. It offers a flexible structure applicable across industries, focusing on core functions: Identify, Protect, Detect, Respond, and Recover. While foundational, it's often a baseline.</a:t>
          </a:r>
        </a:p>
      </dgm:t>
    </dgm:pt>
    <dgm:pt modelId="{9FBF9926-0A14-47B4-B436-606ABAFF72F2}" type="parTrans" cxnId="{2F0BC46E-E52C-471C-8143-5BA218BA32C0}">
      <dgm:prSet/>
      <dgm:spPr/>
      <dgm:t>
        <a:bodyPr/>
        <a:lstStyle/>
        <a:p>
          <a:endParaRPr lang="en-US"/>
        </a:p>
      </dgm:t>
    </dgm:pt>
    <dgm:pt modelId="{F5A372C8-975C-4172-8FD3-47E6600587FD}" type="sibTrans" cxnId="{2F0BC46E-E52C-471C-8143-5BA218BA32C0}">
      <dgm:prSet/>
      <dgm:spPr/>
      <dgm:t>
        <a:bodyPr/>
        <a:lstStyle/>
        <a:p>
          <a:endParaRPr lang="en-US"/>
        </a:p>
      </dgm:t>
    </dgm:pt>
    <dgm:pt modelId="{FE0C1F2C-35D2-415C-94A3-5D07EE13E442}">
      <dgm:prSet/>
      <dgm:spPr/>
      <dgm:t>
        <a:bodyPr/>
        <a:lstStyle/>
        <a:p>
          <a:r>
            <a:rPr lang="en-US"/>
            <a:t>ISO/IEC 27000-series, particularly ISO 27001, establishes requirements for an Information Security Management System (ISMS). It emphasizes a systematic approach to managing sensitive company information, focusing on risk assessment, policies, and continuous improvement of the ISMS.</a:t>
          </a:r>
        </a:p>
      </dgm:t>
    </dgm:pt>
    <dgm:pt modelId="{321B83FB-73FB-47DC-B4D1-8DEB17298DEA}" type="parTrans" cxnId="{F06A207A-879D-48CD-B333-319BA65310FA}">
      <dgm:prSet/>
      <dgm:spPr/>
      <dgm:t>
        <a:bodyPr/>
        <a:lstStyle/>
        <a:p>
          <a:endParaRPr lang="en-US"/>
        </a:p>
      </dgm:t>
    </dgm:pt>
    <dgm:pt modelId="{8684FBE5-572F-4D5C-9A61-F53526BFD334}" type="sibTrans" cxnId="{F06A207A-879D-48CD-B333-319BA65310FA}">
      <dgm:prSet/>
      <dgm:spPr/>
      <dgm:t>
        <a:bodyPr/>
        <a:lstStyle/>
        <a:p>
          <a:endParaRPr lang="en-US"/>
        </a:p>
      </dgm:t>
    </dgm:pt>
    <dgm:pt modelId="{33C237AC-20CF-4717-9D5F-F8FA8143380B}" type="pres">
      <dgm:prSet presAssocID="{80A91DA9-95C0-4B20-9BDD-1381CB843BB0}" presName="root" presStyleCnt="0">
        <dgm:presLayoutVars>
          <dgm:dir/>
          <dgm:resizeHandles val="exact"/>
        </dgm:presLayoutVars>
      </dgm:prSet>
      <dgm:spPr/>
    </dgm:pt>
    <dgm:pt modelId="{F5881638-888F-469B-9A1D-8073EF28BD00}" type="pres">
      <dgm:prSet presAssocID="{22E649C8-F0BC-40DC-BD36-637B107B2022}" presName="compNode" presStyleCnt="0"/>
      <dgm:spPr/>
    </dgm:pt>
    <dgm:pt modelId="{4654A3F1-BE23-42C2-92C4-58665461C2A9}" type="pres">
      <dgm:prSet presAssocID="{22E649C8-F0BC-40DC-BD36-637B107B2022}" presName="bgRect" presStyleLbl="bgShp" presStyleIdx="0" presStyleCnt="3"/>
      <dgm:spPr/>
    </dgm:pt>
    <dgm:pt modelId="{F6FD3BBC-A674-42A4-B5E8-559E61E12214}" type="pres">
      <dgm:prSet presAssocID="{22E649C8-F0BC-40DC-BD36-637B107B20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8FF355B6-DDCA-48FE-BBA5-40AF1DEA378D}" type="pres">
      <dgm:prSet presAssocID="{22E649C8-F0BC-40DC-BD36-637B107B2022}" presName="spaceRect" presStyleCnt="0"/>
      <dgm:spPr/>
    </dgm:pt>
    <dgm:pt modelId="{31FAE084-C8DC-4320-BDA5-4D8903D90C07}" type="pres">
      <dgm:prSet presAssocID="{22E649C8-F0BC-40DC-BD36-637B107B2022}" presName="parTx" presStyleLbl="revTx" presStyleIdx="0" presStyleCnt="3">
        <dgm:presLayoutVars>
          <dgm:chMax val="0"/>
          <dgm:chPref val="0"/>
        </dgm:presLayoutVars>
      </dgm:prSet>
      <dgm:spPr/>
    </dgm:pt>
    <dgm:pt modelId="{D929B35B-E209-404F-8D67-4718299603EA}" type="pres">
      <dgm:prSet presAssocID="{D109BCAB-08AC-4805-B9AB-079BCD4481A9}" presName="sibTrans" presStyleCnt="0"/>
      <dgm:spPr/>
    </dgm:pt>
    <dgm:pt modelId="{1C6409D3-8B50-46B7-8515-5C7D3836E422}" type="pres">
      <dgm:prSet presAssocID="{3C5D7522-94E2-4A22-910E-5DA58FFBD365}" presName="compNode" presStyleCnt="0"/>
      <dgm:spPr/>
    </dgm:pt>
    <dgm:pt modelId="{6AB9AFB0-2942-4D13-9758-D52664FFA9E2}" type="pres">
      <dgm:prSet presAssocID="{3C5D7522-94E2-4A22-910E-5DA58FFBD365}" presName="bgRect" presStyleLbl="bgShp" presStyleIdx="1" presStyleCnt="3"/>
      <dgm:spPr/>
    </dgm:pt>
    <dgm:pt modelId="{4FFDB26F-37E9-4674-A778-99FCE54D7740}" type="pres">
      <dgm:prSet presAssocID="{3C5D7522-94E2-4A22-910E-5DA58FFBD3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a:ext>
      </dgm:extLst>
    </dgm:pt>
    <dgm:pt modelId="{917BB0EF-B975-4D1C-8E78-00428A6A9EE4}" type="pres">
      <dgm:prSet presAssocID="{3C5D7522-94E2-4A22-910E-5DA58FFBD365}" presName="spaceRect" presStyleCnt="0"/>
      <dgm:spPr/>
    </dgm:pt>
    <dgm:pt modelId="{AA0368B4-81BF-4D57-A536-EDBE8313BFDC}" type="pres">
      <dgm:prSet presAssocID="{3C5D7522-94E2-4A22-910E-5DA58FFBD365}" presName="parTx" presStyleLbl="revTx" presStyleIdx="1" presStyleCnt="3">
        <dgm:presLayoutVars>
          <dgm:chMax val="0"/>
          <dgm:chPref val="0"/>
        </dgm:presLayoutVars>
      </dgm:prSet>
      <dgm:spPr/>
    </dgm:pt>
    <dgm:pt modelId="{BEDEB68F-2D78-4329-90B3-5348AA57D9B9}" type="pres">
      <dgm:prSet presAssocID="{F5A372C8-975C-4172-8FD3-47E6600587FD}" presName="sibTrans" presStyleCnt="0"/>
      <dgm:spPr/>
    </dgm:pt>
    <dgm:pt modelId="{4CDBCA20-6F06-4C71-847A-ED20949D9A95}" type="pres">
      <dgm:prSet presAssocID="{FE0C1F2C-35D2-415C-94A3-5D07EE13E442}" presName="compNode" presStyleCnt="0"/>
      <dgm:spPr/>
    </dgm:pt>
    <dgm:pt modelId="{BA4A5669-D66F-4652-A16F-C57D26498B80}" type="pres">
      <dgm:prSet presAssocID="{FE0C1F2C-35D2-415C-94A3-5D07EE13E442}" presName="bgRect" presStyleLbl="bgShp" presStyleIdx="2" presStyleCnt="3"/>
      <dgm:spPr/>
    </dgm:pt>
    <dgm:pt modelId="{3CAB26FB-AC6E-4B7A-B520-BA3E6691D077}" type="pres">
      <dgm:prSet presAssocID="{FE0C1F2C-35D2-415C-94A3-5D07EE13E4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390F707-9F14-410C-A3B4-59F8190C1D98}" type="pres">
      <dgm:prSet presAssocID="{FE0C1F2C-35D2-415C-94A3-5D07EE13E442}" presName="spaceRect" presStyleCnt="0"/>
      <dgm:spPr/>
    </dgm:pt>
    <dgm:pt modelId="{5BADC067-52B0-4F98-B682-A3D33D3A9A7B}" type="pres">
      <dgm:prSet presAssocID="{FE0C1F2C-35D2-415C-94A3-5D07EE13E442}" presName="parTx" presStyleLbl="revTx" presStyleIdx="2" presStyleCnt="3">
        <dgm:presLayoutVars>
          <dgm:chMax val="0"/>
          <dgm:chPref val="0"/>
        </dgm:presLayoutVars>
      </dgm:prSet>
      <dgm:spPr/>
    </dgm:pt>
  </dgm:ptLst>
  <dgm:cxnLst>
    <dgm:cxn modelId="{8A8E9336-2684-42C3-9601-49AA1DAE227F}" type="presOf" srcId="{80A91DA9-95C0-4B20-9BDD-1381CB843BB0}" destId="{33C237AC-20CF-4717-9D5F-F8FA8143380B}" srcOrd="0" destOrd="0" presId="urn:microsoft.com/office/officeart/2018/2/layout/IconVerticalSolidList"/>
    <dgm:cxn modelId="{B2093A5E-4D96-45BF-9F32-60DE93FB4DF9}" srcId="{80A91DA9-95C0-4B20-9BDD-1381CB843BB0}" destId="{22E649C8-F0BC-40DC-BD36-637B107B2022}" srcOrd="0" destOrd="0" parTransId="{F72C6BA6-8CC1-4349-8948-F4D14DF7BB45}" sibTransId="{D109BCAB-08AC-4805-B9AB-079BCD4481A9}"/>
    <dgm:cxn modelId="{709D5E65-980B-4D90-95C9-DC794899ED9A}" type="presOf" srcId="{3C5D7522-94E2-4A22-910E-5DA58FFBD365}" destId="{AA0368B4-81BF-4D57-A536-EDBE8313BFDC}" srcOrd="0" destOrd="0" presId="urn:microsoft.com/office/officeart/2018/2/layout/IconVerticalSolidList"/>
    <dgm:cxn modelId="{2F0BC46E-E52C-471C-8143-5BA218BA32C0}" srcId="{80A91DA9-95C0-4B20-9BDD-1381CB843BB0}" destId="{3C5D7522-94E2-4A22-910E-5DA58FFBD365}" srcOrd="1" destOrd="0" parTransId="{9FBF9926-0A14-47B4-B436-606ABAFF72F2}" sibTransId="{F5A372C8-975C-4172-8FD3-47E6600587FD}"/>
    <dgm:cxn modelId="{F06A207A-879D-48CD-B333-319BA65310FA}" srcId="{80A91DA9-95C0-4B20-9BDD-1381CB843BB0}" destId="{FE0C1F2C-35D2-415C-94A3-5D07EE13E442}" srcOrd="2" destOrd="0" parTransId="{321B83FB-73FB-47DC-B4D1-8DEB17298DEA}" sibTransId="{8684FBE5-572F-4D5C-9A61-F53526BFD334}"/>
    <dgm:cxn modelId="{3772EFC9-8816-45B5-8AB7-73F48A759556}" type="presOf" srcId="{FE0C1F2C-35D2-415C-94A3-5D07EE13E442}" destId="{5BADC067-52B0-4F98-B682-A3D33D3A9A7B}" srcOrd="0" destOrd="0" presId="urn:microsoft.com/office/officeart/2018/2/layout/IconVerticalSolidList"/>
    <dgm:cxn modelId="{025872CE-D0C9-4ABC-AAC8-0462837FDB73}" type="presOf" srcId="{22E649C8-F0BC-40DC-BD36-637B107B2022}" destId="{31FAE084-C8DC-4320-BDA5-4D8903D90C07}" srcOrd="0" destOrd="0" presId="urn:microsoft.com/office/officeart/2018/2/layout/IconVerticalSolidList"/>
    <dgm:cxn modelId="{86831905-2F18-45DE-99B7-48C2CF08B21F}" type="presParOf" srcId="{33C237AC-20CF-4717-9D5F-F8FA8143380B}" destId="{F5881638-888F-469B-9A1D-8073EF28BD00}" srcOrd="0" destOrd="0" presId="urn:microsoft.com/office/officeart/2018/2/layout/IconVerticalSolidList"/>
    <dgm:cxn modelId="{8B210C5D-84C3-457A-8F4B-001624FEDAF6}" type="presParOf" srcId="{F5881638-888F-469B-9A1D-8073EF28BD00}" destId="{4654A3F1-BE23-42C2-92C4-58665461C2A9}" srcOrd="0" destOrd="0" presId="urn:microsoft.com/office/officeart/2018/2/layout/IconVerticalSolidList"/>
    <dgm:cxn modelId="{3AD8CA0B-E509-44F9-B13A-5D305BBCDD68}" type="presParOf" srcId="{F5881638-888F-469B-9A1D-8073EF28BD00}" destId="{F6FD3BBC-A674-42A4-B5E8-559E61E12214}" srcOrd="1" destOrd="0" presId="urn:microsoft.com/office/officeart/2018/2/layout/IconVerticalSolidList"/>
    <dgm:cxn modelId="{F9EBF57C-4989-4960-8EE8-B6CA4E77B71E}" type="presParOf" srcId="{F5881638-888F-469B-9A1D-8073EF28BD00}" destId="{8FF355B6-DDCA-48FE-BBA5-40AF1DEA378D}" srcOrd="2" destOrd="0" presId="urn:microsoft.com/office/officeart/2018/2/layout/IconVerticalSolidList"/>
    <dgm:cxn modelId="{D40FCE06-AF30-4C23-BE1E-3A0D4029796B}" type="presParOf" srcId="{F5881638-888F-469B-9A1D-8073EF28BD00}" destId="{31FAE084-C8DC-4320-BDA5-4D8903D90C07}" srcOrd="3" destOrd="0" presId="urn:microsoft.com/office/officeart/2018/2/layout/IconVerticalSolidList"/>
    <dgm:cxn modelId="{734ABFFA-9C92-490D-A2B2-D9B2DAC9FB76}" type="presParOf" srcId="{33C237AC-20CF-4717-9D5F-F8FA8143380B}" destId="{D929B35B-E209-404F-8D67-4718299603EA}" srcOrd="1" destOrd="0" presId="urn:microsoft.com/office/officeart/2018/2/layout/IconVerticalSolidList"/>
    <dgm:cxn modelId="{93C9E30B-7D7F-4C8B-81DD-FB4F81FF0F7A}" type="presParOf" srcId="{33C237AC-20CF-4717-9D5F-F8FA8143380B}" destId="{1C6409D3-8B50-46B7-8515-5C7D3836E422}" srcOrd="2" destOrd="0" presId="urn:microsoft.com/office/officeart/2018/2/layout/IconVerticalSolidList"/>
    <dgm:cxn modelId="{EB787F11-DCD5-4BA9-B9FC-ABA9C5A5E8AE}" type="presParOf" srcId="{1C6409D3-8B50-46B7-8515-5C7D3836E422}" destId="{6AB9AFB0-2942-4D13-9758-D52664FFA9E2}" srcOrd="0" destOrd="0" presId="urn:microsoft.com/office/officeart/2018/2/layout/IconVerticalSolidList"/>
    <dgm:cxn modelId="{BA34322D-D648-43A3-B8DC-1C3D38334077}" type="presParOf" srcId="{1C6409D3-8B50-46B7-8515-5C7D3836E422}" destId="{4FFDB26F-37E9-4674-A778-99FCE54D7740}" srcOrd="1" destOrd="0" presId="urn:microsoft.com/office/officeart/2018/2/layout/IconVerticalSolidList"/>
    <dgm:cxn modelId="{BA69B4B7-9F6E-4868-8942-6A89875CA0F4}" type="presParOf" srcId="{1C6409D3-8B50-46B7-8515-5C7D3836E422}" destId="{917BB0EF-B975-4D1C-8E78-00428A6A9EE4}" srcOrd="2" destOrd="0" presId="urn:microsoft.com/office/officeart/2018/2/layout/IconVerticalSolidList"/>
    <dgm:cxn modelId="{A92E3BC2-3ED4-4337-BB0C-F5C7CCE5E67E}" type="presParOf" srcId="{1C6409D3-8B50-46B7-8515-5C7D3836E422}" destId="{AA0368B4-81BF-4D57-A536-EDBE8313BFDC}" srcOrd="3" destOrd="0" presId="urn:microsoft.com/office/officeart/2018/2/layout/IconVerticalSolidList"/>
    <dgm:cxn modelId="{C6E263D9-BB7F-411D-9444-1AE3041BED37}" type="presParOf" srcId="{33C237AC-20CF-4717-9D5F-F8FA8143380B}" destId="{BEDEB68F-2D78-4329-90B3-5348AA57D9B9}" srcOrd="3" destOrd="0" presId="urn:microsoft.com/office/officeart/2018/2/layout/IconVerticalSolidList"/>
    <dgm:cxn modelId="{A185CC38-2EF0-4CF7-9AC9-B812AD76B2C0}" type="presParOf" srcId="{33C237AC-20CF-4717-9D5F-F8FA8143380B}" destId="{4CDBCA20-6F06-4C71-847A-ED20949D9A95}" srcOrd="4" destOrd="0" presId="urn:microsoft.com/office/officeart/2018/2/layout/IconVerticalSolidList"/>
    <dgm:cxn modelId="{467F561E-59F1-4794-8F67-AF836906DF06}" type="presParOf" srcId="{4CDBCA20-6F06-4C71-847A-ED20949D9A95}" destId="{BA4A5669-D66F-4652-A16F-C57D26498B80}" srcOrd="0" destOrd="0" presId="urn:microsoft.com/office/officeart/2018/2/layout/IconVerticalSolidList"/>
    <dgm:cxn modelId="{AC548139-DC73-44CC-92CF-58F02FF86696}" type="presParOf" srcId="{4CDBCA20-6F06-4C71-847A-ED20949D9A95}" destId="{3CAB26FB-AC6E-4B7A-B520-BA3E6691D077}" srcOrd="1" destOrd="0" presId="urn:microsoft.com/office/officeart/2018/2/layout/IconVerticalSolidList"/>
    <dgm:cxn modelId="{4D353859-9C3A-4871-AD0C-5B8075E4549C}" type="presParOf" srcId="{4CDBCA20-6F06-4C71-847A-ED20949D9A95}" destId="{B390F707-9F14-410C-A3B4-59F8190C1D98}" srcOrd="2" destOrd="0" presId="urn:microsoft.com/office/officeart/2018/2/layout/IconVerticalSolidList"/>
    <dgm:cxn modelId="{A0B17291-4A84-46AE-85C1-30716D3371D7}" type="presParOf" srcId="{4CDBCA20-6F06-4C71-847A-ED20949D9A95}" destId="{5BADC067-52B0-4F98-B682-A3D33D3A9A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FB158-BF51-45E3-88CB-C9E45170E3D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BD3796F-6A65-48B1-864A-BA89B9422C80}">
      <dgm:prSet/>
      <dgm:spPr/>
      <dgm:t>
        <a:bodyPr/>
        <a:lstStyle/>
        <a:p>
          <a:r>
            <a:rPr lang="en-US"/>
            <a:t>Prioritizing Organizational Efforts, Business Needs, and Outcomes:</a:t>
          </a:r>
        </a:p>
      </dgm:t>
    </dgm:pt>
    <dgm:pt modelId="{190E8B9F-8CFF-4DBB-8A8E-97E8D19472BE}" type="parTrans" cxnId="{B318F9C9-9930-404D-91EE-265CAEC082F9}">
      <dgm:prSet/>
      <dgm:spPr/>
      <dgm:t>
        <a:bodyPr/>
        <a:lstStyle/>
        <a:p>
          <a:endParaRPr lang="en-US"/>
        </a:p>
      </dgm:t>
    </dgm:pt>
    <dgm:pt modelId="{B2E08BD5-9FA5-425C-B02F-6B568147B101}" type="sibTrans" cxnId="{B318F9C9-9930-404D-91EE-265CAEC082F9}">
      <dgm:prSet/>
      <dgm:spPr/>
      <dgm:t>
        <a:bodyPr/>
        <a:lstStyle/>
        <a:p>
          <a:endParaRPr lang="en-US"/>
        </a:p>
      </dgm:t>
    </dgm:pt>
    <dgm:pt modelId="{6A80206D-2D93-45E4-A32C-1443AC1B146D}">
      <dgm:prSet/>
      <dgm:spPr/>
      <dgm:t>
        <a:bodyPr/>
        <a:lstStyle/>
        <a:p>
          <a:r>
            <a:rPr lang="en-US"/>
            <a:t>Identify Core Business Objectives: What are RC Cybersecurity's primary services and mission? Align cybersecurity efforts directly with protecting these core functions.</a:t>
          </a:r>
        </a:p>
      </dgm:t>
    </dgm:pt>
    <dgm:pt modelId="{54A8A23E-B76B-44AA-8877-0C84C5DD6BF2}" type="parTrans" cxnId="{9CB376A2-B123-429F-B089-93D7A3962148}">
      <dgm:prSet/>
      <dgm:spPr/>
      <dgm:t>
        <a:bodyPr/>
        <a:lstStyle/>
        <a:p>
          <a:endParaRPr lang="en-US"/>
        </a:p>
      </dgm:t>
    </dgm:pt>
    <dgm:pt modelId="{9235156D-5AA3-4CD2-8D75-667F42F6E05E}" type="sibTrans" cxnId="{9CB376A2-B123-429F-B089-93D7A3962148}">
      <dgm:prSet/>
      <dgm:spPr/>
      <dgm:t>
        <a:bodyPr/>
        <a:lstStyle/>
        <a:p>
          <a:endParaRPr lang="en-US"/>
        </a:p>
      </dgm:t>
    </dgm:pt>
    <dgm:pt modelId="{AC6A60AF-93DE-48FD-A1D2-6BD3AE578815}">
      <dgm:prSet/>
      <dgm:spPr/>
      <dgm:t>
        <a:bodyPr/>
        <a:lstStyle/>
        <a:p>
          <a:r>
            <a:rPr lang="en-US"/>
            <a:t>Regulatory Mapping: Determine which regulations are most applicable based on RC Cybersecurity's operations and data handling. Map specific regulatory requirements to the NIST CSF functions or ISO 27001 controls.</a:t>
          </a:r>
        </a:p>
      </dgm:t>
    </dgm:pt>
    <dgm:pt modelId="{5670E15F-4F4F-4194-AE43-4DCBE95321CC}" type="parTrans" cxnId="{B9F105E9-1030-454A-ADCB-9BECE96F4526}">
      <dgm:prSet/>
      <dgm:spPr/>
      <dgm:t>
        <a:bodyPr/>
        <a:lstStyle/>
        <a:p>
          <a:endParaRPr lang="en-US"/>
        </a:p>
      </dgm:t>
    </dgm:pt>
    <dgm:pt modelId="{1B9E2926-7867-4A2B-A9F9-9B46078A443A}" type="sibTrans" cxnId="{B9F105E9-1030-454A-ADCB-9BECE96F4526}">
      <dgm:prSet/>
      <dgm:spPr/>
      <dgm:t>
        <a:bodyPr/>
        <a:lstStyle/>
        <a:p>
          <a:endParaRPr lang="en-US"/>
        </a:p>
      </dgm:t>
    </dgm:pt>
    <dgm:pt modelId="{F7A9282B-54AE-4016-9348-7D3ABA23836E}">
      <dgm:prSet/>
      <dgm:spPr/>
      <dgm:t>
        <a:bodyPr/>
        <a:lstStyle/>
        <a:p>
          <a:r>
            <a:rPr lang="en-US"/>
            <a:t>Risk Assessment: Conduct a thorough risk assessment to identify the most significant threats and vulnerabilities, considering the specific data types handled (e.g., cardholder data, PHI, financial data) and the regulatory impact of a breach.</a:t>
          </a:r>
        </a:p>
      </dgm:t>
    </dgm:pt>
    <dgm:pt modelId="{9032D9BB-F932-4C1E-8D05-82117F1DB317}" type="parTrans" cxnId="{94AE598D-A8CA-44F3-919F-6682E13BAE97}">
      <dgm:prSet/>
      <dgm:spPr/>
      <dgm:t>
        <a:bodyPr/>
        <a:lstStyle/>
        <a:p>
          <a:endParaRPr lang="en-US"/>
        </a:p>
      </dgm:t>
    </dgm:pt>
    <dgm:pt modelId="{330A6A29-CD26-48BC-ADD0-AAB992FAB816}" type="sibTrans" cxnId="{94AE598D-A8CA-44F3-919F-6682E13BAE97}">
      <dgm:prSet/>
      <dgm:spPr/>
      <dgm:t>
        <a:bodyPr/>
        <a:lstStyle/>
        <a:p>
          <a:endParaRPr lang="en-US"/>
        </a:p>
      </dgm:t>
    </dgm:pt>
    <dgm:pt modelId="{E9342967-10CA-44AD-A70B-FFBB36C5C5C8}" type="pres">
      <dgm:prSet presAssocID="{81DFB158-BF51-45E3-88CB-C9E45170E3DA}" presName="root" presStyleCnt="0">
        <dgm:presLayoutVars>
          <dgm:dir/>
          <dgm:resizeHandles val="exact"/>
        </dgm:presLayoutVars>
      </dgm:prSet>
      <dgm:spPr/>
    </dgm:pt>
    <dgm:pt modelId="{6F392B5E-BB6E-47A6-95EB-C6A3A6140EB7}" type="pres">
      <dgm:prSet presAssocID="{BBD3796F-6A65-48B1-864A-BA89B9422C80}" presName="compNode" presStyleCnt="0"/>
      <dgm:spPr/>
    </dgm:pt>
    <dgm:pt modelId="{5C03B7FA-3F6E-4D42-BF50-C694409E9172}" type="pres">
      <dgm:prSet presAssocID="{BBD3796F-6A65-48B1-864A-BA89B9422C80}" presName="bgRect" presStyleLbl="bgShp" presStyleIdx="0" presStyleCnt="4"/>
      <dgm:spPr/>
    </dgm:pt>
    <dgm:pt modelId="{D6481704-F576-432F-9D69-3AFE3460EA89}" type="pres">
      <dgm:prSet presAssocID="{BBD3796F-6A65-48B1-864A-BA89B9422C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73E807FD-2BF4-4EC0-8E41-090B2FD71847}" type="pres">
      <dgm:prSet presAssocID="{BBD3796F-6A65-48B1-864A-BA89B9422C80}" presName="spaceRect" presStyleCnt="0"/>
      <dgm:spPr/>
    </dgm:pt>
    <dgm:pt modelId="{73BA2C5F-D138-4EB5-BEC8-EF09CD504724}" type="pres">
      <dgm:prSet presAssocID="{BBD3796F-6A65-48B1-864A-BA89B9422C80}" presName="parTx" presStyleLbl="revTx" presStyleIdx="0" presStyleCnt="4">
        <dgm:presLayoutVars>
          <dgm:chMax val="0"/>
          <dgm:chPref val="0"/>
        </dgm:presLayoutVars>
      </dgm:prSet>
      <dgm:spPr/>
    </dgm:pt>
    <dgm:pt modelId="{3B1EB2E5-81D4-4D6C-98F9-90F0BEE86A17}" type="pres">
      <dgm:prSet presAssocID="{B2E08BD5-9FA5-425C-B02F-6B568147B101}" presName="sibTrans" presStyleCnt="0"/>
      <dgm:spPr/>
    </dgm:pt>
    <dgm:pt modelId="{1BF02AB6-EFD4-4EF4-93A9-A5172CF503AE}" type="pres">
      <dgm:prSet presAssocID="{6A80206D-2D93-45E4-A32C-1443AC1B146D}" presName="compNode" presStyleCnt="0"/>
      <dgm:spPr/>
    </dgm:pt>
    <dgm:pt modelId="{48B0C825-878F-4853-BA65-A7AC228D4999}" type="pres">
      <dgm:prSet presAssocID="{6A80206D-2D93-45E4-A32C-1443AC1B146D}" presName="bgRect" presStyleLbl="bgShp" presStyleIdx="1" presStyleCnt="4"/>
      <dgm:spPr/>
    </dgm:pt>
    <dgm:pt modelId="{32345351-1B07-4320-BE77-E91222FC8A8E}" type="pres">
      <dgm:prSet presAssocID="{6A80206D-2D93-45E4-A32C-1443AC1B14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D9020AA7-210D-4499-B238-618E0B750A93}" type="pres">
      <dgm:prSet presAssocID="{6A80206D-2D93-45E4-A32C-1443AC1B146D}" presName="spaceRect" presStyleCnt="0"/>
      <dgm:spPr/>
    </dgm:pt>
    <dgm:pt modelId="{80D47CA7-2EF1-4041-804C-1AAB50BA271E}" type="pres">
      <dgm:prSet presAssocID="{6A80206D-2D93-45E4-A32C-1443AC1B146D}" presName="parTx" presStyleLbl="revTx" presStyleIdx="1" presStyleCnt="4">
        <dgm:presLayoutVars>
          <dgm:chMax val="0"/>
          <dgm:chPref val="0"/>
        </dgm:presLayoutVars>
      </dgm:prSet>
      <dgm:spPr/>
    </dgm:pt>
    <dgm:pt modelId="{A6124766-2C4D-4449-8394-DE2D79DD614A}" type="pres">
      <dgm:prSet presAssocID="{9235156D-5AA3-4CD2-8D75-667F42F6E05E}" presName="sibTrans" presStyleCnt="0"/>
      <dgm:spPr/>
    </dgm:pt>
    <dgm:pt modelId="{24519FFF-951B-41BB-A1E3-32457621C9AD}" type="pres">
      <dgm:prSet presAssocID="{AC6A60AF-93DE-48FD-A1D2-6BD3AE578815}" presName="compNode" presStyleCnt="0"/>
      <dgm:spPr/>
    </dgm:pt>
    <dgm:pt modelId="{D7FF413C-9203-46B2-880B-56B959823654}" type="pres">
      <dgm:prSet presAssocID="{AC6A60AF-93DE-48FD-A1D2-6BD3AE578815}" presName="bgRect" presStyleLbl="bgShp" presStyleIdx="2" presStyleCnt="4"/>
      <dgm:spPr/>
    </dgm:pt>
    <dgm:pt modelId="{1923E958-9C5C-4383-9D93-7D5BE7A4EF29}" type="pres">
      <dgm:prSet presAssocID="{AC6A60AF-93DE-48FD-A1D2-6BD3AE5788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E10EC42-F62C-4BAD-BC33-972E9B5BEF9A}" type="pres">
      <dgm:prSet presAssocID="{AC6A60AF-93DE-48FD-A1D2-6BD3AE578815}" presName="spaceRect" presStyleCnt="0"/>
      <dgm:spPr/>
    </dgm:pt>
    <dgm:pt modelId="{4CCC5942-B48A-4BF0-A689-56E71AC83C52}" type="pres">
      <dgm:prSet presAssocID="{AC6A60AF-93DE-48FD-A1D2-6BD3AE578815}" presName="parTx" presStyleLbl="revTx" presStyleIdx="2" presStyleCnt="4">
        <dgm:presLayoutVars>
          <dgm:chMax val="0"/>
          <dgm:chPref val="0"/>
        </dgm:presLayoutVars>
      </dgm:prSet>
      <dgm:spPr/>
    </dgm:pt>
    <dgm:pt modelId="{151B0635-CCF4-457D-9ED4-456951AD2CB1}" type="pres">
      <dgm:prSet presAssocID="{1B9E2926-7867-4A2B-A9F9-9B46078A443A}" presName="sibTrans" presStyleCnt="0"/>
      <dgm:spPr/>
    </dgm:pt>
    <dgm:pt modelId="{15AB1734-51D1-4CD6-A028-4D89BDAF9FA7}" type="pres">
      <dgm:prSet presAssocID="{F7A9282B-54AE-4016-9348-7D3ABA23836E}" presName="compNode" presStyleCnt="0"/>
      <dgm:spPr/>
    </dgm:pt>
    <dgm:pt modelId="{D34CC363-3DBA-4CF3-AA19-B4A003736410}" type="pres">
      <dgm:prSet presAssocID="{F7A9282B-54AE-4016-9348-7D3ABA23836E}" presName="bgRect" presStyleLbl="bgShp" presStyleIdx="3" presStyleCnt="4"/>
      <dgm:spPr/>
    </dgm:pt>
    <dgm:pt modelId="{C5842AE7-70EA-42A9-95CB-CE0706D48C52}" type="pres">
      <dgm:prSet presAssocID="{F7A9282B-54AE-4016-9348-7D3ABA2383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4D9EF6D2-D3F6-4949-A24A-0BA8DDB84357}" type="pres">
      <dgm:prSet presAssocID="{F7A9282B-54AE-4016-9348-7D3ABA23836E}" presName="spaceRect" presStyleCnt="0"/>
      <dgm:spPr/>
    </dgm:pt>
    <dgm:pt modelId="{4134805D-F6E6-4372-8B2E-16A3F7E8952E}" type="pres">
      <dgm:prSet presAssocID="{F7A9282B-54AE-4016-9348-7D3ABA23836E}" presName="parTx" presStyleLbl="revTx" presStyleIdx="3" presStyleCnt="4">
        <dgm:presLayoutVars>
          <dgm:chMax val="0"/>
          <dgm:chPref val="0"/>
        </dgm:presLayoutVars>
      </dgm:prSet>
      <dgm:spPr/>
    </dgm:pt>
  </dgm:ptLst>
  <dgm:cxnLst>
    <dgm:cxn modelId="{792A7E14-40C9-47FF-8CD2-507B6165488C}" type="presOf" srcId="{81DFB158-BF51-45E3-88CB-C9E45170E3DA}" destId="{E9342967-10CA-44AD-A70B-FFBB36C5C5C8}" srcOrd="0" destOrd="0" presId="urn:microsoft.com/office/officeart/2018/2/layout/IconVerticalSolidList"/>
    <dgm:cxn modelId="{97D8D255-8AC4-4B24-B45E-FBC4CF287728}" type="presOf" srcId="{AC6A60AF-93DE-48FD-A1D2-6BD3AE578815}" destId="{4CCC5942-B48A-4BF0-A689-56E71AC83C52}" srcOrd="0" destOrd="0" presId="urn:microsoft.com/office/officeart/2018/2/layout/IconVerticalSolidList"/>
    <dgm:cxn modelId="{38748B8A-6F7B-4119-9DB6-4E958A6613D8}" type="presOf" srcId="{F7A9282B-54AE-4016-9348-7D3ABA23836E}" destId="{4134805D-F6E6-4372-8B2E-16A3F7E8952E}" srcOrd="0" destOrd="0" presId="urn:microsoft.com/office/officeart/2018/2/layout/IconVerticalSolidList"/>
    <dgm:cxn modelId="{F8981E8D-B4B3-4B41-AF56-59D9B2AF9D75}" type="presOf" srcId="{BBD3796F-6A65-48B1-864A-BA89B9422C80}" destId="{73BA2C5F-D138-4EB5-BEC8-EF09CD504724}" srcOrd="0" destOrd="0" presId="urn:microsoft.com/office/officeart/2018/2/layout/IconVerticalSolidList"/>
    <dgm:cxn modelId="{94AE598D-A8CA-44F3-919F-6682E13BAE97}" srcId="{81DFB158-BF51-45E3-88CB-C9E45170E3DA}" destId="{F7A9282B-54AE-4016-9348-7D3ABA23836E}" srcOrd="3" destOrd="0" parTransId="{9032D9BB-F932-4C1E-8D05-82117F1DB317}" sibTransId="{330A6A29-CD26-48BC-ADD0-AAB992FAB816}"/>
    <dgm:cxn modelId="{9CB376A2-B123-429F-B089-93D7A3962148}" srcId="{81DFB158-BF51-45E3-88CB-C9E45170E3DA}" destId="{6A80206D-2D93-45E4-A32C-1443AC1B146D}" srcOrd="1" destOrd="0" parTransId="{54A8A23E-B76B-44AA-8877-0C84C5DD6BF2}" sibTransId="{9235156D-5AA3-4CD2-8D75-667F42F6E05E}"/>
    <dgm:cxn modelId="{88CC40B8-CE96-4E96-A2B7-50D189DA0656}" type="presOf" srcId="{6A80206D-2D93-45E4-A32C-1443AC1B146D}" destId="{80D47CA7-2EF1-4041-804C-1AAB50BA271E}" srcOrd="0" destOrd="0" presId="urn:microsoft.com/office/officeart/2018/2/layout/IconVerticalSolidList"/>
    <dgm:cxn modelId="{B318F9C9-9930-404D-91EE-265CAEC082F9}" srcId="{81DFB158-BF51-45E3-88CB-C9E45170E3DA}" destId="{BBD3796F-6A65-48B1-864A-BA89B9422C80}" srcOrd="0" destOrd="0" parTransId="{190E8B9F-8CFF-4DBB-8A8E-97E8D19472BE}" sibTransId="{B2E08BD5-9FA5-425C-B02F-6B568147B101}"/>
    <dgm:cxn modelId="{B9F105E9-1030-454A-ADCB-9BECE96F4526}" srcId="{81DFB158-BF51-45E3-88CB-C9E45170E3DA}" destId="{AC6A60AF-93DE-48FD-A1D2-6BD3AE578815}" srcOrd="2" destOrd="0" parTransId="{5670E15F-4F4F-4194-AE43-4DCBE95321CC}" sibTransId="{1B9E2926-7867-4A2B-A9F9-9B46078A443A}"/>
    <dgm:cxn modelId="{35ACFAC6-24DC-4DA6-9572-171072818C32}" type="presParOf" srcId="{E9342967-10CA-44AD-A70B-FFBB36C5C5C8}" destId="{6F392B5E-BB6E-47A6-95EB-C6A3A6140EB7}" srcOrd="0" destOrd="0" presId="urn:microsoft.com/office/officeart/2018/2/layout/IconVerticalSolidList"/>
    <dgm:cxn modelId="{FFC29738-2FD4-4019-B94E-D00582B49248}" type="presParOf" srcId="{6F392B5E-BB6E-47A6-95EB-C6A3A6140EB7}" destId="{5C03B7FA-3F6E-4D42-BF50-C694409E9172}" srcOrd="0" destOrd="0" presId="urn:microsoft.com/office/officeart/2018/2/layout/IconVerticalSolidList"/>
    <dgm:cxn modelId="{10A959E3-4A7C-4C44-A9A3-914039654676}" type="presParOf" srcId="{6F392B5E-BB6E-47A6-95EB-C6A3A6140EB7}" destId="{D6481704-F576-432F-9D69-3AFE3460EA89}" srcOrd="1" destOrd="0" presId="urn:microsoft.com/office/officeart/2018/2/layout/IconVerticalSolidList"/>
    <dgm:cxn modelId="{7BDF05EA-FD76-4F4E-AAD5-43D47FC84869}" type="presParOf" srcId="{6F392B5E-BB6E-47A6-95EB-C6A3A6140EB7}" destId="{73E807FD-2BF4-4EC0-8E41-090B2FD71847}" srcOrd="2" destOrd="0" presId="urn:microsoft.com/office/officeart/2018/2/layout/IconVerticalSolidList"/>
    <dgm:cxn modelId="{9114ADC4-78A3-4F5D-BB84-A072058CAC03}" type="presParOf" srcId="{6F392B5E-BB6E-47A6-95EB-C6A3A6140EB7}" destId="{73BA2C5F-D138-4EB5-BEC8-EF09CD504724}" srcOrd="3" destOrd="0" presId="urn:microsoft.com/office/officeart/2018/2/layout/IconVerticalSolidList"/>
    <dgm:cxn modelId="{B87D0246-1AC5-4B61-B4C8-EE681E44B826}" type="presParOf" srcId="{E9342967-10CA-44AD-A70B-FFBB36C5C5C8}" destId="{3B1EB2E5-81D4-4D6C-98F9-90F0BEE86A17}" srcOrd="1" destOrd="0" presId="urn:microsoft.com/office/officeart/2018/2/layout/IconVerticalSolidList"/>
    <dgm:cxn modelId="{20AC1905-7790-4D5C-9C13-DEA506BAD5A1}" type="presParOf" srcId="{E9342967-10CA-44AD-A70B-FFBB36C5C5C8}" destId="{1BF02AB6-EFD4-4EF4-93A9-A5172CF503AE}" srcOrd="2" destOrd="0" presId="urn:microsoft.com/office/officeart/2018/2/layout/IconVerticalSolidList"/>
    <dgm:cxn modelId="{94A8E309-6EB4-4E6A-907D-8F6610FBC4A6}" type="presParOf" srcId="{1BF02AB6-EFD4-4EF4-93A9-A5172CF503AE}" destId="{48B0C825-878F-4853-BA65-A7AC228D4999}" srcOrd="0" destOrd="0" presId="urn:microsoft.com/office/officeart/2018/2/layout/IconVerticalSolidList"/>
    <dgm:cxn modelId="{8ABFF84E-C181-4233-9F14-C2BB4AB1BB34}" type="presParOf" srcId="{1BF02AB6-EFD4-4EF4-93A9-A5172CF503AE}" destId="{32345351-1B07-4320-BE77-E91222FC8A8E}" srcOrd="1" destOrd="0" presId="urn:microsoft.com/office/officeart/2018/2/layout/IconVerticalSolidList"/>
    <dgm:cxn modelId="{A8A35BEC-0A8D-4BF7-8B99-BD44C8B7E918}" type="presParOf" srcId="{1BF02AB6-EFD4-4EF4-93A9-A5172CF503AE}" destId="{D9020AA7-210D-4499-B238-618E0B750A93}" srcOrd="2" destOrd="0" presId="urn:microsoft.com/office/officeart/2018/2/layout/IconVerticalSolidList"/>
    <dgm:cxn modelId="{BBEDBC9A-8849-4F50-98D5-FB0A33DF2E9D}" type="presParOf" srcId="{1BF02AB6-EFD4-4EF4-93A9-A5172CF503AE}" destId="{80D47CA7-2EF1-4041-804C-1AAB50BA271E}" srcOrd="3" destOrd="0" presId="urn:microsoft.com/office/officeart/2018/2/layout/IconVerticalSolidList"/>
    <dgm:cxn modelId="{726FE9A1-A84B-4714-832E-DD770F9B63CF}" type="presParOf" srcId="{E9342967-10CA-44AD-A70B-FFBB36C5C5C8}" destId="{A6124766-2C4D-4449-8394-DE2D79DD614A}" srcOrd="3" destOrd="0" presId="urn:microsoft.com/office/officeart/2018/2/layout/IconVerticalSolidList"/>
    <dgm:cxn modelId="{67C70892-3784-4E94-AE39-004CA923ABCF}" type="presParOf" srcId="{E9342967-10CA-44AD-A70B-FFBB36C5C5C8}" destId="{24519FFF-951B-41BB-A1E3-32457621C9AD}" srcOrd="4" destOrd="0" presId="urn:microsoft.com/office/officeart/2018/2/layout/IconVerticalSolidList"/>
    <dgm:cxn modelId="{49EB7254-D5C9-46D2-8AFC-2F9FDA590DD1}" type="presParOf" srcId="{24519FFF-951B-41BB-A1E3-32457621C9AD}" destId="{D7FF413C-9203-46B2-880B-56B959823654}" srcOrd="0" destOrd="0" presId="urn:microsoft.com/office/officeart/2018/2/layout/IconVerticalSolidList"/>
    <dgm:cxn modelId="{A410C433-0ABA-43BF-AB83-BC3D68F740CA}" type="presParOf" srcId="{24519FFF-951B-41BB-A1E3-32457621C9AD}" destId="{1923E958-9C5C-4383-9D93-7D5BE7A4EF29}" srcOrd="1" destOrd="0" presId="urn:microsoft.com/office/officeart/2018/2/layout/IconVerticalSolidList"/>
    <dgm:cxn modelId="{4BACE4A6-6983-4CDA-AEF5-A526460672F5}" type="presParOf" srcId="{24519FFF-951B-41BB-A1E3-32457621C9AD}" destId="{EE10EC42-F62C-4BAD-BC33-972E9B5BEF9A}" srcOrd="2" destOrd="0" presId="urn:microsoft.com/office/officeart/2018/2/layout/IconVerticalSolidList"/>
    <dgm:cxn modelId="{1AD5AFA1-CAD3-4DDD-9EFA-3CF448BB2FF3}" type="presParOf" srcId="{24519FFF-951B-41BB-A1E3-32457621C9AD}" destId="{4CCC5942-B48A-4BF0-A689-56E71AC83C52}" srcOrd="3" destOrd="0" presId="urn:microsoft.com/office/officeart/2018/2/layout/IconVerticalSolidList"/>
    <dgm:cxn modelId="{FF52A158-F57A-468A-8DA4-13E32AEAE405}" type="presParOf" srcId="{E9342967-10CA-44AD-A70B-FFBB36C5C5C8}" destId="{151B0635-CCF4-457D-9ED4-456951AD2CB1}" srcOrd="5" destOrd="0" presId="urn:microsoft.com/office/officeart/2018/2/layout/IconVerticalSolidList"/>
    <dgm:cxn modelId="{56E64A76-86B7-42C0-8A71-7274A51AFC3D}" type="presParOf" srcId="{E9342967-10CA-44AD-A70B-FFBB36C5C5C8}" destId="{15AB1734-51D1-4CD6-A028-4D89BDAF9FA7}" srcOrd="6" destOrd="0" presId="urn:microsoft.com/office/officeart/2018/2/layout/IconVerticalSolidList"/>
    <dgm:cxn modelId="{94338D09-8C7F-418B-AEC1-4017A5A57427}" type="presParOf" srcId="{15AB1734-51D1-4CD6-A028-4D89BDAF9FA7}" destId="{D34CC363-3DBA-4CF3-AA19-B4A003736410}" srcOrd="0" destOrd="0" presId="urn:microsoft.com/office/officeart/2018/2/layout/IconVerticalSolidList"/>
    <dgm:cxn modelId="{7C9D350A-9752-48E4-B6BD-6EB4C09C4374}" type="presParOf" srcId="{15AB1734-51D1-4CD6-A028-4D89BDAF9FA7}" destId="{C5842AE7-70EA-42A9-95CB-CE0706D48C52}" srcOrd="1" destOrd="0" presId="urn:microsoft.com/office/officeart/2018/2/layout/IconVerticalSolidList"/>
    <dgm:cxn modelId="{9DF22CA8-22B8-45B6-B196-63F179ED4311}" type="presParOf" srcId="{15AB1734-51D1-4CD6-A028-4D89BDAF9FA7}" destId="{4D9EF6D2-D3F6-4949-A24A-0BA8DDB84357}" srcOrd="2" destOrd="0" presId="urn:microsoft.com/office/officeart/2018/2/layout/IconVerticalSolidList"/>
    <dgm:cxn modelId="{34E6FA48-5BA4-4F85-976E-25406FC5C3DE}" type="presParOf" srcId="{15AB1734-51D1-4CD6-A028-4D89BDAF9FA7}" destId="{4134805D-F6E6-4372-8B2E-16A3F7E895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E3E3A2-E6E8-45EA-8B27-932DAA18055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BABB506-C137-4C53-ADD8-C36050F93AC8}">
      <dgm:prSet/>
      <dgm:spPr/>
      <dgm:t>
        <a:bodyPr/>
        <a:lstStyle/>
        <a:p>
          <a:r>
            <a:rPr lang="en-US" dirty="0"/>
            <a:t>Prioritize Controls: Based on the risk assessment and regulatory mapping, prioritize the implementation of controls that address the highest risks and most critical compliance requirements. For example:</a:t>
          </a:r>
        </a:p>
      </dgm:t>
    </dgm:pt>
    <dgm:pt modelId="{8228E117-B56D-411C-A82A-FD662890BBA4}" type="parTrans" cxnId="{1D82E35A-8715-4A56-BC6E-F99CC3A174FD}">
      <dgm:prSet/>
      <dgm:spPr/>
      <dgm:t>
        <a:bodyPr/>
        <a:lstStyle/>
        <a:p>
          <a:endParaRPr lang="en-US"/>
        </a:p>
      </dgm:t>
    </dgm:pt>
    <dgm:pt modelId="{AA771B84-334F-4F09-8793-C84B6D13E122}" type="sibTrans" cxnId="{1D82E35A-8715-4A56-BC6E-F99CC3A174FD}">
      <dgm:prSet/>
      <dgm:spPr/>
      <dgm:t>
        <a:bodyPr/>
        <a:lstStyle/>
        <a:p>
          <a:endParaRPr lang="en-US"/>
        </a:p>
      </dgm:t>
    </dgm:pt>
    <dgm:pt modelId="{442B46CB-7761-4C6C-B7C1-D54FE78280DE}">
      <dgm:prSet/>
      <dgm:spPr/>
      <dgm:t>
        <a:bodyPr/>
        <a:lstStyle/>
        <a:p>
          <a:r>
            <a:rPr lang="en-US"/>
            <a:t>If handling payment data, PCI DSS controls for cardholder data protection would be paramount.</a:t>
          </a:r>
        </a:p>
      </dgm:t>
    </dgm:pt>
    <dgm:pt modelId="{D5BEC09F-BBFE-47E5-A12D-2836BC45F161}" type="parTrans" cxnId="{EC310D1E-D340-49A0-973E-24A91C4C4D04}">
      <dgm:prSet/>
      <dgm:spPr/>
      <dgm:t>
        <a:bodyPr/>
        <a:lstStyle/>
        <a:p>
          <a:endParaRPr lang="en-US"/>
        </a:p>
      </dgm:t>
    </dgm:pt>
    <dgm:pt modelId="{BB630BEC-53BD-4E1C-A393-E58923558A53}" type="sibTrans" cxnId="{EC310D1E-D340-49A0-973E-24A91C4C4D04}">
      <dgm:prSet/>
      <dgm:spPr/>
      <dgm:t>
        <a:bodyPr/>
        <a:lstStyle/>
        <a:p>
          <a:endParaRPr lang="en-US"/>
        </a:p>
      </dgm:t>
    </dgm:pt>
    <dgm:pt modelId="{99D33567-2AD3-4C2B-8062-09CD07D72B97}">
      <dgm:prSet/>
      <dgm:spPr/>
      <dgm:t>
        <a:bodyPr/>
        <a:lstStyle/>
        <a:p>
          <a:r>
            <a:rPr lang="en-US"/>
            <a:t>If handling health data, HIPAA's technical and administrative safeguards for PHI would take precedence.</a:t>
          </a:r>
        </a:p>
      </dgm:t>
    </dgm:pt>
    <dgm:pt modelId="{903ADC13-DF1B-4D99-A754-04A95A33420C}" type="parTrans" cxnId="{7CA1FDB2-C142-4F25-AF67-4BCB2398B178}">
      <dgm:prSet/>
      <dgm:spPr/>
      <dgm:t>
        <a:bodyPr/>
        <a:lstStyle/>
        <a:p>
          <a:endParaRPr lang="en-US"/>
        </a:p>
      </dgm:t>
    </dgm:pt>
    <dgm:pt modelId="{15E65F51-78A9-4C39-9604-DBD800701C9C}" type="sibTrans" cxnId="{7CA1FDB2-C142-4F25-AF67-4BCB2398B178}">
      <dgm:prSet/>
      <dgm:spPr/>
      <dgm:t>
        <a:bodyPr/>
        <a:lstStyle/>
        <a:p>
          <a:endParaRPr lang="en-US"/>
        </a:p>
      </dgm:t>
    </dgm:pt>
    <dgm:pt modelId="{64A7C962-D146-44E1-AFB5-101B668F5812}">
      <dgm:prSet/>
      <dgm:spPr/>
      <dgm:t>
        <a:bodyPr/>
        <a:lstStyle/>
        <a:p>
          <a:r>
            <a:rPr lang="en-US"/>
            <a:t>For financial reporting, SOX-related controls ensuring data integrity are critical.</a:t>
          </a:r>
        </a:p>
      </dgm:t>
    </dgm:pt>
    <dgm:pt modelId="{554653D9-E069-46E0-8480-A25D8A11811E}" type="parTrans" cxnId="{C376C5D4-1CFE-431D-A03D-56AE893E4CC8}">
      <dgm:prSet/>
      <dgm:spPr/>
      <dgm:t>
        <a:bodyPr/>
        <a:lstStyle/>
        <a:p>
          <a:endParaRPr lang="en-US"/>
        </a:p>
      </dgm:t>
    </dgm:pt>
    <dgm:pt modelId="{23340A20-088F-48B2-B9AA-B9E3D0D654D5}" type="sibTrans" cxnId="{C376C5D4-1CFE-431D-A03D-56AE893E4CC8}">
      <dgm:prSet/>
      <dgm:spPr/>
      <dgm:t>
        <a:bodyPr/>
        <a:lstStyle/>
        <a:p>
          <a:endParaRPr lang="en-US"/>
        </a:p>
      </dgm:t>
    </dgm:pt>
    <dgm:pt modelId="{A79CDC1D-DE24-420B-9E7A-D1103670F12E}">
      <dgm:prSet/>
      <dgm:spPr/>
      <dgm:t>
        <a:bodyPr/>
        <a:lstStyle/>
        <a:p>
          <a:r>
            <a:rPr lang="en-US" dirty="0"/>
            <a:t>Leverage Frameworks: Use NIST CSF and ISO 27001 as overarching management systems to ensure a structured, continuous approach. These frameworks help organize the implementation of specific controls required by PCI DSS, HIPAA, SOX, and GLBA.</a:t>
          </a:r>
        </a:p>
      </dgm:t>
    </dgm:pt>
    <dgm:pt modelId="{4C388AC2-454A-4C91-9CDB-E4E7D4D25849}" type="parTrans" cxnId="{C9E917F7-B49D-405D-9082-992EDE1D8020}">
      <dgm:prSet/>
      <dgm:spPr/>
      <dgm:t>
        <a:bodyPr/>
        <a:lstStyle/>
        <a:p>
          <a:endParaRPr lang="en-US"/>
        </a:p>
      </dgm:t>
    </dgm:pt>
    <dgm:pt modelId="{B902A46E-BC6E-4B9B-BC58-F29E6E864252}" type="sibTrans" cxnId="{C9E917F7-B49D-405D-9082-992EDE1D8020}">
      <dgm:prSet/>
      <dgm:spPr/>
      <dgm:t>
        <a:bodyPr/>
        <a:lstStyle/>
        <a:p>
          <a:endParaRPr lang="en-US"/>
        </a:p>
      </dgm:t>
    </dgm:pt>
    <dgm:pt modelId="{AD4F05A3-A5AB-4F0F-A6D0-1D10AC5FC20B}">
      <dgm:prSet/>
      <dgm:spPr/>
      <dgm:t>
        <a:bodyPr/>
        <a:lstStyle/>
        <a:p>
          <a:r>
            <a:rPr lang="en-US" dirty="0"/>
            <a:t>Continuous Monitoring and Improvement: Establish processes for ongoing monitoring of compliance and security posture, and for continuously improving the cybersecurity program based on new threats, regulatory changes, and business needs.</a:t>
          </a:r>
        </a:p>
      </dgm:t>
    </dgm:pt>
    <dgm:pt modelId="{E6F8C9B9-310D-450A-AD8F-398B1620A000}" type="parTrans" cxnId="{A8656D4F-4105-47B0-BB98-B2497DE68F15}">
      <dgm:prSet/>
      <dgm:spPr/>
      <dgm:t>
        <a:bodyPr/>
        <a:lstStyle/>
        <a:p>
          <a:endParaRPr lang="en-US"/>
        </a:p>
      </dgm:t>
    </dgm:pt>
    <dgm:pt modelId="{C6984C91-17BE-41E3-ADF3-FC19B73BBEF3}" type="sibTrans" cxnId="{A8656D4F-4105-47B0-BB98-B2497DE68F15}">
      <dgm:prSet/>
      <dgm:spPr/>
      <dgm:t>
        <a:bodyPr/>
        <a:lstStyle/>
        <a:p>
          <a:endParaRPr lang="en-US"/>
        </a:p>
      </dgm:t>
    </dgm:pt>
    <dgm:pt modelId="{0CE16C9B-2F8C-4311-846B-C55D1952D73E}" type="pres">
      <dgm:prSet presAssocID="{D1E3E3A2-E6E8-45EA-8B27-932DAA180553}" presName="root" presStyleCnt="0">
        <dgm:presLayoutVars>
          <dgm:dir/>
          <dgm:resizeHandles val="exact"/>
        </dgm:presLayoutVars>
      </dgm:prSet>
      <dgm:spPr/>
    </dgm:pt>
    <dgm:pt modelId="{C9CD459E-89C9-4C56-B130-1A4DE4E32F4F}" type="pres">
      <dgm:prSet presAssocID="{3BABB506-C137-4C53-ADD8-C36050F93AC8}" presName="compNode" presStyleCnt="0"/>
      <dgm:spPr/>
    </dgm:pt>
    <dgm:pt modelId="{D12728F7-A81A-4B7F-BAA2-E57CD6206633}" type="pres">
      <dgm:prSet presAssocID="{3BABB506-C137-4C53-ADD8-C36050F93AC8}" presName="bgRect" presStyleLbl="bgShp" presStyleIdx="0" presStyleCnt="6"/>
      <dgm:spPr/>
    </dgm:pt>
    <dgm:pt modelId="{78AC318B-3D04-4F71-96BE-7C0DE54F8EA5}" type="pres">
      <dgm:prSet presAssocID="{3BABB506-C137-4C53-ADD8-C36050F93AC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71D8A649-9DCC-4BC8-B38A-9BC6D15F204E}" type="pres">
      <dgm:prSet presAssocID="{3BABB506-C137-4C53-ADD8-C36050F93AC8}" presName="spaceRect" presStyleCnt="0"/>
      <dgm:spPr/>
    </dgm:pt>
    <dgm:pt modelId="{B4888E9A-2506-42CA-80F6-8A16A0D554FB}" type="pres">
      <dgm:prSet presAssocID="{3BABB506-C137-4C53-ADD8-C36050F93AC8}" presName="parTx" presStyleLbl="revTx" presStyleIdx="0" presStyleCnt="6">
        <dgm:presLayoutVars>
          <dgm:chMax val="0"/>
          <dgm:chPref val="0"/>
        </dgm:presLayoutVars>
      </dgm:prSet>
      <dgm:spPr/>
    </dgm:pt>
    <dgm:pt modelId="{11010693-C4D3-41B6-BF8D-112CAB5FCFB6}" type="pres">
      <dgm:prSet presAssocID="{AA771B84-334F-4F09-8793-C84B6D13E122}" presName="sibTrans" presStyleCnt="0"/>
      <dgm:spPr/>
    </dgm:pt>
    <dgm:pt modelId="{4DF13EE2-7055-4842-B604-B68902FA658D}" type="pres">
      <dgm:prSet presAssocID="{442B46CB-7761-4C6C-B7C1-D54FE78280DE}" presName="compNode" presStyleCnt="0"/>
      <dgm:spPr/>
    </dgm:pt>
    <dgm:pt modelId="{AE9014A4-1BF2-48FA-BABA-12B91EEB6259}" type="pres">
      <dgm:prSet presAssocID="{442B46CB-7761-4C6C-B7C1-D54FE78280DE}" presName="bgRect" presStyleLbl="bgShp" presStyleIdx="1" presStyleCnt="6"/>
      <dgm:spPr/>
    </dgm:pt>
    <dgm:pt modelId="{D6190C0D-EFCB-4517-92D8-44E327E00111}" type="pres">
      <dgm:prSet presAssocID="{442B46CB-7761-4C6C-B7C1-D54FE78280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A7A704DB-3525-4AB2-B6D3-21D5D0EA0198}" type="pres">
      <dgm:prSet presAssocID="{442B46CB-7761-4C6C-B7C1-D54FE78280DE}" presName="spaceRect" presStyleCnt="0"/>
      <dgm:spPr/>
    </dgm:pt>
    <dgm:pt modelId="{252ED24B-01B8-4FBD-A166-42045AF809BC}" type="pres">
      <dgm:prSet presAssocID="{442B46CB-7761-4C6C-B7C1-D54FE78280DE}" presName="parTx" presStyleLbl="revTx" presStyleIdx="1" presStyleCnt="6">
        <dgm:presLayoutVars>
          <dgm:chMax val="0"/>
          <dgm:chPref val="0"/>
        </dgm:presLayoutVars>
      </dgm:prSet>
      <dgm:spPr/>
    </dgm:pt>
    <dgm:pt modelId="{23D2A0BD-8B6C-48AE-AFF2-702FEFDB8755}" type="pres">
      <dgm:prSet presAssocID="{BB630BEC-53BD-4E1C-A393-E58923558A53}" presName="sibTrans" presStyleCnt="0"/>
      <dgm:spPr/>
    </dgm:pt>
    <dgm:pt modelId="{1B8A87D0-CC21-4410-9183-3446661583D0}" type="pres">
      <dgm:prSet presAssocID="{99D33567-2AD3-4C2B-8062-09CD07D72B97}" presName="compNode" presStyleCnt="0"/>
      <dgm:spPr/>
    </dgm:pt>
    <dgm:pt modelId="{3B9863E2-DE74-4026-905F-CE05121013C6}" type="pres">
      <dgm:prSet presAssocID="{99D33567-2AD3-4C2B-8062-09CD07D72B97}" presName="bgRect" presStyleLbl="bgShp" presStyleIdx="2" presStyleCnt="6"/>
      <dgm:spPr/>
    </dgm:pt>
    <dgm:pt modelId="{9042F034-5C26-4EAC-B09C-F62B5E65E6B2}" type="pres">
      <dgm:prSet presAssocID="{99D33567-2AD3-4C2B-8062-09CD07D72B9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88A6C974-BD90-4CAD-A85D-24E1709F3767}" type="pres">
      <dgm:prSet presAssocID="{99D33567-2AD3-4C2B-8062-09CD07D72B97}" presName="spaceRect" presStyleCnt="0"/>
      <dgm:spPr/>
    </dgm:pt>
    <dgm:pt modelId="{B13E8CE4-CEC4-4700-8253-BF155B008AA7}" type="pres">
      <dgm:prSet presAssocID="{99D33567-2AD3-4C2B-8062-09CD07D72B97}" presName="parTx" presStyleLbl="revTx" presStyleIdx="2" presStyleCnt="6">
        <dgm:presLayoutVars>
          <dgm:chMax val="0"/>
          <dgm:chPref val="0"/>
        </dgm:presLayoutVars>
      </dgm:prSet>
      <dgm:spPr/>
    </dgm:pt>
    <dgm:pt modelId="{B3CAD94D-F92C-4285-9F61-9D5398985064}" type="pres">
      <dgm:prSet presAssocID="{15E65F51-78A9-4C39-9604-DBD800701C9C}" presName="sibTrans" presStyleCnt="0"/>
      <dgm:spPr/>
    </dgm:pt>
    <dgm:pt modelId="{0C538423-E734-4643-9111-E9F2C67CFE07}" type="pres">
      <dgm:prSet presAssocID="{64A7C962-D146-44E1-AFB5-101B668F5812}" presName="compNode" presStyleCnt="0"/>
      <dgm:spPr/>
    </dgm:pt>
    <dgm:pt modelId="{5B9CF054-9249-474A-AC8E-45F3775A4C70}" type="pres">
      <dgm:prSet presAssocID="{64A7C962-D146-44E1-AFB5-101B668F5812}" presName="bgRect" presStyleLbl="bgShp" presStyleIdx="3" presStyleCnt="6"/>
      <dgm:spPr/>
    </dgm:pt>
    <dgm:pt modelId="{02C05DFE-2B39-4888-9CE9-AB0B185062EA}" type="pres">
      <dgm:prSet presAssocID="{64A7C962-D146-44E1-AFB5-101B668F581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ployee Badge"/>
        </a:ext>
      </dgm:extLst>
    </dgm:pt>
    <dgm:pt modelId="{6E81DEE6-AE53-4A72-8F06-33D08AD8D5DC}" type="pres">
      <dgm:prSet presAssocID="{64A7C962-D146-44E1-AFB5-101B668F5812}" presName="spaceRect" presStyleCnt="0"/>
      <dgm:spPr/>
    </dgm:pt>
    <dgm:pt modelId="{66FD65DB-778B-4D5D-B66F-43D9B77B5FCD}" type="pres">
      <dgm:prSet presAssocID="{64A7C962-D146-44E1-AFB5-101B668F5812}" presName="parTx" presStyleLbl="revTx" presStyleIdx="3" presStyleCnt="6">
        <dgm:presLayoutVars>
          <dgm:chMax val="0"/>
          <dgm:chPref val="0"/>
        </dgm:presLayoutVars>
      </dgm:prSet>
      <dgm:spPr/>
    </dgm:pt>
    <dgm:pt modelId="{0FCF0730-6C79-4816-A2B9-1DFCDF7C063B}" type="pres">
      <dgm:prSet presAssocID="{23340A20-088F-48B2-B9AA-B9E3D0D654D5}" presName="sibTrans" presStyleCnt="0"/>
      <dgm:spPr/>
    </dgm:pt>
    <dgm:pt modelId="{B4CD5F1D-829F-4540-B906-C0E2C1254A46}" type="pres">
      <dgm:prSet presAssocID="{A79CDC1D-DE24-420B-9E7A-D1103670F12E}" presName="compNode" presStyleCnt="0"/>
      <dgm:spPr/>
    </dgm:pt>
    <dgm:pt modelId="{F186384A-B516-45AD-A90F-7D252DCA54DE}" type="pres">
      <dgm:prSet presAssocID="{A79CDC1D-DE24-420B-9E7A-D1103670F12E}" presName="bgRect" presStyleLbl="bgShp" presStyleIdx="4" presStyleCnt="6"/>
      <dgm:spPr/>
    </dgm:pt>
    <dgm:pt modelId="{3161E56D-74A0-43CB-9293-E8BB5CB4A108}" type="pres">
      <dgm:prSet presAssocID="{A79CDC1D-DE24-420B-9E7A-D1103670F1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01113A03-F407-44E8-814D-CF77B507B810}" type="pres">
      <dgm:prSet presAssocID="{A79CDC1D-DE24-420B-9E7A-D1103670F12E}" presName="spaceRect" presStyleCnt="0"/>
      <dgm:spPr/>
    </dgm:pt>
    <dgm:pt modelId="{39218A0D-4BB0-4974-B42C-2CFEB629EE59}" type="pres">
      <dgm:prSet presAssocID="{A79CDC1D-DE24-420B-9E7A-D1103670F12E}" presName="parTx" presStyleLbl="revTx" presStyleIdx="4" presStyleCnt="6">
        <dgm:presLayoutVars>
          <dgm:chMax val="0"/>
          <dgm:chPref val="0"/>
        </dgm:presLayoutVars>
      </dgm:prSet>
      <dgm:spPr/>
    </dgm:pt>
    <dgm:pt modelId="{93C7817E-33D1-430C-9708-C2072DCBA587}" type="pres">
      <dgm:prSet presAssocID="{B902A46E-BC6E-4B9B-BC58-F29E6E864252}" presName="sibTrans" presStyleCnt="0"/>
      <dgm:spPr/>
    </dgm:pt>
    <dgm:pt modelId="{850A87C7-48B0-4D9A-9EEE-3928EE7574BB}" type="pres">
      <dgm:prSet presAssocID="{AD4F05A3-A5AB-4F0F-A6D0-1D10AC5FC20B}" presName="compNode" presStyleCnt="0"/>
      <dgm:spPr/>
    </dgm:pt>
    <dgm:pt modelId="{57450F24-AAA5-473D-BB69-052E04111106}" type="pres">
      <dgm:prSet presAssocID="{AD4F05A3-A5AB-4F0F-A6D0-1D10AC5FC20B}" presName="bgRect" presStyleLbl="bgShp" presStyleIdx="5" presStyleCnt="6"/>
      <dgm:spPr/>
    </dgm:pt>
    <dgm:pt modelId="{1C32AD58-CF5D-4F7A-B884-1AD5EF35D933}" type="pres">
      <dgm:prSet presAssocID="{AD4F05A3-A5AB-4F0F-A6D0-1D10AC5FC2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0FA2D2D4-C073-4DF1-A86F-1FA9C92A2E2F}" type="pres">
      <dgm:prSet presAssocID="{AD4F05A3-A5AB-4F0F-A6D0-1D10AC5FC20B}" presName="spaceRect" presStyleCnt="0"/>
      <dgm:spPr/>
    </dgm:pt>
    <dgm:pt modelId="{E5ACF961-C092-43CC-80D5-6D747C2E4E12}" type="pres">
      <dgm:prSet presAssocID="{AD4F05A3-A5AB-4F0F-A6D0-1D10AC5FC20B}" presName="parTx" presStyleLbl="revTx" presStyleIdx="5" presStyleCnt="6">
        <dgm:presLayoutVars>
          <dgm:chMax val="0"/>
          <dgm:chPref val="0"/>
        </dgm:presLayoutVars>
      </dgm:prSet>
      <dgm:spPr/>
    </dgm:pt>
  </dgm:ptLst>
  <dgm:cxnLst>
    <dgm:cxn modelId="{A5131E14-3B57-41FE-9918-1E7EEBEEB58C}" type="presOf" srcId="{D1E3E3A2-E6E8-45EA-8B27-932DAA180553}" destId="{0CE16C9B-2F8C-4311-846B-C55D1952D73E}" srcOrd="0" destOrd="0" presId="urn:microsoft.com/office/officeart/2018/2/layout/IconVerticalSolidList"/>
    <dgm:cxn modelId="{EC310D1E-D340-49A0-973E-24A91C4C4D04}" srcId="{D1E3E3A2-E6E8-45EA-8B27-932DAA180553}" destId="{442B46CB-7761-4C6C-B7C1-D54FE78280DE}" srcOrd="1" destOrd="0" parTransId="{D5BEC09F-BBFE-47E5-A12D-2836BC45F161}" sibTransId="{BB630BEC-53BD-4E1C-A393-E58923558A53}"/>
    <dgm:cxn modelId="{3D567C4E-0765-4969-A51F-83DDECAF797F}" type="presOf" srcId="{AD4F05A3-A5AB-4F0F-A6D0-1D10AC5FC20B}" destId="{E5ACF961-C092-43CC-80D5-6D747C2E4E12}" srcOrd="0" destOrd="0" presId="urn:microsoft.com/office/officeart/2018/2/layout/IconVerticalSolidList"/>
    <dgm:cxn modelId="{A8656D4F-4105-47B0-BB98-B2497DE68F15}" srcId="{D1E3E3A2-E6E8-45EA-8B27-932DAA180553}" destId="{AD4F05A3-A5AB-4F0F-A6D0-1D10AC5FC20B}" srcOrd="5" destOrd="0" parTransId="{E6F8C9B9-310D-450A-AD8F-398B1620A000}" sibTransId="{C6984C91-17BE-41E3-ADF3-FC19B73BBEF3}"/>
    <dgm:cxn modelId="{1D82E35A-8715-4A56-BC6E-F99CC3A174FD}" srcId="{D1E3E3A2-E6E8-45EA-8B27-932DAA180553}" destId="{3BABB506-C137-4C53-ADD8-C36050F93AC8}" srcOrd="0" destOrd="0" parTransId="{8228E117-B56D-411C-A82A-FD662890BBA4}" sibTransId="{AA771B84-334F-4F09-8793-C84B6D13E122}"/>
    <dgm:cxn modelId="{084F0F81-1CFC-4579-B6AE-255B1B838642}" type="presOf" srcId="{3BABB506-C137-4C53-ADD8-C36050F93AC8}" destId="{B4888E9A-2506-42CA-80F6-8A16A0D554FB}" srcOrd="0" destOrd="0" presId="urn:microsoft.com/office/officeart/2018/2/layout/IconVerticalSolidList"/>
    <dgm:cxn modelId="{830CBCA6-C1B4-4819-BD8D-24F908B2ECE9}" type="presOf" srcId="{442B46CB-7761-4C6C-B7C1-D54FE78280DE}" destId="{252ED24B-01B8-4FBD-A166-42045AF809BC}" srcOrd="0" destOrd="0" presId="urn:microsoft.com/office/officeart/2018/2/layout/IconVerticalSolidList"/>
    <dgm:cxn modelId="{7CA1FDB2-C142-4F25-AF67-4BCB2398B178}" srcId="{D1E3E3A2-E6E8-45EA-8B27-932DAA180553}" destId="{99D33567-2AD3-4C2B-8062-09CD07D72B97}" srcOrd="2" destOrd="0" parTransId="{903ADC13-DF1B-4D99-A754-04A95A33420C}" sibTransId="{15E65F51-78A9-4C39-9604-DBD800701C9C}"/>
    <dgm:cxn modelId="{CC08D5BE-4B3B-40EC-84B5-D8C21C09F46D}" type="presOf" srcId="{99D33567-2AD3-4C2B-8062-09CD07D72B97}" destId="{B13E8CE4-CEC4-4700-8253-BF155B008AA7}" srcOrd="0" destOrd="0" presId="urn:microsoft.com/office/officeart/2018/2/layout/IconVerticalSolidList"/>
    <dgm:cxn modelId="{51459BCC-87D9-4BEA-BE1F-BB87C51B6E90}" type="presOf" srcId="{A79CDC1D-DE24-420B-9E7A-D1103670F12E}" destId="{39218A0D-4BB0-4974-B42C-2CFEB629EE59}" srcOrd="0" destOrd="0" presId="urn:microsoft.com/office/officeart/2018/2/layout/IconVerticalSolidList"/>
    <dgm:cxn modelId="{0ED189CD-511A-4576-A9C8-C9F5D9BC4CE0}" type="presOf" srcId="{64A7C962-D146-44E1-AFB5-101B668F5812}" destId="{66FD65DB-778B-4D5D-B66F-43D9B77B5FCD}" srcOrd="0" destOrd="0" presId="urn:microsoft.com/office/officeart/2018/2/layout/IconVerticalSolidList"/>
    <dgm:cxn modelId="{C376C5D4-1CFE-431D-A03D-56AE893E4CC8}" srcId="{D1E3E3A2-E6E8-45EA-8B27-932DAA180553}" destId="{64A7C962-D146-44E1-AFB5-101B668F5812}" srcOrd="3" destOrd="0" parTransId="{554653D9-E069-46E0-8480-A25D8A11811E}" sibTransId="{23340A20-088F-48B2-B9AA-B9E3D0D654D5}"/>
    <dgm:cxn modelId="{C9E917F7-B49D-405D-9082-992EDE1D8020}" srcId="{D1E3E3A2-E6E8-45EA-8B27-932DAA180553}" destId="{A79CDC1D-DE24-420B-9E7A-D1103670F12E}" srcOrd="4" destOrd="0" parTransId="{4C388AC2-454A-4C91-9CDB-E4E7D4D25849}" sibTransId="{B902A46E-BC6E-4B9B-BC58-F29E6E864252}"/>
    <dgm:cxn modelId="{00E3B4C5-004D-4D84-933B-CABC68011EA4}" type="presParOf" srcId="{0CE16C9B-2F8C-4311-846B-C55D1952D73E}" destId="{C9CD459E-89C9-4C56-B130-1A4DE4E32F4F}" srcOrd="0" destOrd="0" presId="urn:microsoft.com/office/officeart/2018/2/layout/IconVerticalSolidList"/>
    <dgm:cxn modelId="{D95DBC61-BFC4-4AE0-A677-CF2F9B525AA9}" type="presParOf" srcId="{C9CD459E-89C9-4C56-B130-1A4DE4E32F4F}" destId="{D12728F7-A81A-4B7F-BAA2-E57CD6206633}" srcOrd="0" destOrd="0" presId="urn:microsoft.com/office/officeart/2018/2/layout/IconVerticalSolidList"/>
    <dgm:cxn modelId="{E39F4F04-52E4-429A-BE78-9E58A8B0276F}" type="presParOf" srcId="{C9CD459E-89C9-4C56-B130-1A4DE4E32F4F}" destId="{78AC318B-3D04-4F71-96BE-7C0DE54F8EA5}" srcOrd="1" destOrd="0" presId="urn:microsoft.com/office/officeart/2018/2/layout/IconVerticalSolidList"/>
    <dgm:cxn modelId="{C328E5F9-D021-4613-BFC5-9D5993310886}" type="presParOf" srcId="{C9CD459E-89C9-4C56-B130-1A4DE4E32F4F}" destId="{71D8A649-9DCC-4BC8-B38A-9BC6D15F204E}" srcOrd="2" destOrd="0" presId="urn:microsoft.com/office/officeart/2018/2/layout/IconVerticalSolidList"/>
    <dgm:cxn modelId="{5B6C4387-922C-4068-97D7-7F28DFAE99C7}" type="presParOf" srcId="{C9CD459E-89C9-4C56-B130-1A4DE4E32F4F}" destId="{B4888E9A-2506-42CA-80F6-8A16A0D554FB}" srcOrd="3" destOrd="0" presId="urn:microsoft.com/office/officeart/2018/2/layout/IconVerticalSolidList"/>
    <dgm:cxn modelId="{58E3F9C1-C4F3-47D4-8DDE-CAE7C2B37D6E}" type="presParOf" srcId="{0CE16C9B-2F8C-4311-846B-C55D1952D73E}" destId="{11010693-C4D3-41B6-BF8D-112CAB5FCFB6}" srcOrd="1" destOrd="0" presId="urn:microsoft.com/office/officeart/2018/2/layout/IconVerticalSolidList"/>
    <dgm:cxn modelId="{5FE0664E-F549-4234-84E0-9E1FD19CF2E9}" type="presParOf" srcId="{0CE16C9B-2F8C-4311-846B-C55D1952D73E}" destId="{4DF13EE2-7055-4842-B604-B68902FA658D}" srcOrd="2" destOrd="0" presId="urn:microsoft.com/office/officeart/2018/2/layout/IconVerticalSolidList"/>
    <dgm:cxn modelId="{EE3D8C29-3F78-4D71-A2CC-4DCE56D57F12}" type="presParOf" srcId="{4DF13EE2-7055-4842-B604-B68902FA658D}" destId="{AE9014A4-1BF2-48FA-BABA-12B91EEB6259}" srcOrd="0" destOrd="0" presId="urn:microsoft.com/office/officeart/2018/2/layout/IconVerticalSolidList"/>
    <dgm:cxn modelId="{80B45D33-CB77-456F-B8CB-8C48C444B759}" type="presParOf" srcId="{4DF13EE2-7055-4842-B604-B68902FA658D}" destId="{D6190C0D-EFCB-4517-92D8-44E327E00111}" srcOrd="1" destOrd="0" presId="urn:microsoft.com/office/officeart/2018/2/layout/IconVerticalSolidList"/>
    <dgm:cxn modelId="{13D25DC2-7418-47B3-801B-1CD2D153C2AB}" type="presParOf" srcId="{4DF13EE2-7055-4842-B604-B68902FA658D}" destId="{A7A704DB-3525-4AB2-B6D3-21D5D0EA0198}" srcOrd="2" destOrd="0" presId="urn:microsoft.com/office/officeart/2018/2/layout/IconVerticalSolidList"/>
    <dgm:cxn modelId="{D7A7F3E7-B2AE-4C5D-969F-91E83EB74AE5}" type="presParOf" srcId="{4DF13EE2-7055-4842-B604-B68902FA658D}" destId="{252ED24B-01B8-4FBD-A166-42045AF809BC}" srcOrd="3" destOrd="0" presId="urn:microsoft.com/office/officeart/2018/2/layout/IconVerticalSolidList"/>
    <dgm:cxn modelId="{F9F57533-1B8F-4057-8659-DEF3AA4133E7}" type="presParOf" srcId="{0CE16C9B-2F8C-4311-846B-C55D1952D73E}" destId="{23D2A0BD-8B6C-48AE-AFF2-702FEFDB8755}" srcOrd="3" destOrd="0" presId="urn:microsoft.com/office/officeart/2018/2/layout/IconVerticalSolidList"/>
    <dgm:cxn modelId="{50A0DF9A-7DA4-44B4-8BA3-8F32E6F137B9}" type="presParOf" srcId="{0CE16C9B-2F8C-4311-846B-C55D1952D73E}" destId="{1B8A87D0-CC21-4410-9183-3446661583D0}" srcOrd="4" destOrd="0" presId="urn:microsoft.com/office/officeart/2018/2/layout/IconVerticalSolidList"/>
    <dgm:cxn modelId="{9D34B9BA-16CF-4E76-891F-69668AAC08D0}" type="presParOf" srcId="{1B8A87D0-CC21-4410-9183-3446661583D0}" destId="{3B9863E2-DE74-4026-905F-CE05121013C6}" srcOrd="0" destOrd="0" presId="urn:microsoft.com/office/officeart/2018/2/layout/IconVerticalSolidList"/>
    <dgm:cxn modelId="{C1513011-9019-4D3F-9043-F74A45D1F572}" type="presParOf" srcId="{1B8A87D0-CC21-4410-9183-3446661583D0}" destId="{9042F034-5C26-4EAC-B09C-F62B5E65E6B2}" srcOrd="1" destOrd="0" presId="urn:microsoft.com/office/officeart/2018/2/layout/IconVerticalSolidList"/>
    <dgm:cxn modelId="{B0075950-310E-4BE8-B610-A86346770343}" type="presParOf" srcId="{1B8A87D0-CC21-4410-9183-3446661583D0}" destId="{88A6C974-BD90-4CAD-A85D-24E1709F3767}" srcOrd="2" destOrd="0" presId="urn:microsoft.com/office/officeart/2018/2/layout/IconVerticalSolidList"/>
    <dgm:cxn modelId="{F1928A45-DEB5-4262-AC04-304B4AA7DD52}" type="presParOf" srcId="{1B8A87D0-CC21-4410-9183-3446661583D0}" destId="{B13E8CE4-CEC4-4700-8253-BF155B008AA7}" srcOrd="3" destOrd="0" presId="urn:microsoft.com/office/officeart/2018/2/layout/IconVerticalSolidList"/>
    <dgm:cxn modelId="{5AAFC1F4-330D-4811-9992-FA8D15CEF8D6}" type="presParOf" srcId="{0CE16C9B-2F8C-4311-846B-C55D1952D73E}" destId="{B3CAD94D-F92C-4285-9F61-9D5398985064}" srcOrd="5" destOrd="0" presId="urn:microsoft.com/office/officeart/2018/2/layout/IconVerticalSolidList"/>
    <dgm:cxn modelId="{5C899D84-0025-4D29-BFEE-7449090573CE}" type="presParOf" srcId="{0CE16C9B-2F8C-4311-846B-C55D1952D73E}" destId="{0C538423-E734-4643-9111-E9F2C67CFE07}" srcOrd="6" destOrd="0" presId="urn:microsoft.com/office/officeart/2018/2/layout/IconVerticalSolidList"/>
    <dgm:cxn modelId="{D2876DA8-EEC8-4BDF-9A68-5AF82397A227}" type="presParOf" srcId="{0C538423-E734-4643-9111-E9F2C67CFE07}" destId="{5B9CF054-9249-474A-AC8E-45F3775A4C70}" srcOrd="0" destOrd="0" presId="urn:microsoft.com/office/officeart/2018/2/layout/IconVerticalSolidList"/>
    <dgm:cxn modelId="{F90B9284-2618-40A5-A4E4-7C3A04381737}" type="presParOf" srcId="{0C538423-E734-4643-9111-E9F2C67CFE07}" destId="{02C05DFE-2B39-4888-9CE9-AB0B185062EA}" srcOrd="1" destOrd="0" presId="urn:microsoft.com/office/officeart/2018/2/layout/IconVerticalSolidList"/>
    <dgm:cxn modelId="{23E3A0F6-42E2-42BC-90B3-DD8022D2F8CA}" type="presParOf" srcId="{0C538423-E734-4643-9111-E9F2C67CFE07}" destId="{6E81DEE6-AE53-4A72-8F06-33D08AD8D5DC}" srcOrd="2" destOrd="0" presId="urn:microsoft.com/office/officeart/2018/2/layout/IconVerticalSolidList"/>
    <dgm:cxn modelId="{FA9CC45C-7A5C-4499-935F-64C066930A02}" type="presParOf" srcId="{0C538423-E734-4643-9111-E9F2C67CFE07}" destId="{66FD65DB-778B-4D5D-B66F-43D9B77B5FCD}" srcOrd="3" destOrd="0" presId="urn:microsoft.com/office/officeart/2018/2/layout/IconVerticalSolidList"/>
    <dgm:cxn modelId="{0C3E1EFC-61AE-451A-AA46-30DD8750D11F}" type="presParOf" srcId="{0CE16C9B-2F8C-4311-846B-C55D1952D73E}" destId="{0FCF0730-6C79-4816-A2B9-1DFCDF7C063B}" srcOrd="7" destOrd="0" presId="urn:microsoft.com/office/officeart/2018/2/layout/IconVerticalSolidList"/>
    <dgm:cxn modelId="{16F584F7-BAAB-4010-98EA-C3FDE18125F8}" type="presParOf" srcId="{0CE16C9B-2F8C-4311-846B-C55D1952D73E}" destId="{B4CD5F1D-829F-4540-B906-C0E2C1254A46}" srcOrd="8" destOrd="0" presId="urn:microsoft.com/office/officeart/2018/2/layout/IconVerticalSolidList"/>
    <dgm:cxn modelId="{94E2F723-9605-4F86-BA78-A5DA60E68443}" type="presParOf" srcId="{B4CD5F1D-829F-4540-B906-C0E2C1254A46}" destId="{F186384A-B516-45AD-A90F-7D252DCA54DE}" srcOrd="0" destOrd="0" presId="urn:microsoft.com/office/officeart/2018/2/layout/IconVerticalSolidList"/>
    <dgm:cxn modelId="{E4A32B91-D26B-4458-A673-B2E786559C32}" type="presParOf" srcId="{B4CD5F1D-829F-4540-B906-C0E2C1254A46}" destId="{3161E56D-74A0-43CB-9293-E8BB5CB4A108}" srcOrd="1" destOrd="0" presId="urn:microsoft.com/office/officeart/2018/2/layout/IconVerticalSolidList"/>
    <dgm:cxn modelId="{0F7488E3-828A-422E-A9E1-D75D1DBF5D32}" type="presParOf" srcId="{B4CD5F1D-829F-4540-B906-C0E2C1254A46}" destId="{01113A03-F407-44E8-814D-CF77B507B810}" srcOrd="2" destOrd="0" presId="urn:microsoft.com/office/officeart/2018/2/layout/IconVerticalSolidList"/>
    <dgm:cxn modelId="{CA7C1A04-0434-4C6C-88D4-0D230228C5A5}" type="presParOf" srcId="{B4CD5F1D-829F-4540-B906-C0E2C1254A46}" destId="{39218A0D-4BB0-4974-B42C-2CFEB629EE59}" srcOrd="3" destOrd="0" presId="urn:microsoft.com/office/officeart/2018/2/layout/IconVerticalSolidList"/>
    <dgm:cxn modelId="{48FFAA52-F549-40F6-8020-7502418E5C47}" type="presParOf" srcId="{0CE16C9B-2F8C-4311-846B-C55D1952D73E}" destId="{93C7817E-33D1-430C-9708-C2072DCBA587}" srcOrd="9" destOrd="0" presId="urn:microsoft.com/office/officeart/2018/2/layout/IconVerticalSolidList"/>
    <dgm:cxn modelId="{CCDC4E86-F45B-4725-9A50-8D35EC1FC6C1}" type="presParOf" srcId="{0CE16C9B-2F8C-4311-846B-C55D1952D73E}" destId="{850A87C7-48B0-4D9A-9EEE-3928EE7574BB}" srcOrd="10" destOrd="0" presId="urn:microsoft.com/office/officeart/2018/2/layout/IconVerticalSolidList"/>
    <dgm:cxn modelId="{FB1F7C5A-621A-476F-8309-D70A9FE9D362}" type="presParOf" srcId="{850A87C7-48B0-4D9A-9EEE-3928EE7574BB}" destId="{57450F24-AAA5-473D-BB69-052E04111106}" srcOrd="0" destOrd="0" presId="urn:microsoft.com/office/officeart/2018/2/layout/IconVerticalSolidList"/>
    <dgm:cxn modelId="{78217742-8075-43BB-A586-73DCACB7796E}" type="presParOf" srcId="{850A87C7-48B0-4D9A-9EEE-3928EE7574BB}" destId="{1C32AD58-CF5D-4F7A-B884-1AD5EF35D933}" srcOrd="1" destOrd="0" presId="urn:microsoft.com/office/officeart/2018/2/layout/IconVerticalSolidList"/>
    <dgm:cxn modelId="{F3AC0D1B-0405-4439-BEE6-623F19546BC3}" type="presParOf" srcId="{850A87C7-48B0-4D9A-9EEE-3928EE7574BB}" destId="{0FA2D2D4-C073-4DF1-A86F-1FA9C92A2E2F}" srcOrd="2" destOrd="0" presId="urn:microsoft.com/office/officeart/2018/2/layout/IconVerticalSolidList"/>
    <dgm:cxn modelId="{4B2EF02C-CA1E-4280-901F-3A4DDB629F79}" type="presParOf" srcId="{850A87C7-48B0-4D9A-9EEE-3928EE7574BB}" destId="{E5ACF961-C092-43CC-80D5-6D747C2E4E1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4A3F1-BE23-42C2-92C4-58665461C2A9}">
      <dsp:nvSpPr>
        <dsp:cNvPr id="0" name=""/>
        <dsp:cNvSpPr/>
      </dsp:nvSpPr>
      <dsp:spPr>
        <a:xfrm>
          <a:off x="0" y="402"/>
          <a:ext cx="7470648" cy="9416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D3BBC-A674-42A4-B5E8-559E61E12214}">
      <dsp:nvSpPr>
        <dsp:cNvPr id="0" name=""/>
        <dsp:cNvSpPr/>
      </dsp:nvSpPr>
      <dsp:spPr>
        <a:xfrm>
          <a:off x="284847" y="212272"/>
          <a:ext cx="517904" cy="517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AE084-C8DC-4320-BDA5-4D8903D90C07}">
      <dsp:nvSpPr>
        <dsp:cNvPr id="0" name=""/>
        <dsp:cNvSpPr/>
      </dsp:nvSpPr>
      <dsp:spPr>
        <a:xfrm>
          <a:off x="1087600" y="402"/>
          <a:ext cx="6383047" cy="94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57" tIns="99657" rIns="99657" bIns="99657" numCol="1" spcCol="1270" anchor="ctr" anchorCtr="0">
          <a:noAutofit/>
        </a:bodyPr>
        <a:lstStyle/>
        <a:p>
          <a:pPr marL="0" lvl="0" indent="0" algn="l" defTabSz="622300">
            <a:lnSpc>
              <a:spcPct val="90000"/>
            </a:lnSpc>
            <a:spcBef>
              <a:spcPct val="0"/>
            </a:spcBef>
            <a:spcAft>
              <a:spcPct val="35000"/>
            </a:spcAft>
            <a:buNone/>
          </a:pPr>
          <a:r>
            <a:rPr lang="en-US" sz="1400" kern="1200"/>
            <a:t>RC Cybersecurity's critical needs for regulatory compliance are multifaceted, requiring a tailored approach that extends beyond general frameworks like NIST and ISO/IEC 27000-series.</a:t>
          </a:r>
        </a:p>
      </dsp:txBody>
      <dsp:txXfrm>
        <a:off x="1087600" y="402"/>
        <a:ext cx="6383047" cy="941645"/>
      </dsp:txXfrm>
    </dsp:sp>
    <dsp:sp modelId="{6AB9AFB0-2942-4D13-9758-D52664FFA9E2}">
      <dsp:nvSpPr>
        <dsp:cNvPr id="0" name=""/>
        <dsp:cNvSpPr/>
      </dsp:nvSpPr>
      <dsp:spPr>
        <a:xfrm>
          <a:off x="0" y="1177458"/>
          <a:ext cx="7470648" cy="9416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DB26F-37E9-4674-A778-99FCE54D7740}">
      <dsp:nvSpPr>
        <dsp:cNvPr id="0" name=""/>
        <dsp:cNvSpPr/>
      </dsp:nvSpPr>
      <dsp:spPr>
        <a:xfrm>
          <a:off x="284847" y="1389329"/>
          <a:ext cx="517904" cy="517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368B4-81BF-4D57-A536-EDBE8313BFDC}">
      <dsp:nvSpPr>
        <dsp:cNvPr id="0" name=""/>
        <dsp:cNvSpPr/>
      </dsp:nvSpPr>
      <dsp:spPr>
        <a:xfrm>
          <a:off x="1087600" y="1177458"/>
          <a:ext cx="6383047" cy="94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57" tIns="99657" rIns="99657" bIns="99657" numCol="1" spcCol="1270" anchor="ctr" anchorCtr="0">
          <a:noAutofit/>
        </a:bodyPr>
        <a:lstStyle/>
        <a:p>
          <a:pPr marL="0" lvl="0" indent="0" algn="l" defTabSz="622300">
            <a:lnSpc>
              <a:spcPct val="90000"/>
            </a:lnSpc>
            <a:spcBef>
              <a:spcPct val="0"/>
            </a:spcBef>
            <a:spcAft>
              <a:spcPct val="35000"/>
            </a:spcAft>
            <a:buNone/>
          </a:pPr>
          <a:r>
            <a:rPr lang="en-US" sz="1400" kern="1200"/>
            <a:t>NIST Cybersecurity Framework (CSF) provides a comprehensive, risk-based approach to cybersecurity management. It offers a flexible structure applicable across industries, focusing on core functions: Identify, Protect, Detect, Respond, and Recover. While foundational, it's often a baseline.</a:t>
          </a:r>
        </a:p>
      </dsp:txBody>
      <dsp:txXfrm>
        <a:off x="1087600" y="1177458"/>
        <a:ext cx="6383047" cy="941645"/>
      </dsp:txXfrm>
    </dsp:sp>
    <dsp:sp modelId="{BA4A5669-D66F-4652-A16F-C57D26498B80}">
      <dsp:nvSpPr>
        <dsp:cNvPr id="0" name=""/>
        <dsp:cNvSpPr/>
      </dsp:nvSpPr>
      <dsp:spPr>
        <a:xfrm>
          <a:off x="0" y="2354515"/>
          <a:ext cx="7470648" cy="9416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B26FB-AC6E-4B7A-B520-BA3E6691D077}">
      <dsp:nvSpPr>
        <dsp:cNvPr id="0" name=""/>
        <dsp:cNvSpPr/>
      </dsp:nvSpPr>
      <dsp:spPr>
        <a:xfrm>
          <a:off x="284847" y="2566385"/>
          <a:ext cx="517904" cy="517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ADC067-52B0-4F98-B682-A3D33D3A9A7B}">
      <dsp:nvSpPr>
        <dsp:cNvPr id="0" name=""/>
        <dsp:cNvSpPr/>
      </dsp:nvSpPr>
      <dsp:spPr>
        <a:xfrm>
          <a:off x="1087600" y="2354515"/>
          <a:ext cx="6383047" cy="94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57" tIns="99657" rIns="99657" bIns="99657" numCol="1" spcCol="1270" anchor="ctr" anchorCtr="0">
          <a:noAutofit/>
        </a:bodyPr>
        <a:lstStyle/>
        <a:p>
          <a:pPr marL="0" lvl="0" indent="0" algn="l" defTabSz="622300">
            <a:lnSpc>
              <a:spcPct val="90000"/>
            </a:lnSpc>
            <a:spcBef>
              <a:spcPct val="0"/>
            </a:spcBef>
            <a:spcAft>
              <a:spcPct val="35000"/>
            </a:spcAft>
            <a:buNone/>
          </a:pPr>
          <a:r>
            <a:rPr lang="en-US" sz="1400" kern="1200"/>
            <a:t>ISO/IEC 27000-series, particularly ISO 27001, establishes requirements for an Information Security Management System (ISMS). It emphasizes a systematic approach to managing sensitive company information, focusing on risk assessment, policies, and continuous improvement of the ISMS.</a:t>
          </a:r>
        </a:p>
      </dsp:txBody>
      <dsp:txXfrm>
        <a:off x="1087600" y="2354515"/>
        <a:ext cx="6383047" cy="9416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3B7FA-3F6E-4D42-BF50-C694409E9172}">
      <dsp:nvSpPr>
        <dsp:cNvPr id="0" name=""/>
        <dsp:cNvSpPr/>
      </dsp:nvSpPr>
      <dsp:spPr>
        <a:xfrm>
          <a:off x="0" y="2976"/>
          <a:ext cx="7470648" cy="6717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81704-F576-432F-9D69-3AFE3460EA89}">
      <dsp:nvSpPr>
        <dsp:cNvPr id="0" name=""/>
        <dsp:cNvSpPr/>
      </dsp:nvSpPr>
      <dsp:spPr>
        <a:xfrm>
          <a:off x="203209" y="154124"/>
          <a:ext cx="369833" cy="369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BA2C5F-D138-4EB5-BEC8-EF09CD504724}">
      <dsp:nvSpPr>
        <dsp:cNvPr id="0" name=""/>
        <dsp:cNvSpPr/>
      </dsp:nvSpPr>
      <dsp:spPr>
        <a:xfrm>
          <a:off x="776252" y="2976"/>
          <a:ext cx="6682441" cy="6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317" tIns="73317" rIns="73317" bIns="73317" numCol="1" spcCol="1270" anchor="ctr" anchorCtr="0">
          <a:noAutofit/>
        </a:bodyPr>
        <a:lstStyle/>
        <a:p>
          <a:pPr marL="0" lvl="0" indent="0" algn="l" defTabSz="622300">
            <a:lnSpc>
              <a:spcPct val="90000"/>
            </a:lnSpc>
            <a:spcBef>
              <a:spcPct val="0"/>
            </a:spcBef>
            <a:spcAft>
              <a:spcPct val="35000"/>
            </a:spcAft>
            <a:buNone/>
          </a:pPr>
          <a:r>
            <a:rPr lang="en-US" sz="1400" kern="1200"/>
            <a:t>Prioritizing Organizational Efforts, Business Needs, and Outcomes:</a:t>
          </a:r>
        </a:p>
      </dsp:txBody>
      <dsp:txXfrm>
        <a:off x="776252" y="2976"/>
        <a:ext cx="6682441" cy="692759"/>
      </dsp:txXfrm>
    </dsp:sp>
    <dsp:sp modelId="{48B0C825-878F-4853-BA65-A7AC228D4999}">
      <dsp:nvSpPr>
        <dsp:cNvPr id="0" name=""/>
        <dsp:cNvSpPr/>
      </dsp:nvSpPr>
      <dsp:spPr>
        <a:xfrm>
          <a:off x="0" y="868926"/>
          <a:ext cx="7470648" cy="6717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345351-1B07-4320-BE77-E91222FC8A8E}">
      <dsp:nvSpPr>
        <dsp:cNvPr id="0" name=""/>
        <dsp:cNvSpPr/>
      </dsp:nvSpPr>
      <dsp:spPr>
        <a:xfrm>
          <a:off x="203209" y="1020074"/>
          <a:ext cx="369833" cy="369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D47CA7-2EF1-4041-804C-1AAB50BA271E}">
      <dsp:nvSpPr>
        <dsp:cNvPr id="0" name=""/>
        <dsp:cNvSpPr/>
      </dsp:nvSpPr>
      <dsp:spPr>
        <a:xfrm>
          <a:off x="776252" y="868926"/>
          <a:ext cx="6682441" cy="6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317" tIns="73317" rIns="73317" bIns="73317" numCol="1" spcCol="1270" anchor="ctr" anchorCtr="0">
          <a:noAutofit/>
        </a:bodyPr>
        <a:lstStyle/>
        <a:p>
          <a:pPr marL="0" lvl="0" indent="0" algn="l" defTabSz="622300">
            <a:lnSpc>
              <a:spcPct val="90000"/>
            </a:lnSpc>
            <a:spcBef>
              <a:spcPct val="0"/>
            </a:spcBef>
            <a:spcAft>
              <a:spcPct val="35000"/>
            </a:spcAft>
            <a:buNone/>
          </a:pPr>
          <a:r>
            <a:rPr lang="en-US" sz="1400" kern="1200"/>
            <a:t>Identify Core Business Objectives: What are RC Cybersecurity's primary services and mission? Align cybersecurity efforts directly with protecting these core functions.</a:t>
          </a:r>
        </a:p>
      </dsp:txBody>
      <dsp:txXfrm>
        <a:off x="776252" y="868926"/>
        <a:ext cx="6682441" cy="692759"/>
      </dsp:txXfrm>
    </dsp:sp>
    <dsp:sp modelId="{D7FF413C-9203-46B2-880B-56B959823654}">
      <dsp:nvSpPr>
        <dsp:cNvPr id="0" name=""/>
        <dsp:cNvSpPr/>
      </dsp:nvSpPr>
      <dsp:spPr>
        <a:xfrm>
          <a:off x="0" y="1734876"/>
          <a:ext cx="7470648" cy="6717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3E958-9C5C-4383-9D93-7D5BE7A4EF29}">
      <dsp:nvSpPr>
        <dsp:cNvPr id="0" name=""/>
        <dsp:cNvSpPr/>
      </dsp:nvSpPr>
      <dsp:spPr>
        <a:xfrm>
          <a:off x="203209" y="1886024"/>
          <a:ext cx="369833" cy="369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C5942-B48A-4BF0-A689-56E71AC83C52}">
      <dsp:nvSpPr>
        <dsp:cNvPr id="0" name=""/>
        <dsp:cNvSpPr/>
      </dsp:nvSpPr>
      <dsp:spPr>
        <a:xfrm>
          <a:off x="776252" y="1734876"/>
          <a:ext cx="6682441" cy="6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317" tIns="73317" rIns="73317" bIns="73317" numCol="1" spcCol="1270" anchor="ctr" anchorCtr="0">
          <a:noAutofit/>
        </a:bodyPr>
        <a:lstStyle/>
        <a:p>
          <a:pPr marL="0" lvl="0" indent="0" algn="l" defTabSz="622300">
            <a:lnSpc>
              <a:spcPct val="90000"/>
            </a:lnSpc>
            <a:spcBef>
              <a:spcPct val="0"/>
            </a:spcBef>
            <a:spcAft>
              <a:spcPct val="35000"/>
            </a:spcAft>
            <a:buNone/>
          </a:pPr>
          <a:r>
            <a:rPr lang="en-US" sz="1400" kern="1200"/>
            <a:t>Regulatory Mapping: Determine which regulations are most applicable based on RC Cybersecurity's operations and data handling. Map specific regulatory requirements to the NIST CSF functions or ISO 27001 controls.</a:t>
          </a:r>
        </a:p>
      </dsp:txBody>
      <dsp:txXfrm>
        <a:off x="776252" y="1734876"/>
        <a:ext cx="6682441" cy="692759"/>
      </dsp:txXfrm>
    </dsp:sp>
    <dsp:sp modelId="{D34CC363-3DBA-4CF3-AA19-B4A003736410}">
      <dsp:nvSpPr>
        <dsp:cNvPr id="0" name=""/>
        <dsp:cNvSpPr/>
      </dsp:nvSpPr>
      <dsp:spPr>
        <a:xfrm>
          <a:off x="0" y="2600826"/>
          <a:ext cx="7470648" cy="6717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842AE7-70EA-42A9-95CB-CE0706D48C52}">
      <dsp:nvSpPr>
        <dsp:cNvPr id="0" name=""/>
        <dsp:cNvSpPr/>
      </dsp:nvSpPr>
      <dsp:spPr>
        <a:xfrm>
          <a:off x="203209" y="2751974"/>
          <a:ext cx="369833" cy="3694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34805D-F6E6-4372-8B2E-16A3F7E8952E}">
      <dsp:nvSpPr>
        <dsp:cNvPr id="0" name=""/>
        <dsp:cNvSpPr/>
      </dsp:nvSpPr>
      <dsp:spPr>
        <a:xfrm>
          <a:off x="776252" y="2600826"/>
          <a:ext cx="6682441" cy="6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317" tIns="73317" rIns="73317" bIns="73317" numCol="1" spcCol="1270" anchor="ctr" anchorCtr="0">
          <a:noAutofit/>
        </a:bodyPr>
        <a:lstStyle/>
        <a:p>
          <a:pPr marL="0" lvl="0" indent="0" algn="l" defTabSz="622300">
            <a:lnSpc>
              <a:spcPct val="90000"/>
            </a:lnSpc>
            <a:spcBef>
              <a:spcPct val="0"/>
            </a:spcBef>
            <a:spcAft>
              <a:spcPct val="35000"/>
            </a:spcAft>
            <a:buNone/>
          </a:pPr>
          <a:r>
            <a:rPr lang="en-US" sz="1400" kern="1200"/>
            <a:t>Risk Assessment: Conduct a thorough risk assessment to identify the most significant threats and vulnerabilities, considering the specific data types handled (e.g., cardholder data, PHI, financial data) and the regulatory impact of a breach.</a:t>
          </a:r>
        </a:p>
      </dsp:txBody>
      <dsp:txXfrm>
        <a:off x="776252" y="2600826"/>
        <a:ext cx="6682441" cy="692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728F7-A81A-4B7F-BAA2-E57CD6206633}">
      <dsp:nvSpPr>
        <dsp:cNvPr id="0" name=""/>
        <dsp:cNvSpPr/>
      </dsp:nvSpPr>
      <dsp:spPr>
        <a:xfrm>
          <a:off x="0" y="2675"/>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C318B-3D04-4F71-96BE-7C0DE54F8EA5}">
      <dsp:nvSpPr>
        <dsp:cNvPr id="0" name=""/>
        <dsp:cNvSpPr/>
      </dsp:nvSpPr>
      <dsp:spPr>
        <a:xfrm>
          <a:off x="87886" y="68045"/>
          <a:ext cx="159950" cy="159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888E9A-2506-42CA-80F6-8A16A0D554FB}">
      <dsp:nvSpPr>
        <dsp:cNvPr id="0" name=""/>
        <dsp:cNvSpPr/>
      </dsp:nvSpPr>
      <dsp:spPr>
        <a:xfrm>
          <a:off x="335723" y="2675"/>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dirty="0"/>
            <a:t>Prioritize Controls: Based on the risk assessment and regulatory mapping, prioritize the implementation of controls that address the highest risks and most critical compliance requirements. For example:</a:t>
          </a:r>
        </a:p>
      </dsp:txBody>
      <dsp:txXfrm>
        <a:off x="335723" y="2675"/>
        <a:ext cx="7044780" cy="453960"/>
      </dsp:txXfrm>
    </dsp:sp>
    <dsp:sp modelId="{AE9014A4-1BF2-48FA-BABA-12B91EEB6259}">
      <dsp:nvSpPr>
        <dsp:cNvPr id="0" name=""/>
        <dsp:cNvSpPr/>
      </dsp:nvSpPr>
      <dsp:spPr>
        <a:xfrm>
          <a:off x="0" y="570125"/>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90C0D-EFCB-4517-92D8-44E327E00111}">
      <dsp:nvSpPr>
        <dsp:cNvPr id="0" name=""/>
        <dsp:cNvSpPr/>
      </dsp:nvSpPr>
      <dsp:spPr>
        <a:xfrm>
          <a:off x="87886" y="635495"/>
          <a:ext cx="159950" cy="159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ED24B-01B8-4FBD-A166-42045AF809BC}">
      <dsp:nvSpPr>
        <dsp:cNvPr id="0" name=""/>
        <dsp:cNvSpPr/>
      </dsp:nvSpPr>
      <dsp:spPr>
        <a:xfrm>
          <a:off x="335723" y="570125"/>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a:t>If handling payment data, PCI DSS controls for cardholder data protection would be paramount.</a:t>
          </a:r>
        </a:p>
      </dsp:txBody>
      <dsp:txXfrm>
        <a:off x="335723" y="570125"/>
        <a:ext cx="7044780" cy="453960"/>
      </dsp:txXfrm>
    </dsp:sp>
    <dsp:sp modelId="{3B9863E2-DE74-4026-905F-CE05121013C6}">
      <dsp:nvSpPr>
        <dsp:cNvPr id="0" name=""/>
        <dsp:cNvSpPr/>
      </dsp:nvSpPr>
      <dsp:spPr>
        <a:xfrm>
          <a:off x="0" y="1137576"/>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2F034-5C26-4EAC-B09C-F62B5E65E6B2}">
      <dsp:nvSpPr>
        <dsp:cNvPr id="0" name=""/>
        <dsp:cNvSpPr/>
      </dsp:nvSpPr>
      <dsp:spPr>
        <a:xfrm>
          <a:off x="87886" y="1202946"/>
          <a:ext cx="159950" cy="159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E8CE4-CEC4-4700-8253-BF155B008AA7}">
      <dsp:nvSpPr>
        <dsp:cNvPr id="0" name=""/>
        <dsp:cNvSpPr/>
      </dsp:nvSpPr>
      <dsp:spPr>
        <a:xfrm>
          <a:off x="335723" y="1137576"/>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a:t>If handling health data, HIPAA's technical and administrative safeguards for PHI would take precedence.</a:t>
          </a:r>
        </a:p>
      </dsp:txBody>
      <dsp:txXfrm>
        <a:off x="335723" y="1137576"/>
        <a:ext cx="7044780" cy="453960"/>
      </dsp:txXfrm>
    </dsp:sp>
    <dsp:sp modelId="{5B9CF054-9249-474A-AC8E-45F3775A4C70}">
      <dsp:nvSpPr>
        <dsp:cNvPr id="0" name=""/>
        <dsp:cNvSpPr/>
      </dsp:nvSpPr>
      <dsp:spPr>
        <a:xfrm>
          <a:off x="0" y="1705026"/>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05DFE-2B39-4888-9CE9-AB0B185062EA}">
      <dsp:nvSpPr>
        <dsp:cNvPr id="0" name=""/>
        <dsp:cNvSpPr/>
      </dsp:nvSpPr>
      <dsp:spPr>
        <a:xfrm>
          <a:off x="87886" y="1770396"/>
          <a:ext cx="159950" cy="1597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FD65DB-778B-4D5D-B66F-43D9B77B5FCD}">
      <dsp:nvSpPr>
        <dsp:cNvPr id="0" name=""/>
        <dsp:cNvSpPr/>
      </dsp:nvSpPr>
      <dsp:spPr>
        <a:xfrm>
          <a:off x="335723" y="1705026"/>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a:t>For financial reporting, SOX-related controls ensuring data integrity are critical.</a:t>
          </a:r>
        </a:p>
      </dsp:txBody>
      <dsp:txXfrm>
        <a:off x="335723" y="1705026"/>
        <a:ext cx="7044780" cy="453960"/>
      </dsp:txXfrm>
    </dsp:sp>
    <dsp:sp modelId="{F186384A-B516-45AD-A90F-7D252DCA54DE}">
      <dsp:nvSpPr>
        <dsp:cNvPr id="0" name=""/>
        <dsp:cNvSpPr/>
      </dsp:nvSpPr>
      <dsp:spPr>
        <a:xfrm>
          <a:off x="0" y="2272477"/>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1E56D-74A0-43CB-9293-E8BB5CB4A108}">
      <dsp:nvSpPr>
        <dsp:cNvPr id="0" name=""/>
        <dsp:cNvSpPr/>
      </dsp:nvSpPr>
      <dsp:spPr>
        <a:xfrm>
          <a:off x="87886" y="2337847"/>
          <a:ext cx="159950" cy="1597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218A0D-4BB0-4974-B42C-2CFEB629EE59}">
      <dsp:nvSpPr>
        <dsp:cNvPr id="0" name=""/>
        <dsp:cNvSpPr/>
      </dsp:nvSpPr>
      <dsp:spPr>
        <a:xfrm>
          <a:off x="335723" y="2272477"/>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dirty="0"/>
            <a:t>Leverage Frameworks: Use NIST CSF and ISO 27001 as overarching management systems to ensure a structured, continuous approach. These frameworks help organize the implementation of specific controls required by PCI DSS, HIPAA, SOX, and GLBA.</a:t>
          </a:r>
        </a:p>
      </dsp:txBody>
      <dsp:txXfrm>
        <a:off x="335723" y="2272477"/>
        <a:ext cx="7044780" cy="453960"/>
      </dsp:txXfrm>
    </dsp:sp>
    <dsp:sp modelId="{57450F24-AAA5-473D-BB69-052E04111106}">
      <dsp:nvSpPr>
        <dsp:cNvPr id="0" name=""/>
        <dsp:cNvSpPr/>
      </dsp:nvSpPr>
      <dsp:spPr>
        <a:xfrm>
          <a:off x="0" y="2839927"/>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2AD58-CF5D-4F7A-B884-1AD5EF35D933}">
      <dsp:nvSpPr>
        <dsp:cNvPr id="0" name=""/>
        <dsp:cNvSpPr/>
      </dsp:nvSpPr>
      <dsp:spPr>
        <a:xfrm>
          <a:off x="87886" y="2905297"/>
          <a:ext cx="159950" cy="1597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ACF961-C092-43CC-80D5-6D747C2E4E12}">
      <dsp:nvSpPr>
        <dsp:cNvPr id="0" name=""/>
        <dsp:cNvSpPr/>
      </dsp:nvSpPr>
      <dsp:spPr>
        <a:xfrm>
          <a:off x="335723" y="2839927"/>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dirty="0"/>
            <a:t>Continuous Monitoring and Improvement: Establish processes for ongoing monitoring of compliance and security posture, and for continuously improving the cybersecurity program based on new threats, regulatory changes, and business needs.</a:t>
          </a:r>
        </a:p>
      </dsp:txBody>
      <dsp:txXfrm>
        <a:off x="335723" y="2839927"/>
        <a:ext cx="7044780" cy="4539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9/19/2025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9/19/2025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CSF 2.0 for Compliance &amp; Constraints</a:t>
            </a:r>
          </a:p>
          <a:p>
            <a:pPr lvl="0"/>
            <a:r>
              <a:rPr lang="en-US" sz="1200" kern="1200" dirty="0">
                <a:solidFill>
                  <a:schemeClr val="tx1"/>
                </a:solidFill>
                <a:effectLst/>
                <a:latin typeface="+mn-lt"/>
                <a:ea typeface="+mn-ea"/>
                <a:cs typeface="+mn-cs"/>
              </a:rPr>
              <a:t>Integrates Compliance: RC Cybersecurity's risk management includes legal/regulatory compliance (e.g., data privacy) using CSF 2.0.</a:t>
            </a:r>
          </a:p>
          <a:p>
            <a:pPr lvl="0"/>
            <a:r>
              <a:rPr lang="en-US" sz="1200" kern="1200" dirty="0">
                <a:solidFill>
                  <a:schemeClr val="tx1"/>
                </a:solidFill>
                <a:effectLst/>
                <a:latin typeface="+mn-lt"/>
                <a:ea typeface="+mn-ea"/>
                <a:cs typeface="+mn-cs"/>
              </a:rPr>
              <a:t>Addresses Constraints: Accounts for budget, expertise, and existing tech.</a:t>
            </a:r>
          </a:p>
          <a:p>
            <a:pPr lvl="0"/>
            <a:r>
              <a:rPr lang="en-US" sz="1200" kern="1200" dirty="0">
                <a:solidFill>
                  <a:schemeClr val="tx1"/>
                </a:solidFill>
                <a:effectLst/>
                <a:latin typeface="+mn-lt"/>
                <a:ea typeface="+mn-ea"/>
                <a:cs typeface="+mn-cs"/>
              </a:rPr>
              <a:t>Flexible Implementation: CSF 2.0 allows tailoring to operational realities, prioritizing controls based on risk and resources.</a:t>
            </a:r>
          </a:p>
          <a:p>
            <a:pPr lvl="0"/>
            <a:r>
              <a:rPr lang="en-US" sz="1200" kern="1200" dirty="0">
                <a:solidFill>
                  <a:schemeClr val="tx1"/>
                </a:solidFill>
                <a:effectLst/>
                <a:latin typeface="+mn-lt"/>
                <a:ea typeface="+mn-ea"/>
                <a:cs typeface="+mn-cs"/>
              </a:rPr>
              <a:t>Maturity Guidance: Uses CSF 2.0's tiered approach for continuous improvement.</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10</a:t>
            </a:fld>
            <a:endParaRPr lang="en-US" noProof="0" dirty="0"/>
          </a:p>
        </p:txBody>
      </p:sp>
    </p:spTree>
    <p:extLst>
      <p:ext uri="{BB962C8B-B14F-4D97-AF65-F5344CB8AC3E}">
        <p14:creationId xmlns:p14="http://schemas.microsoft.com/office/powerpoint/2010/main" val="247153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Purpose: Best practices and frameworks are blueprints for our cybersecurity program.</a:t>
            </a:r>
          </a:p>
          <a:p>
            <a:pPr lvl="0"/>
            <a:r>
              <a:rPr lang="en-US" sz="1200" kern="1200" dirty="0">
                <a:solidFill>
                  <a:schemeClr val="tx1"/>
                </a:solidFill>
                <a:effectLst/>
                <a:latin typeface="+mn-lt"/>
                <a:ea typeface="+mn-ea"/>
                <a:cs typeface="+mn-cs"/>
              </a:rPr>
              <a:t>Our Choice: RC Cybersecurity adopts NIST CSF 2.0.</a:t>
            </a:r>
          </a:p>
          <a:p>
            <a:pPr lvl="0"/>
            <a:r>
              <a:rPr lang="en-US" sz="1200" kern="1200" dirty="0">
                <a:solidFill>
                  <a:schemeClr val="tx1"/>
                </a:solidFill>
                <a:effectLst/>
                <a:latin typeface="+mn-lt"/>
                <a:ea typeface="+mn-ea"/>
                <a:cs typeface="+mn-cs"/>
              </a:rPr>
              <a:t>Benefit: Provides a structured, systematic approach to managing cybersecurity risk.</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11</a:t>
            </a:fld>
            <a:endParaRPr lang="en-US" noProof="0" dirty="0"/>
          </a:p>
        </p:txBody>
      </p:sp>
    </p:spTree>
    <p:extLst>
      <p:ext uri="{BB962C8B-B14F-4D97-AF65-F5344CB8AC3E}">
        <p14:creationId xmlns:p14="http://schemas.microsoft.com/office/powerpoint/2010/main" val="1962911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Why Frameworks? NIST CSF 2.0 gives RC Cybersecurity a structured, risk-based approach.</a:t>
            </a:r>
          </a:p>
          <a:p>
            <a:pPr lvl="0"/>
            <a:r>
              <a:rPr lang="en-US" sz="1200" kern="1200" dirty="0">
                <a:solidFill>
                  <a:schemeClr val="tx1"/>
                </a:solidFill>
                <a:effectLst/>
                <a:latin typeface="+mn-lt"/>
                <a:ea typeface="+mn-ea"/>
                <a:cs typeface="+mn-cs"/>
              </a:rPr>
              <a:t>Key Benefits:</a:t>
            </a:r>
          </a:p>
          <a:p>
            <a:pPr lvl="1"/>
            <a:r>
              <a:rPr lang="en-US" sz="1200" kern="1200" dirty="0">
                <a:solidFill>
                  <a:schemeClr val="tx1"/>
                </a:solidFill>
                <a:effectLst/>
                <a:latin typeface="+mn-lt"/>
                <a:ea typeface="+mn-ea"/>
                <a:cs typeface="+mn-cs"/>
              </a:rPr>
              <a:t>Common language &amp; best practices.</a:t>
            </a:r>
          </a:p>
          <a:p>
            <a:pPr lvl="1"/>
            <a:r>
              <a:rPr lang="en-US" sz="1200" kern="1200" dirty="0">
                <a:solidFill>
                  <a:schemeClr val="tx1"/>
                </a:solidFill>
                <a:effectLst/>
                <a:latin typeface="+mn-lt"/>
                <a:ea typeface="+mn-ea"/>
                <a:cs typeface="+mn-cs"/>
              </a:rPr>
              <a:t>Prioritizes investments based on assets/threats.</a:t>
            </a:r>
          </a:p>
          <a:p>
            <a:pPr lvl="1"/>
            <a:r>
              <a:rPr lang="en-US" sz="1200" kern="1200" dirty="0">
                <a:solidFill>
                  <a:schemeClr val="tx1"/>
                </a:solidFill>
                <a:effectLst/>
                <a:latin typeface="+mn-lt"/>
                <a:ea typeface="+mn-ea"/>
                <a:cs typeface="+mn-cs"/>
              </a:rPr>
              <a:t>Scalable, adaptable, aids compliance.</a:t>
            </a:r>
          </a:p>
          <a:p>
            <a:pPr lvl="1"/>
            <a:r>
              <a:rPr lang="en-US" sz="1200" kern="1200" dirty="0">
                <a:solidFill>
                  <a:schemeClr val="tx1"/>
                </a:solidFill>
                <a:effectLst/>
                <a:latin typeface="+mn-lt"/>
                <a:ea typeface="+mn-ea"/>
                <a:cs typeface="+mn-cs"/>
              </a:rPr>
              <a:t>Guides workforce development.</a:t>
            </a:r>
          </a:p>
          <a:p>
            <a:pPr lvl="0"/>
            <a:r>
              <a:rPr lang="en-US" sz="1200" kern="1200" dirty="0">
                <a:solidFill>
                  <a:schemeClr val="tx1"/>
                </a:solidFill>
                <a:effectLst/>
                <a:latin typeface="+mn-lt"/>
                <a:ea typeface="+mn-ea"/>
                <a:cs typeface="+mn-cs"/>
              </a:rPr>
              <a:t>Overall Goal: Ensures a robust, well-managed security program.</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12</a:t>
            </a:fld>
            <a:endParaRPr lang="en-US" noProof="0" dirty="0"/>
          </a:p>
        </p:txBody>
      </p:sp>
    </p:spTree>
    <p:extLst>
      <p:ext uri="{BB962C8B-B14F-4D97-AF65-F5344CB8AC3E}">
        <p14:creationId xmlns:p14="http://schemas.microsoft.com/office/powerpoint/2010/main" val="1162470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Key Elements to Consider (NIST CSF Functions):</a:t>
            </a:r>
          </a:p>
          <a:p>
            <a:pPr lvl="0"/>
            <a:r>
              <a:rPr lang="en-US" sz="1200" kern="1200" dirty="0">
                <a:solidFill>
                  <a:schemeClr val="tx1"/>
                </a:solidFill>
                <a:effectLst/>
                <a:latin typeface="+mn-lt"/>
                <a:ea typeface="+mn-ea"/>
                <a:cs typeface="+mn-cs"/>
              </a:rPr>
              <a:t>Identify: Understand our business, assets, and risks.</a:t>
            </a:r>
          </a:p>
          <a:p>
            <a:pPr lvl="0"/>
            <a:r>
              <a:rPr lang="en-US" sz="1200" kern="1200" dirty="0">
                <a:solidFill>
                  <a:schemeClr val="tx1"/>
                </a:solidFill>
                <a:effectLst/>
                <a:latin typeface="+mn-lt"/>
                <a:ea typeface="+mn-ea"/>
                <a:cs typeface="+mn-cs"/>
              </a:rPr>
              <a:t>Protect: Implement safeguards for critical services and data.</a:t>
            </a:r>
          </a:p>
          <a:p>
            <a:pPr lvl="0"/>
            <a:r>
              <a:rPr lang="en-US" sz="1200" kern="1200" dirty="0">
                <a:solidFill>
                  <a:schemeClr val="tx1"/>
                </a:solidFill>
                <a:effectLst/>
                <a:latin typeface="+mn-lt"/>
                <a:ea typeface="+mn-ea"/>
                <a:cs typeface="+mn-cs"/>
              </a:rPr>
              <a:t>Detect: Develop capabilities to spot cybersecurity events.</a:t>
            </a:r>
          </a:p>
          <a:p>
            <a:pPr lvl="0"/>
            <a:r>
              <a:rPr lang="en-US" sz="1200" kern="1200" dirty="0">
                <a:solidFill>
                  <a:schemeClr val="tx1"/>
                </a:solidFill>
                <a:effectLst/>
                <a:latin typeface="+mn-lt"/>
                <a:ea typeface="+mn-ea"/>
                <a:cs typeface="+mn-cs"/>
              </a:rPr>
              <a:t>Respond: Plan and execute actions for detected incidents.</a:t>
            </a:r>
          </a:p>
          <a:p>
            <a:pPr lvl="0"/>
            <a:r>
              <a:rPr lang="en-US" sz="1200" kern="1200" dirty="0">
                <a:solidFill>
                  <a:schemeClr val="tx1"/>
                </a:solidFill>
                <a:effectLst/>
                <a:latin typeface="+mn-lt"/>
                <a:ea typeface="+mn-ea"/>
                <a:cs typeface="+mn-cs"/>
              </a:rPr>
              <a:t>Recover: Ensure resilience and restore operations after an incident.</a:t>
            </a:r>
          </a:p>
          <a:p>
            <a:r>
              <a:rPr lang="en-US" sz="1200" kern="1200" dirty="0">
                <a:solidFill>
                  <a:schemeClr val="tx1"/>
                </a:solidFill>
                <a:effectLst/>
                <a:latin typeface="+mn-lt"/>
                <a:ea typeface="+mn-ea"/>
                <a:cs typeface="+mn-cs"/>
              </a:rPr>
              <a:t>Overall Goal:</a:t>
            </a:r>
          </a:p>
          <a:p>
            <a:pPr lvl="0"/>
            <a:r>
              <a:rPr lang="en-US" sz="1200" kern="1200" dirty="0">
                <a:solidFill>
                  <a:schemeClr val="tx1"/>
                </a:solidFill>
                <a:effectLst/>
                <a:latin typeface="+mn-lt"/>
                <a:ea typeface="+mn-ea"/>
                <a:cs typeface="+mn-cs"/>
              </a:rPr>
              <a:t>By consistently using these frameworks, RC Cybersecurity builds a dynamic, effective, and resilient program that proactively defends against threats and supports our business goals.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13</a:t>
            </a:fld>
            <a:endParaRPr lang="en-US" noProof="0" dirty="0"/>
          </a:p>
        </p:txBody>
      </p:sp>
    </p:spTree>
    <p:extLst>
      <p:ext uri="{BB962C8B-B14F-4D97-AF65-F5344CB8AC3E}">
        <p14:creationId xmlns:p14="http://schemas.microsoft.com/office/powerpoint/2010/main" val="181684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Key Levels:</a:t>
            </a:r>
          </a:p>
          <a:p>
            <a:pPr lvl="1"/>
            <a:r>
              <a:rPr lang="en-US" sz="1200" kern="1200" dirty="0">
                <a:solidFill>
                  <a:schemeClr val="tx1"/>
                </a:solidFill>
                <a:effectLst/>
                <a:latin typeface="+mn-lt"/>
                <a:ea typeface="+mn-ea"/>
                <a:cs typeface="+mn-cs"/>
              </a:rPr>
              <a:t>Executive: Sets strategy, approves budgets, manages risk.</a:t>
            </a:r>
          </a:p>
          <a:p>
            <a:pPr lvl="1"/>
            <a:r>
              <a:rPr lang="en-US" sz="1200" kern="1200" dirty="0">
                <a:solidFill>
                  <a:schemeClr val="tx1"/>
                </a:solidFill>
                <a:effectLst/>
                <a:latin typeface="+mn-lt"/>
                <a:ea typeface="+mn-ea"/>
                <a:cs typeface="+mn-cs"/>
              </a:rPr>
              <a:t>Management: Implements strategy, oversees operations, coordinates teams.</a:t>
            </a:r>
          </a:p>
          <a:p>
            <a:pPr lvl="1"/>
            <a:r>
              <a:rPr lang="en-US" sz="1200" kern="1200" dirty="0">
                <a:solidFill>
                  <a:schemeClr val="tx1"/>
                </a:solidFill>
                <a:effectLst/>
                <a:latin typeface="+mn-lt"/>
                <a:ea typeface="+mn-ea"/>
                <a:cs typeface="+mn-cs"/>
              </a:rPr>
              <a:t>Operational: Executes daily security tasks, monitors, responds to incidents.</a:t>
            </a:r>
          </a:p>
          <a:p>
            <a:pPr lvl="1"/>
            <a:r>
              <a:rPr lang="en-US" sz="1200" kern="1200" dirty="0">
                <a:solidFill>
                  <a:schemeClr val="tx1"/>
                </a:solidFill>
                <a:effectLst/>
                <a:latin typeface="+mn-lt"/>
                <a:ea typeface="+mn-ea"/>
                <a:cs typeface="+mn-cs"/>
              </a:rPr>
              <a:t>Technical: Develops/maintains systems, conducts assessments, handles technical incidents.</a:t>
            </a:r>
          </a:p>
          <a:p>
            <a:pPr lvl="0"/>
            <a:r>
              <a:rPr lang="en-US" sz="1200" kern="1200" dirty="0">
                <a:solidFill>
                  <a:schemeClr val="tx1"/>
                </a:solidFill>
                <a:effectLst/>
                <a:latin typeface="+mn-lt"/>
                <a:ea typeface="+mn-ea"/>
                <a:cs typeface="+mn-cs"/>
              </a:rPr>
              <a:t>Information Flow: Data moves up for decision-making, guidance flows down for execution.</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14</a:t>
            </a:fld>
            <a:endParaRPr lang="en-US" noProof="0" dirty="0"/>
          </a:p>
        </p:txBody>
      </p:sp>
    </p:spTree>
    <p:extLst>
      <p:ext uri="{BB962C8B-B14F-4D97-AF65-F5344CB8AC3E}">
        <p14:creationId xmlns:p14="http://schemas.microsoft.com/office/powerpoint/2010/main" val="1226872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Compliance Complexity: Our regulatory compliance needs are multifaceted, requiring tailored solutions beyond standard frameworks.</a:t>
            </a:r>
          </a:p>
          <a:p>
            <a:pPr lvl="0"/>
            <a:r>
              <a:rPr lang="en-US" sz="1200" kern="1200" dirty="0">
                <a:solidFill>
                  <a:schemeClr val="tx1"/>
                </a:solidFill>
                <a:effectLst/>
                <a:latin typeface="+mn-lt"/>
                <a:ea typeface="+mn-ea"/>
                <a:cs typeface="+mn-cs"/>
              </a:rPr>
              <a:t>NIST CSF: Provides a comprehensive, risk-based foundation with core functions: Identify, Protect, Detect, Respond, Recover. It's a flexible baseline.</a:t>
            </a:r>
          </a:p>
          <a:p>
            <a:pPr lvl="0"/>
            <a:r>
              <a:rPr lang="en-US" sz="1200" kern="1200" dirty="0">
                <a:solidFill>
                  <a:schemeClr val="tx1"/>
                </a:solidFill>
                <a:effectLst/>
                <a:latin typeface="+mn-lt"/>
                <a:ea typeface="+mn-ea"/>
                <a:cs typeface="+mn-cs"/>
              </a:rPr>
              <a:t>ISO 27001: Guides our Information Security Management System (ISMS) for sensitive data, emphasizing risk assessment, policies, and continuous improvement.</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15</a:t>
            </a:fld>
            <a:endParaRPr lang="en-US" noProof="0" dirty="0"/>
          </a:p>
        </p:txBody>
      </p:sp>
    </p:spTree>
    <p:extLst>
      <p:ext uri="{BB962C8B-B14F-4D97-AF65-F5344CB8AC3E}">
        <p14:creationId xmlns:p14="http://schemas.microsoft.com/office/powerpoint/2010/main" val="1517027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Prioritization: Focus efforts on business needs and desired outcomes.</a:t>
            </a:r>
          </a:p>
          <a:p>
            <a:pPr lvl="0"/>
            <a:r>
              <a:rPr lang="en-US" sz="1200" kern="1200" dirty="0">
                <a:solidFill>
                  <a:schemeClr val="tx1"/>
                </a:solidFill>
                <a:effectLst/>
                <a:latin typeface="+mn-lt"/>
                <a:ea typeface="+mn-ea"/>
                <a:cs typeface="+mn-cs"/>
              </a:rPr>
              <a:t>Core Objectives: Identify primary services and mission; align security to protect these.</a:t>
            </a:r>
          </a:p>
          <a:p>
            <a:pPr lvl="0"/>
            <a:r>
              <a:rPr lang="en-US" sz="1200" kern="1200" dirty="0">
                <a:solidFill>
                  <a:schemeClr val="tx1"/>
                </a:solidFill>
                <a:effectLst/>
                <a:latin typeface="+mn-lt"/>
                <a:ea typeface="+mn-ea"/>
                <a:cs typeface="+mn-cs"/>
              </a:rPr>
              <a:t>Regulatory Mapping: Determine applicable regulations; map requirements to NIST CSF or ISO 27001.</a:t>
            </a:r>
          </a:p>
          <a:p>
            <a:pPr lvl="0"/>
            <a:r>
              <a:rPr lang="en-US" sz="1200" kern="1200" dirty="0">
                <a:solidFill>
                  <a:schemeClr val="tx1"/>
                </a:solidFill>
                <a:effectLst/>
                <a:latin typeface="+mn-lt"/>
                <a:ea typeface="+mn-ea"/>
                <a:cs typeface="+mn-cs"/>
              </a:rPr>
              <a:t>Risk Assessment: Conduct thorough assessment to find top threats/vulnerabilities, considering data types and breach impact.</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16</a:t>
            </a:fld>
            <a:endParaRPr lang="en-US" noProof="0" dirty="0"/>
          </a:p>
        </p:txBody>
      </p:sp>
    </p:spTree>
    <p:extLst>
      <p:ext uri="{BB962C8B-B14F-4D97-AF65-F5344CB8AC3E}">
        <p14:creationId xmlns:p14="http://schemas.microsoft.com/office/powerpoint/2010/main" val="2501732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Prioritize Controls: Implement controls based on risk assessment and critical compliance needs.</a:t>
            </a:r>
          </a:p>
          <a:p>
            <a:pPr lvl="0"/>
            <a:r>
              <a:rPr lang="en-US" sz="1200" kern="1200" dirty="0">
                <a:solidFill>
                  <a:schemeClr val="tx1"/>
                </a:solidFill>
                <a:effectLst/>
                <a:latin typeface="+mn-lt"/>
                <a:ea typeface="+mn-ea"/>
                <a:cs typeface="+mn-cs"/>
              </a:rPr>
              <a:t>Data-Specific Examples:</a:t>
            </a:r>
          </a:p>
          <a:p>
            <a:pPr lvl="1"/>
            <a:r>
              <a:rPr lang="en-US" sz="1200" kern="1200" dirty="0">
                <a:solidFill>
                  <a:schemeClr val="tx1"/>
                </a:solidFill>
                <a:effectLst/>
                <a:latin typeface="+mn-lt"/>
                <a:ea typeface="+mn-ea"/>
                <a:cs typeface="+mn-cs"/>
              </a:rPr>
              <a:t>Payment Data: PCI DSS is paramount.</a:t>
            </a:r>
          </a:p>
          <a:p>
            <a:pPr lvl="1"/>
            <a:r>
              <a:rPr lang="en-US" sz="1200" kern="1200" dirty="0">
                <a:solidFill>
                  <a:schemeClr val="tx1"/>
                </a:solidFill>
                <a:effectLst/>
                <a:latin typeface="+mn-lt"/>
                <a:ea typeface="+mn-ea"/>
                <a:cs typeface="+mn-cs"/>
              </a:rPr>
              <a:t>Health Data: HIPAA safeguards for PHI take precedence.</a:t>
            </a:r>
          </a:p>
          <a:p>
            <a:pPr lvl="1"/>
            <a:r>
              <a:rPr lang="en-US" sz="1200" kern="1200" dirty="0">
                <a:solidFill>
                  <a:schemeClr val="tx1"/>
                </a:solidFill>
                <a:effectLst/>
                <a:latin typeface="+mn-lt"/>
                <a:ea typeface="+mn-ea"/>
                <a:cs typeface="+mn-cs"/>
              </a:rPr>
              <a:t>Financial Reporting: SOX controls ensure data integrity.</a:t>
            </a:r>
          </a:p>
          <a:p>
            <a:pPr lvl="0"/>
            <a:r>
              <a:rPr lang="en-US" sz="1200" kern="1200" dirty="0">
                <a:solidFill>
                  <a:schemeClr val="tx1"/>
                </a:solidFill>
                <a:effectLst/>
                <a:latin typeface="+mn-lt"/>
                <a:ea typeface="+mn-ea"/>
                <a:cs typeface="+mn-cs"/>
              </a:rPr>
              <a:t>Leverage Frameworks: Use NIST CSF and ISO 27001 for structured management and to organize specific controls (PCI DSS, HIPAA, SOX, GLBA).</a:t>
            </a:r>
          </a:p>
          <a:p>
            <a:pPr lvl="0"/>
            <a:r>
              <a:rPr lang="en-US" sz="1200" kern="1200" dirty="0">
                <a:solidFill>
                  <a:schemeClr val="tx1"/>
                </a:solidFill>
                <a:effectLst/>
                <a:latin typeface="+mn-lt"/>
                <a:ea typeface="+mn-ea"/>
                <a:cs typeface="+mn-cs"/>
              </a:rPr>
              <a:t>Continuous Improvement: Establish ongoing monitoring to adapt to new threats, regulations, and business needs.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17</a:t>
            </a:fld>
            <a:endParaRPr lang="en-US" noProof="0" dirty="0"/>
          </a:p>
        </p:txBody>
      </p:sp>
    </p:spTree>
    <p:extLst>
      <p:ext uri="{BB962C8B-B14F-4D97-AF65-F5344CB8AC3E}">
        <p14:creationId xmlns:p14="http://schemas.microsoft.com/office/powerpoint/2010/main" val="3076716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Organized Structure: These practices are neatly categorized into five major business functions:</a:t>
            </a:r>
          </a:p>
          <a:p>
            <a:pPr lvl="1"/>
            <a:r>
              <a:rPr lang="en-US" sz="1200" kern="1200" dirty="0">
                <a:solidFill>
                  <a:schemeClr val="tx1"/>
                </a:solidFill>
                <a:effectLst/>
                <a:latin typeface="+mn-lt"/>
                <a:ea typeface="+mn-ea"/>
                <a:cs typeface="+mn-cs"/>
              </a:rPr>
              <a:t>Governance: This area focuses on setting the direction and oversight for security. Key elements include defining Key Performance Indicators (KPIs) to measure effectiveness, establishing clear project policies, ensuring compliance with relevant standards and regulations, and managing security risks associated with third-party suppliers.</a:t>
            </a:r>
          </a:p>
          <a:p>
            <a:pPr lvl="1"/>
            <a:r>
              <a:rPr lang="en-US" sz="1200" kern="1200" dirty="0">
                <a:solidFill>
                  <a:schemeClr val="tx1"/>
                </a:solidFill>
                <a:effectLst/>
                <a:latin typeface="+mn-lt"/>
                <a:ea typeface="+mn-ea"/>
                <a:cs typeface="+mn-cs"/>
              </a:rPr>
              <a:t>Design: In this phase, we proactively build security into the application. This involves defining security requirements from the outset, creating a secure security architecture, and performing threat modeling. </a:t>
            </a:r>
          </a:p>
          <a:p>
            <a:pPr lvl="1"/>
            <a:r>
              <a:rPr lang="en-US" sz="1200" kern="1200" dirty="0">
                <a:solidFill>
                  <a:schemeClr val="tx1"/>
                </a:solidFill>
                <a:effectLst/>
                <a:latin typeface="+mn-lt"/>
                <a:ea typeface="+mn-ea"/>
                <a:cs typeface="+mn-cs"/>
              </a:rPr>
              <a:t>Threat modeling is particularly important as it helps us identify and address potential application dangers and vulnerabilities </a:t>
            </a:r>
            <a:r>
              <a:rPr lang="en-US" sz="1200" i="1" kern="1200" dirty="0">
                <a:solidFill>
                  <a:schemeClr val="tx1"/>
                </a:solidFill>
                <a:effectLst/>
                <a:latin typeface="+mn-lt"/>
                <a:ea typeface="+mn-ea"/>
                <a:cs typeface="+mn-cs"/>
              </a:rPr>
              <a:t>before</a:t>
            </a:r>
            <a:r>
              <a:rPr lang="en-US" sz="1200" kern="1200" dirty="0">
                <a:solidFill>
                  <a:schemeClr val="tx1"/>
                </a:solidFill>
                <a:effectLst/>
                <a:latin typeface="+mn-lt"/>
                <a:ea typeface="+mn-ea"/>
                <a:cs typeface="+mn-cs"/>
              </a:rPr>
              <a:t> they can be exploited.</a:t>
            </a:r>
          </a:p>
          <a:p>
            <a:pPr lvl="0"/>
            <a:r>
              <a:rPr lang="en-US" sz="1200" kern="1200" dirty="0">
                <a:solidFill>
                  <a:schemeClr val="tx1"/>
                </a:solidFill>
                <a:effectLst/>
                <a:latin typeface="+mn-lt"/>
                <a:ea typeface="+mn-ea"/>
                <a:cs typeface="+mn-cs"/>
              </a:rPr>
              <a:t>Overall Goal: This structured approach ensures a comprehensive and systematic way to mature our software assurance capabilities.</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18</a:t>
            </a:fld>
            <a:endParaRPr lang="en-US" noProof="0" dirty="0"/>
          </a:p>
        </p:txBody>
      </p:sp>
    </p:spTree>
    <p:extLst>
      <p:ext uri="{BB962C8B-B14F-4D97-AF65-F5344CB8AC3E}">
        <p14:creationId xmlns:p14="http://schemas.microsoft.com/office/powerpoint/2010/main" val="3285826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Implementation Function: This is where the rubber meets the road – building the software securely.</a:t>
            </a:r>
          </a:p>
          <a:p>
            <a:pPr lvl="1"/>
            <a:r>
              <a:rPr lang="en-US" sz="1200" kern="1200" dirty="0">
                <a:solidFill>
                  <a:schemeClr val="tx1"/>
                </a:solidFill>
                <a:effectLst/>
                <a:latin typeface="+mn-lt"/>
                <a:ea typeface="+mn-ea"/>
                <a:cs typeface="+mn-cs"/>
              </a:rPr>
              <a:t>Secure Coding: Writing code that avoids common vulnerabilities.</a:t>
            </a:r>
          </a:p>
          <a:p>
            <a:pPr lvl="1"/>
            <a:r>
              <a:rPr lang="en-US" sz="1200" kern="1200" dirty="0">
                <a:solidFill>
                  <a:schemeClr val="tx1"/>
                </a:solidFill>
                <a:effectLst/>
                <a:latin typeface="+mn-lt"/>
                <a:ea typeface="+mn-ea"/>
                <a:cs typeface="+mn-cs"/>
              </a:rPr>
              <a:t>Vulnerability Management: Identifying and fixing weaknesses in the code.</a:t>
            </a:r>
          </a:p>
          <a:p>
            <a:pPr lvl="1"/>
            <a:r>
              <a:rPr lang="en-US" sz="1200" kern="1200" dirty="0">
                <a:solidFill>
                  <a:schemeClr val="tx1"/>
                </a:solidFill>
                <a:effectLst/>
                <a:latin typeface="+mn-lt"/>
                <a:ea typeface="+mn-ea"/>
                <a:cs typeface="+mn-cs"/>
              </a:rPr>
              <a:t>Environment Management: Ensuring the development and testing environments are secure.</a:t>
            </a:r>
          </a:p>
          <a:p>
            <a:pPr lvl="0"/>
            <a:r>
              <a:rPr lang="en-US" sz="1200" kern="1200" dirty="0">
                <a:solidFill>
                  <a:schemeClr val="tx1"/>
                </a:solidFill>
                <a:effectLst/>
                <a:latin typeface="+mn-lt"/>
                <a:ea typeface="+mn-ea"/>
                <a:cs typeface="+mn-cs"/>
              </a:rPr>
              <a:t>Verification Function: This is our quality assurance for security. Are our security measures actually working?</a:t>
            </a:r>
          </a:p>
          <a:p>
            <a:pPr lvl="1"/>
            <a:r>
              <a:rPr lang="en-US" sz="1200" kern="1200" dirty="0">
                <a:solidFill>
                  <a:schemeClr val="tx1"/>
                </a:solidFill>
                <a:effectLst/>
                <a:latin typeface="+mn-lt"/>
                <a:ea typeface="+mn-ea"/>
                <a:cs typeface="+mn-cs"/>
              </a:rPr>
              <a:t>Security Testing: Performing various tests (like penetration testing) to find flaws.</a:t>
            </a:r>
          </a:p>
          <a:p>
            <a:pPr lvl="1"/>
            <a:r>
              <a:rPr lang="en-US" sz="1200" kern="1200" dirty="0">
                <a:solidFill>
                  <a:schemeClr val="tx1"/>
                </a:solidFill>
                <a:effectLst/>
                <a:latin typeface="+mn-lt"/>
                <a:ea typeface="+mn-ea"/>
                <a:cs typeface="+mn-cs"/>
              </a:rPr>
              <a:t>Code Review: Having peers check the code for security issues.</a:t>
            </a:r>
          </a:p>
          <a:p>
            <a:pPr lvl="1"/>
            <a:r>
              <a:rPr lang="en-US" sz="1200" kern="1200" dirty="0">
                <a:solidFill>
                  <a:schemeClr val="tx1"/>
                </a:solidFill>
                <a:effectLst/>
                <a:latin typeface="+mn-lt"/>
                <a:ea typeface="+mn-ea"/>
                <a:cs typeface="+mn-cs"/>
              </a:rPr>
              <a:t>Architecture Analysis: Reviewing the design to ensure it's secure.</a:t>
            </a:r>
          </a:p>
          <a:p>
            <a:pPr lvl="0"/>
            <a:r>
              <a:rPr lang="en-US" sz="1200" kern="1200" dirty="0">
                <a:solidFill>
                  <a:schemeClr val="tx1"/>
                </a:solidFill>
                <a:effectLst/>
                <a:latin typeface="+mn-lt"/>
                <a:ea typeface="+mn-ea"/>
                <a:cs typeface="+mn-cs"/>
              </a:rPr>
              <a:t>Operations Function: Keeping things secure </a:t>
            </a:r>
            <a:r>
              <a:rPr lang="en-US" sz="1200" i="1" kern="1200" dirty="0">
                <a:solidFill>
                  <a:schemeClr val="tx1"/>
                </a:solidFill>
                <a:effectLst/>
                <a:latin typeface="+mn-lt"/>
                <a:ea typeface="+mn-ea"/>
                <a:cs typeface="+mn-cs"/>
              </a:rPr>
              <a:t>after</a:t>
            </a:r>
            <a:r>
              <a:rPr lang="en-US" sz="1200" kern="1200" dirty="0">
                <a:solidFill>
                  <a:schemeClr val="tx1"/>
                </a:solidFill>
                <a:effectLst/>
                <a:latin typeface="+mn-lt"/>
                <a:ea typeface="+mn-ea"/>
                <a:cs typeface="+mn-cs"/>
              </a:rPr>
              <a:t> the software is deployed.</a:t>
            </a:r>
          </a:p>
          <a:p>
            <a:pPr lvl="1"/>
            <a:r>
              <a:rPr lang="en-US" sz="1200" kern="1200" dirty="0">
                <a:solidFill>
                  <a:schemeClr val="tx1"/>
                </a:solidFill>
                <a:effectLst/>
                <a:latin typeface="+mn-lt"/>
                <a:ea typeface="+mn-ea"/>
                <a:cs typeface="+mn-cs"/>
              </a:rPr>
              <a:t>Incident Management: How we handle security breaches or incidents.</a:t>
            </a:r>
          </a:p>
          <a:p>
            <a:pPr lvl="1"/>
            <a:r>
              <a:rPr lang="en-US" sz="1200" kern="1200" dirty="0">
                <a:solidFill>
                  <a:schemeClr val="tx1"/>
                </a:solidFill>
                <a:effectLst/>
                <a:latin typeface="+mn-lt"/>
                <a:ea typeface="+mn-ea"/>
                <a:cs typeface="+mn-cs"/>
              </a:rPr>
              <a:t>Monitoring: Continuously watching for suspicious activity.</a:t>
            </a:r>
          </a:p>
          <a:p>
            <a:pPr lvl="1"/>
            <a:r>
              <a:rPr lang="en-US" sz="1200" kern="1200" dirty="0">
                <a:solidFill>
                  <a:schemeClr val="tx1"/>
                </a:solidFill>
                <a:effectLst/>
                <a:latin typeface="+mn-lt"/>
                <a:ea typeface="+mn-ea"/>
                <a:cs typeface="+mn-cs"/>
              </a:rPr>
              <a:t>Secure Deployment: Making sure the software is deployed safely.</a:t>
            </a:r>
          </a:p>
          <a:p>
            <a:r>
              <a:rPr lang="en-US" sz="1200" kern="1200" dirty="0">
                <a:solidFill>
                  <a:schemeClr val="tx1"/>
                </a:solidFill>
                <a:effectLst/>
                <a:latin typeface="+mn-lt"/>
                <a:ea typeface="+mn-ea"/>
                <a:cs typeface="+mn-cs"/>
              </a:rPr>
              <a:t>These functions, alongside Governance and Design, form the complete picture of our software assurance maturity.</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19</a:t>
            </a:fld>
            <a:endParaRPr lang="en-US" noProof="0" dirty="0"/>
          </a:p>
        </p:txBody>
      </p:sp>
    </p:spTree>
    <p:extLst>
      <p:ext uri="{BB962C8B-B14F-4D97-AF65-F5344CB8AC3E}">
        <p14:creationId xmlns:p14="http://schemas.microsoft.com/office/powerpoint/2010/main" val="331349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52A32-8677-BD6F-C04E-F7D3FA956C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05E7DC-3101-03BE-3A9B-DA3D01635C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631141-DB79-E018-8268-29D2E2FE58A6}"/>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Development Processes &amp; Paradigms</a:t>
            </a:r>
          </a:p>
          <a:p>
            <a:pPr lvl="0"/>
            <a:r>
              <a:rPr lang="en-US" sz="1200" kern="1200" dirty="0" err="1">
                <a:solidFill>
                  <a:schemeClr val="tx1"/>
                </a:solidFill>
                <a:effectLst/>
                <a:latin typeface="+mn-lt"/>
                <a:ea typeface="+mn-ea"/>
                <a:cs typeface="+mn-cs"/>
              </a:rPr>
              <a:t>DevSecOps</a:t>
            </a:r>
            <a:r>
              <a:rPr lang="en-US" sz="1200" kern="1200" dirty="0">
                <a:solidFill>
                  <a:schemeClr val="tx1"/>
                </a:solidFill>
                <a:effectLst/>
                <a:latin typeface="+mn-lt"/>
                <a:ea typeface="+mn-ea"/>
                <a:cs typeface="+mn-cs"/>
              </a:rPr>
              <a:t> Approach: RC Cybersecurity integrates security throughout the entire Software Development Lifecycle (SDLC).</a:t>
            </a:r>
          </a:p>
          <a:p>
            <a:pPr lvl="0"/>
            <a:r>
              <a:rPr lang="en-US" sz="1200" kern="1200" dirty="0">
                <a:solidFill>
                  <a:schemeClr val="tx1"/>
                </a:solidFill>
                <a:effectLst/>
                <a:latin typeface="+mn-lt"/>
                <a:ea typeface="+mn-ea"/>
                <a:cs typeface="+mn-cs"/>
              </a:rPr>
              <a:t>Agile &amp; Iterative: Development is agile, with security measures (SAST, DAST, IAST) automated into CI/CD pipelines.</a:t>
            </a:r>
          </a:p>
          <a:p>
            <a:pPr lvl="0"/>
            <a:r>
              <a:rPr lang="en-US" sz="1200" kern="1200" dirty="0">
                <a:solidFill>
                  <a:schemeClr val="tx1"/>
                </a:solidFill>
                <a:effectLst/>
                <a:latin typeface="+mn-lt"/>
                <a:ea typeface="+mn-ea"/>
                <a:cs typeface="+mn-cs"/>
              </a:rPr>
              <a:t>Risk-Based Strategy: Our core strategy prioritizes efforts on threats and vulnerabilities that pose the greatest risk to essential services.</a:t>
            </a:r>
          </a:p>
          <a:p>
            <a:r>
              <a:rPr lang="en-US" sz="1200" kern="1200" dirty="0">
                <a:solidFill>
                  <a:schemeClr val="tx1"/>
                </a:solidFill>
                <a:effectLst/>
                <a:latin typeface="+mn-lt"/>
                <a:ea typeface="+mn-ea"/>
                <a:cs typeface="+mn-cs"/>
              </a:rPr>
              <a:t> </a:t>
            </a:r>
          </a:p>
        </p:txBody>
      </p:sp>
      <p:sp>
        <p:nvSpPr>
          <p:cNvPr id="4" name="Slide Number Placeholder 3">
            <a:extLst>
              <a:ext uri="{FF2B5EF4-FFF2-40B4-BE49-F238E27FC236}">
                <a16:creationId xmlns:a16="http://schemas.microsoft.com/office/drawing/2014/main" id="{AFC8F52D-87DA-7977-0421-562CD4869595}"/>
              </a:ext>
            </a:extLst>
          </p:cNvPr>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2881869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1F4F-0C7E-18B3-C2DC-0353D6C3C7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E121C-33EE-39A2-FE51-1352C6303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5DDB79-A2CC-E0CD-104A-FC2C770EFCCA}"/>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Critical Systems and Data</a:t>
            </a:r>
          </a:p>
          <a:p>
            <a:pPr lvl="0"/>
            <a:r>
              <a:rPr lang="en-US" sz="1200" kern="1200" dirty="0">
                <a:solidFill>
                  <a:schemeClr val="tx1"/>
                </a:solidFill>
                <a:effectLst/>
                <a:latin typeface="+mn-lt"/>
                <a:ea typeface="+mn-ea"/>
                <a:cs typeface="+mn-cs"/>
              </a:rPr>
              <a:t>Service Delivery: Our operations rely on interconnected systems that deliver essential services.</a:t>
            </a:r>
          </a:p>
          <a:p>
            <a:pPr lvl="0"/>
            <a:r>
              <a:rPr lang="en-US" sz="1200" kern="1200" dirty="0">
                <a:solidFill>
                  <a:schemeClr val="tx1"/>
                </a:solidFill>
                <a:effectLst/>
                <a:latin typeface="+mn-lt"/>
                <a:ea typeface="+mn-ea"/>
                <a:cs typeface="+mn-cs"/>
              </a:rPr>
              <a:t>Data Sensitivity: We handle sensitive data, including customer PII and proprietary information.</a:t>
            </a:r>
          </a:p>
          <a:p>
            <a:pPr lvl="0"/>
            <a:r>
              <a:rPr lang="en-US" sz="1200" kern="1200" dirty="0">
                <a:solidFill>
                  <a:schemeClr val="tx1"/>
                </a:solidFill>
                <a:effectLst/>
                <a:latin typeface="+mn-lt"/>
                <a:ea typeface="+mn-ea"/>
                <a:cs typeface="+mn-cs"/>
              </a:rPr>
              <a:t>Threat Landscape: We face evolving threats, including ransomware, phishing, and supply chain attacks.</a:t>
            </a:r>
          </a:p>
          <a:p>
            <a:pPr lvl="0"/>
            <a:r>
              <a:rPr lang="en-US" sz="1200" kern="1200" dirty="0">
                <a:solidFill>
                  <a:schemeClr val="tx1"/>
                </a:solidFill>
                <a:effectLst/>
                <a:latin typeface="+mn-lt"/>
                <a:ea typeface="+mn-ea"/>
                <a:cs typeface="+mn-cs"/>
              </a:rPr>
              <a:t>Our Goal: Protect these critical systems and sensitive data through robust security measures.</a:t>
            </a:r>
          </a:p>
        </p:txBody>
      </p:sp>
      <p:sp>
        <p:nvSpPr>
          <p:cNvPr id="4" name="Slide Number Placeholder 3">
            <a:extLst>
              <a:ext uri="{FF2B5EF4-FFF2-40B4-BE49-F238E27FC236}">
                <a16:creationId xmlns:a16="http://schemas.microsoft.com/office/drawing/2014/main" id="{17162A76-4F7D-03E1-C8B3-45A9A121638F}"/>
              </a:ext>
            </a:extLst>
          </p:cNvPr>
          <p:cNvSpPr>
            <a:spLocks noGrp="1"/>
          </p:cNvSpPr>
          <p:nvPr>
            <p:ph type="sldNum" sz="quarter" idx="5"/>
          </p:nvPr>
        </p:nvSpPr>
        <p:spPr/>
        <p:txBody>
          <a:bodyPr/>
          <a:lstStyle/>
          <a:p>
            <a:fld id="{DECDE012-9E2E-4477-8B5C-4E7D4E9BCBA6}" type="slidenum">
              <a:rPr lang="en-US" noProof="0" smtClean="0"/>
              <a:t>5</a:t>
            </a:fld>
            <a:endParaRPr lang="en-US" noProof="0"/>
          </a:p>
        </p:txBody>
      </p:sp>
    </p:spTree>
    <p:extLst>
      <p:ext uri="{BB962C8B-B14F-4D97-AF65-F5344CB8AC3E}">
        <p14:creationId xmlns:p14="http://schemas.microsoft.com/office/powerpoint/2010/main" val="229792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29846-1CB2-9548-8559-D11B5EC1C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2CE1B-89AB-E523-ABE1-70A1BFCD9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353997-CECE-3AAB-FECD-125C8B841399}"/>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Configuration Management</a:t>
            </a:r>
          </a:p>
          <a:p>
            <a:pPr lvl="0"/>
            <a:r>
              <a:rPr lang="en-US" sz="1200" kern="1200" dirty="0">
                <a:solidFill>
                  <a:schemeClr val="tx1"/>
                </a:solidFill>
                <a:effectLst/>
                <a:latin typeface="+mn-lt"/>
                <a:ea typeface="+mn-ea"/>
                <a:cs typeface="+mn-cs"/>
              </a:rPr>
              <a:t>Why it matters: Essential for keeping our systems secure and intact.</a:t>
            </a:r>
          </a:p>
          <a:p>
            <a:pPr lvl="0"/>
            <a:r>
              <a:rPr lang="en-US" sz="1200" kern="1200" dirty="0">
                <a:solidFill>
                  <a:schemeClr val="tx1"/>
                </a:solidFill>
                <a:effectLst/>
                <a:latin typeface="+mn-lt"/>
                <a:ea typeface="+mn-ea"/>
                <a:cs typeface="+mn-cs"/>
              </a:rPr>
              <a:t>What we do:</a:t>
            </a:r>
          </a:p>
          <a:p>
            <a:pPr lvl="1"/>
            <a:r>
              <a:rPr lang="en-US" sz="1200" kern="1200" dirty="0">
                <a:solidFill>
                  <a:schemeClr val="tx1"/>
                </a:solidFill>
                <a:effectLst/>
                <a:latin typeface="+mn-lt"/>
                <a:ea typeface="+mn-ea"/>
                <a:cs typeface="+mn-cs"/>
              </a:rPr>
              <a:t>Set and maintain secure baselines for all hardware and software.</a:t>
            </a:r>
          </a:p>
          <a:p>
            <a:pPr lvl="1"/>
            <a:r>
              <a:rPr lang="en-US" sz="1200" kern="1200" dirty="0">
                <a:solidFill>
                  <a:schemeClr val="tx1"/>
                </a:solidFill>
                <a:effectLst/>
                <a:latin typeface="+mn-lt"/>
                <a:ea typeface="+mn-ea"/>
                <a:cs typeface="+mn-cs"/>
              </a:rPr>
              <a:t>Use automated tools to monitor configurations and detect changes.</a:t>
            </a:r>
          </a:p>
          <a:p>
            <a:pPr lvl="1"/>
            <a:r>
              <a:rPr lang="en-US" sz="1200" kern="1200" dirty="0">
                <a:solidFill>
                  <a:schemeClr val="tx1"/>
                </a:solidFill>
                <a:effectLst/>
                <a:latin typeface="+mn-lt"/>
                <a:ea typeface="+mn-ea"/>
                <a:cs typeface="+mn-cs"/>
              </a:rPr>
              <a:t>Enforce strict change control.</a:t>
            </a:r>
          </a:p>
          <a:p>
            <a:pPr lvl="0"/>
            <a:r>
              <a:rPr lang="en-US" sz="1200" kern="1200" dirty="0">
                <a:solidFill>
                  <a:schemeClr val="tx1"/>
                </a:solidFill>
                <a:effectLst/>
                <a:latin typeface="+mn-lt"/>
                <a:ea typeface="+mn-ea"/>
                <a:cs typeface="+mn-cs"/>
              </a:rPr>
              <a:t>Guided by CSF 2.0's Protect function:</a:t>
            </a:r>
          </a:p>
          <a:p>
            <a:pPr lvl="1"/>
            <a:r>
              <a:rPr lang="en-US" sz="1200" kern="1200" dirty="0">
                <a:solidFill>
                  <a:schemeClr val="tx1"/>
                </a:solidFill>
                <a:effectLst/>
                <a:latin typeface="+mn-lt"/>
                <a:ea typeface="+mn-ea"/>
                <a:cs typeface="+mn-cs"/>
              </a:rPr>
              <a:t>Ensures confidentiality, integrity, and availability.</a:t>
            </a:r>
          </a:p>
          <a:p>
            <a:pPr lvl="1"/>
            <a:r>
              <a:rPr lang="en-US" sz="1200" kern="1200" dirty="0">
                <a:solidFill>
                  <a:schemeClr val="tx1"/>
                </a:solidFill>
                <a:effectLst/>
                <a:latin typeface="+mn-lt"/>
                <a:ea typeface="+mn-ea"/>
                <a:cs typeface="+mn-cs"/>
              </a:rPr>
              <a:t>Includes vulnerability management, access control, and endpoint security.</a:t>
            </a:r>
          </a:p>
          <a:p>
            <a:endParaRPr lang="en-US" dirty="0"/>
          </a:p>
        </p:txBody>
      </p:sp>
      <p:sp>
        <p:nvSpPr>
          <p:cNvPr id="4" name="Slide Number Placeholder 3">
            <a:extLst>
              <a:ext uri="{FF2B5EF4-FFF2-40B4-BE49-F238E27FC236}">
                <a16:creationId xmlns:a16="http://schemas.microsoft.com/office/drawing/2014/main" id="{9E6AE2DE-2879-9D86-660D-A189A474C303}"/>
              </a:ext>
            </a:extLst>
          </p:cNvPr>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1532702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39040-A3EE-A043-4CEF-4DC7841AF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058C4-B792-7045-B9F7-6B2C916DA6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0C53D-1ED5-82B3-2EB3-358D04D667CC}"/>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Systems Involved in Service Delivery</a:t>
            </a:r>
          </a:p>
          <a:p>
            <a:pPr lvl="0"/>
            <a:r>
              <a:rPr lang="en-US" sz="1200" kern="1200" dirty="0">
                <a:solidFill>
                  <a:schemeClr val="tx1"/>
                </a:solidFill>
                <a:effectLst/>
                <a:latin typeface="+mn-lt"/>
                <a:ea typeface="+mn-ea"/>
                <a:cs typeface="+mn-cs"/>
              </a:rPr>
              <a:t>Diverse &amp; Interconnected Systems: Our service delivery relies on many different systems.</a:t>
            </a:r>
          </a:p>
          <a:p>
            <a:pPr lvl="0"/>
            <a:r>
              <a:rPr lang="en-US" sz="1200" kern="1200" dirty="0">
                <a:solidFill>
                  <a:schemeClr val="tx1"/>
                </a:solidFill>
                <a:effectLst/>
                <a:latin typeface="+mn-lt"/>
                <a:ea typeface="+mn-ea"/>
                <a:cs typeface="+mn-cs"/>
              </a:rPr>
              <a:t>Key System Categories:</a:t>
            </a:r>
          </a:p>
          <a:p>
            <a:pPr lvl="1"/>
            <a:r>
              <a:rPr lang="en-US" sz="1200" kern="1200" dirty="0">
                <a:solidFill>
                  <a:schemeClr val="tx1"/>
                </a:solidFill>
                <a:effectLst/>
                <a:latin typeface="+mn-lt"/>
                <a:ea typeface="+mn-ea"/>
                <a:cs typeface="+mn-cs"/>
              </a:rPr>
              <a:t>Cloud Infrastructure: Needs strong identity, network segmentation, and cloud security.</a:t>
            </a:r>
          </a:p>
          <a:p>
            <a:pPr lvl="1"/>
            <a:r>
              <a:rPr lang="en-US" sz="1200" kern="1200" dirty="0">
                <a:solidFill>
                  <a:schemeClr val="tx1"/>
                </a:solidFill>
                <a:effectLst/>
                <a:latin typeface="+mn-lt"/>
                <a:ea typeface="+mn-ea"/>
                <a:cs typeface="+mn-cs"/>
              </a:rPr>
              <a:t>Customer-Facing Apps: Requires secure coding, vulnerability scans, and protection from web threats (like OWASP Top 10).</a:t>
            </a:r>
          </a:p>
          <a:p>
            <a:pPr lvl="1"/>
            <a:r>
              <a:rPr lang="en-US" sz="1200" kern="1200" dirty="0">
                <a:solidFill>
                  <a:schemeClr val="tx1"/>
                </a:solidFill>
                <a:effectLst/>
                <a:latin typeface="+mn-lt"/>
                <a:ea typeface="+mn-ea"/>
                <a:cs typeface="+mn-cs"/>
              </a:rPr>
              <a:t>Internal Operations: Critical for service, needs robust access controls and data protection.</a:t>
            </a:r>
          </a:p>
          <a:p>
            <a:pPr lvl="1"/>
            <a:r>
              <a:rPr lang="en-US" sz="1200" kern="1200" dirty="0">
                <a:solidFill>
                  <a:schemeClr val="tx1"/>
                </a:solidFill>
                <a:effectLst/>
                <a:latin typeface="+mn-lt"/>
                <a:ea typeface="+mn-ea"/>
                <a:cs typeface="+mn-cs"/>
              </a:rPr>
              <a:t>Network Infrastructure: Firewalls, routers, VPNs – must be secured, monitored, and updated.</a:t>
            </a:r>
          </a:p>
          <a:p>
            <a:pPr lvl="1"/>
            <a:r>
              <a:rPr lang="en-US" sz="1200" kern="1200" dirty="0">
                <a:solidFill>
                  <a:schemeClr val="tx1"/>
                </a:solidFill>
                <a:effectLst/>
                <a:latin typeface="+mn-lt"/>
                <a:ea typeface="+mn-ea"/>
                <a:cs typeface="+mn-cs"/>
              </a:rPr>
              <a:t>IAM Systems: Central for controlling access, vital for identifying and protecting assets.</a:t>
            </a:r>
          </a:p>
          <a:p>
            <a:endParaRPr lang="en-US" dirty="0"/>
          </a:p>
        </p:txBody>
      </p:sp>
      <p:sp>
        <p:nvSpPr>
          <p:cNvPr id="4" name="Slide Number Placeholder 3">
            <a:extLst>
              <a:ext uri="{FF2B5EF4-FFF2-40B4-BE49-F238E27FC236}">
                <a16:creationId xmlns:a16="http://schemas.microsoft.com/office/drawing/2014/main" id="{E4B38A1A-C41A-19F6-4DDD-87FC405B76E4}"/>
              </a:ext>
            </a:extLst>
          </p:cNvPr>
          <p:cNvSpPr>
            <a:spLocks noGrp="1"/>
          </p:cNvSpPr>
          <p:nvPr>
            <p:ph type="sldNum" sz="quarter" idx="5"/>
          </p:nvPr>
        </p:nvSpPr>
        <p:spPr/>
        <p:txBody>
          <a:bodyPr/>
          <a:lstStyle/>
          <a:p>
            <a:fld id="{DECDE012-9E2E-4477-8B5C-4E7D4E9BCBA6}" type="slidenum">
              <a:rPr lang="en-US" noProof="0" smtClean="0"/>
              <a:t>7</a:t>
            </a:fld>
            <a:endParaRPr lang="en-US" noProof="0"/>
          </a:p>
        </p:txBody>
      </p:sp>
    </p:spTree>
    <p:extLst>
      <p:ext uri="{BB962C8B-B14F-4D97-AF65-F5344CB8AC3E}">
        <p14:creationId xmlns:p14="http://schemas.microsoft.com/office/powerpoint/2010/main" val="2165599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NIST CSF 2.0 as Core Guide</a:t>
            </a:r>
          </a:p>
          <a:p>
            <a:pPr lvl="0"/>
            <a:r>
              <a:rPr lang="en-US" sz="1200" kern="1200" dirty="0">
                <a:solidFill>
                  <a:schemeClr val="tx1"/>
                </a:solidFill>
                <a:effectLst/>
                <a:latin typeface="+mn-lt"/>
                <a:ea typeface="+mn-ea"/>
                <a:cs typeface="+mn-cs"/>
              </a:rPr>
              <a:t>RC Cybersecurity's Foundation: NIST CSF 2.0 is our primary guide for risk management.</a:t>
            </a:r>
          </a:p>
          <a:p>
            <a:pPr lvl="0"/>
            <a:r>
              <a:rPr lang="en-US" sz="1200" kern="1200" dirty="0">
                <a:solidFill>
                  <a:schemeClr val="tx1"/>
                </a:solidFill>
                <a:effectLst/>
                <a:latin typeface="+mn-lt"/>
                <a:ea typeface="+mn-ea"/>
                <a:cs typeface="+mn-cs"/>
              </a:rPr>
              <a:t>Strategic Alignment: It ensures all cybersecurity efforts and investments directly support business objectives.</a:t>
            </a:r>
          </a:p>
          <a:p>
            <a:pPr lvl="0"/>
            <a:r>
              <a:rPr lang="en-US" sz="1200" kern="1200" dirty="0">
                <a:solidFill>
                  <a:schemeClr val="tx1"/>
                </a:solidFill>
                <a:effectLst/>
                <a:latin typeface="+mn-lt"/>
                <a:ea typeface="+mn-ea"/>
                <a:cs typeface="+mn-cs"/>
              </a:rPr>
              <a:t>Holistic Approach: Aligns security with service delivery and overall company strategy.</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8</a:t>
            </a:fld>
            <a:endParaRPr lang="en-US" noProof="0" dirty="0"/>
          </a:p>
        </p:txBody>
      </p:sp>
    </p:spTree>
    <p:extLst>
      <p:ext uri="{BB962C8B-B14F-4D97-AF65-F5344CB8AC3E}">
        <p14:creationId xmlns:p14="http://schemas.microsoft.com/office/powerpoint/2010/main" val="4099282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CSF 2.0 for Risk &amp; Development</a:t>
            </a:r>
          </a:p>
          <a:p>
            <a:pPr lvl="0"/>
            <a:r>
              <a:rPr lang="en-US" sz="1200" kern="1200" dirty="0">
                <a:solidFill>
                  <a:schemeClr val="tx1"/>
                </a:solidFill>
                <a:effectLst/>
                <a:latin typeface="+mn-lt"/>
                <a:ea typeface="+mn-ea"/>
                <a:cs typeface="+mn-cs"/>
              </a:rPr>
              <a:t>Core Functions: RC Cybersecurity uses CSF 2.0's Identify, Protect, Detect, Respond, Recover.</a:t>
            </a:r>
          </a:p>
          <a:p>
            <a:pPr lvl="0"/>
            <a:r>
              <a:rPr lang="en-US" sz="1200" kern="1200" dirty="0">
                <a:solidFill>
                  <a:schemeClr val="tx1"/>
                </a:solidFill>
                <a:effectLst/>
                <a:latin typeface="+mn-lt"/>
                <a:ea typeface="+mn-ea"/>
                <a:cs typeface="+mn-cs"/>
              </a:rPr>
              <a:t>Purpose: For continuous risk management, adapting to evolving threats.</a:t>
            </a:r>
          </a:p>
          <a:p>
            <a:pPr lvl="0"/>
            <a:r>
              <a:rPr lang="en-US" sz="1200" kern="1200" dirty="0">
                <a:solidFill>
                  <a:schemeClr val="tx1"/>
                </a:solidFill>
                <a:effectLst/>
                <a:latin typeface="+mn-lt"/>
                <a:ea typeface="+mn-ea"/>
                <a:cs typeface="+mn-cs"/>
              </a:rPr>
              <a:t>Development Focus: Guides secure software development and supply chain risk management.</a:t>
            </a:r>
          </a:p>
          <a:p>
            <a:pPr lvl="0"/>
            <a:r>
              <a:rPr lang="en-US" sz="1200" kern="1200" dirty="0">
                <a:solidFill>
                  <a:schemeClr val="tx1"/>
                </a:solidFill>
                <a:effectLst/>
                <a:latin typeface="+mn-lt"/>
                <a:ea typeface="+mn-ea"/>
                <a:cs typeface="+mn-cs"/>
              </a:rPr>
              <a:t>Integration: Embeds security throughout the SDLC to mitigate vulnerabilities and third-party risks.</a:t>
            </a:r>
          </a:p>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9</a:t>
            </a:fld>
            <a:endParaRPr lang="en-US" noProof="0" dirty="0"/>
          </a:p>
        </p:txBody>
      </p:sp>
    </p:spTree>
    <p:extLst>
      <p:ext uri="{BB962C8B-B14F-4D97-AF65-F5344CB8AC3E}">
        <p14:creationId xmlns:p14="http://schemas.microsoft.com/office/powerpoint/2010/main" val="4024552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a:bodyPr>
          <a:lstStyle/>
          <a:p>
            <a:r>
              <a:rPr lang="en-US" dirty="0"/>
              <a:t>Security Framework</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913180" y="4522386"/>
            <a:ext cx="5486400" cy="1362365"/>
          </a:xfrm>
        </p:spPr>
        <p:txBody>
          <a:bodyPr/>
          <a:lstStyle/>
          <a:p>
            <a:r>
              <a:rPr lang="en-US" dirty="0"/>
              <a:t>Ryan Coon</a:t>
            </a:r>
          </a:p>
          <a:p>
            <a:r>
              <a:rPr lang="en-US" dirty="0"/>
              <a:t>CYB-690</a:t>
            </a:r>
          </a:p>
          <a:p>
            <a:r>
              <a:rPr lang="en-US" dirty="0"/>
              <a:t>Dr. Kim Ford</a:t>
            </a:r>
          </a:p>
          <a:p>
            <a:r>
              <a:rPr lang="en-US" dirty="0"/>
              <a:t>September 10, 2025</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088A1-1F97-9A17-9C9E-4AB3BAF75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6AF5E-6DB4-B3B3-2329-70AE0DAC82F5}"/>
              </a:ext>
            </a:extLst>
          </p:cNvPr>
          <p:cNvSpPr>
            <a:spLocks noGrp="1"/>
          </p:cNvSpPr>
          <p:nvPr>
            <p:ph type="title"/>
          </p:nvPr>
        </p:nvSpPr>
        <p:spPr>
          <a:xfrm>
            <a:off x="463463" y="1399032"/>
            <a:ext cx="5050369" cy="1682749"/>
          </a:xfrm>
        </p:spPr>
        <p:txBody>
          <a:bodyPr/>
          <a:lstStyle/>
          <a:p>
            <a:r>
              <a:rPr lang="en-US" dirty="0"/>
              <a:t>Framework Descriptions</a:t>
            </a:r>
            <a:br>
              <a:rPr lang="en-US" dirty="0"/>
            </a:br>
            <a:endParaRPr lang="en-US" dirty="0"/>
          </a:p>
        </p:txBody>
      </p:sp>
      <p:sp>
        <p:nvSpPr>
          <p:cNvPr id="5" name="Text Placeholder 4">
            <a:extLst>
              <a:ext uri="{FF2B5EF4-FFF2-40B4-BE49-F238E27FC236}">
                <a16:creationId xmlns:a16="http://schemas.microsoft.com/office/drawing/2014/main" id="{B74FE689-3D7C-7ACB-BA1D-4546CE7E050C}"/>
              </a:ext>
            </a:extLst>
          </p:cNvPr>
          <p:cNvSpPr>
            <a:spLocks noGrp="1"/>
          </p:cNvSpPr>
          <p:nvPr>
            <p:ph type="body" sz="quarter" idx="15"/>
          </p:nvPr>
        </p:nvSpPr>
        <p:spPr>
          <a:xfrm>
            <a:off x="5513832" y="1522413"/>
            <a:ext cx="6573784" cy="4652417"/>
          </a:xfrm>
        </p:spPr>
        <p:txBody>
          <a:bodyPr/>
          <a:lstStyle/>
          <a:p>
            <a:pPr marL="0" indent="0">
              <a:buNone/>
            </a:pPr>
            <a:r>
              <a:rPr lang="en-US" dirty="0"/>
              <a:t>RC Cybersecurity's risk management must integrate legal and regulatory compliance (e.g., data privacy), using CSF 2.0 to map controls. It also accounts for organizational constraints like budget, expertise, and existing technology. CSF 2.0's flexibility allows tailoring its implementation to RC Cybersecurity's specific operational realities, prioritizing controls based on risk and resources, and guiding maturity improvements through its tiered approach.</a:t>
            </a:r>
          </a:p>
        </p:txBody>
      </p:sp>
      <p:sp>
        <p:nvSpPr>
          <p:cNvPr id="13" name="Slide Number Placeholder 12">
            <a:extLst>
              <a:ext uri="{FF2B5EF4-FFF2-40B4-BE49-F238E27FC236}">
                <a16:creationId xmlns:a16="http://schemas.microsoft.com/office/drawing/2014/main" id="{35FA397F-EE82-B76D-8073-0BC4FBAD676C}"/>
              </a:ext>
            </a:extLst>
          </p:cNvPr>
          <p:cNvSpPr>
            <a:spLocks noGrp="1"/>
          </p:cNvSpPr>
          <p:nvPr>
            <p:ph type="sldNum" sz="quarter" idx="12"/>
          </p:nvPr>
        </p:nvSpPr>
        <p:spPr/>
        <p:txBody>
          <a:bodyPr/>
          <a:lstStyle/>
          <a:p>
            <a:fld id="{5BFCF61C-3B18-4C03-8326-CC3B32D710C9}" type="slidenum">
              <a:rPr lang="en-US" smtClean="0"/>
              <a:pPr/>
              <a:t>10</a:t>
            </a:fld>
            <a:endParaRPr lang="en-US"/>
          </a:p>
        </p:txBody>
      </p:sp>
    </p:spTree>
    <p:extLst>
      <p:ext uri="{BB962C8B-B14F-4D97-AF65-F5344CB8AC3E}">
        <p14:creationId xmlns:p14="http://schemas.microsoft.com/office/powerpoint/2010/main" val="60605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p:txBody>
          <a:bodyPr/>
          <a:lstStyle/>
          <a:p>
            <a:r>
              <a:rPr lang="en-US" sz="2800" dirty="0"/>
              <a:t>Security Best Practices and Frameworks</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a:xfrm>
            <a:off x="5971031" y="1792224"/>
            <a:ext cx="5922431" cy="1682750"/>
          </a:xfrm>
        </p:spPr>
        <p:txBody>
          <a:bodyPr/>
          <a:lstStyle/>
          <a:p>
            <a:pPr marL="0" indent="0">
              <a:buNone/>
            </a:pPr>
            <a:r>
              <a:rPr lang="en-US" dirty="0"/>
              <a:t>Security best practices and frameworks serve as invaluable blueprints for constructing a comprehensive cybersecurity program at RC Cybersecurity. By adopting a recognized framework, such as the NIST Cybersecurity Framework (CSF) 2.0, RC Cybersecurity gains a structured and systematic approach to managing cybersecurity risk.</a:t>
            </a:r>
          </a:p>
          <a:p>
            <a:pPr marL="0" indent="0">
              <a:buNone/>
            </a:pPr>
            <a:r>
              <a:rPr lang="en-US" dirty="0"/>
              <a:t> </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11</a:t>
            </a:fld>
            <a:endParaRPr lang="en-US"/>
          </a:p>
        </p:txBody>
      </p:sp>
    </p:spTree>
    <p:extLst>
      <p:ext uri="{BB962C8B-B14F-4D97-AF65-F5344CB8AC3E}">
        <p14:creationId xmlns:p14="http://schemas.microsoft.com/office/powerpoint/2010/main" val="61635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3D2F2-D3F4-11D0-5C77-E84BAFA0F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FC9C7-2D49-D20F-EC87-51F5DC5D223F}"/>
              </a:ext>
            </a:extLst>
          </p:cNvPr>
          <p:cNvSpPr>
            <a:spLocks noGrp="1"/>
          </p:cNvSpPr>
          <p:nvPr>
            <p:ph type="title"/>
          </p:nvPr>
        </p:nvSpPr>
        <p:spPr/>
        <p:txBody>
          <a:bodyPr/>
          <a:lstStyle/>
          <a:p>
            <a:r>
              <a:rPr lang="en-US" sz="2800" dirty="0"/>
              <a:t>Security Best Practices and Frameworks</a:t>
            </a:r>
          </a:p>
        </p:txBody>
      </p:sp>
      <p:sp>
        <p:nvSpPr>
          <p:cNvPr id="5" name="Text Placeholder 4">
            <a:extLst>
              <a:ext uri="{FF2B5EF4-FFF2-40B4-BE49-F238E27FC236}">
                <a16:creationId xmlns:a16="http://schemas.microsoft.com/office/drawing/2014/main" id="{AE6992A5-8ACE-476E-0DCE-FA7B2A05F42D}"/>
              </a:ext>
            </a:extLst>
          </p:cNvPr>
          <p:cNvSpPr>
            <a:spLocks noGrp="1"/>
          </p:cNvSpPr>
          <p:nvPr>
            <p:ph type="body" sz="quarter" idx="15"/>
          </p:nvPr>
        </p:nvSpPr>
        <p:spPr>
          <a:xfrm>
            <a:off x="5382307" y="301752"/>
            <a:ext cx="6198548" cy="6455038"/>
          </a:xfrm>
        </p:spPr>
        <p:txBody>
          <a:bodyPr/>
          <a:lstStyle/>
          <a:p>
            <a:pPr marL="0" indent="0">
              <a:buNone/>
            </a:pPr>
            <a:r>
              <a:rPr lang="en-US" dirty="0"/>
              <a:t>Leveraging frameworks like NIST CSF 2.0 provides RC Cybersecurity with a structured, risk-based approach to cybersecurity. They offer a common language, integrate best practices, and help prioritize security investments based on critical assets and threats. These frameworks are scalable, adaptable to organizational maturity, aid in regulatory compliance, and guide workforce development, ensuring a robust and well-managed security program.</a:t>
            </a:r>
          </a:p>
        </p:txBody>
      </p:sp>
      <p:sp>
        <p:nvSpPr>
          <p:cNvPr id="13" name="Slide Number Placeholder 12">
            <a:extLst>
              <a:ext uri="{FF2B5EF4-FFF2-40B4-BE49-F238E27FC236}">
                <a16:creationId xmlns:a16="http://schemas.microsoft.com/office/drawing/2014/main" id="{2499AF77-4F85-86BF-49B5-5870EF32C9E5}"/>
              </a:ext>
            </a:extLst>
          </p:cNvPr>
          <p:cNvSpPr>
            <a:spLocks noGrp="1"/>
          </p:cNvSpPr>
          <p:nvPr>
            <p:ph type="sldNum" sz="quarter" idx="12"/>
          </p:nvPr>
        </p:nvSpPr>
        <p:spPr/>
        <p:txBody>
          <a:bodyPr/>
          <a:lstStyle/>
          <a:p>
            <a:fld id="{5BFCF61C-3B18-4C03-8326-CC3B32D710C9}" type="slidenum">
              <a:rPr lang="en-US" smtClean="0"/>
              <a:pPr/>
              <a:t>12</a:t>
            </a:fld>
            <a:endParaRPr lang="en-US"/>
          </a:p>
        </p:txBody>
      </p:sp>
    </p:spTree>
    <p:extLst>
      <p:ext uri="{BB962C8B-B14F-4D97-AF65-F5344CB8AC3E}">
        <p14:creationId xmlns:p14="http://schemas.microsoft.com/office/powerpoint/2010/main" val="326277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03ED6-0731-8D39-3EA4-3B9EBD31AC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C36C7-5E00-60AF-48B0-B81D6640CA8E}"/>
              </a:ext>
            </a:extLst>
          </p:cNvPr>
          <p:cNvSpPr>
            <a:spLocks noGrp="1"/>
          </p:cNvSpPr>
          <p:nvPr>
            <p:ph type="title"/>
          </p:nvPr>
        </p:nvSpPr>
        <p:spPr/>
        <p:txBody>
          <a:bodyPr/>
          <a:lstStyle/>
          <a:p>
            <a:r>
              <a:rPr lang="en-US" sz="2800" dirty="0"/>
              <a:t>Security Best Practices and Frameworks</a:t>
            </a:r>
          </a:p>
        </p:txBody>
      </p:sp>
      <p:sp>
        <p:nvSpPr>
          <p:cNvPr id="5" name="Text Placeholder 4">
            <a:extLst>
              <a:ext uri="{FF2B5EF4-FFF2-40B4-BE49-F238E27FC236}">
                <a16:creationId xmlns:a16="http://schemas.microsoft.com/office/drawing/2014/main" id="{1884BFE9-FE72-7F1F-8311-6C85B23796B0}"/>
              </a:ext>
            </a:extLst>
          </p:cNvPr>
          <p:cNvSpPr>
            <a:spLocks noGrp="1"/>
          </p:cNvSpPr>
          <p:nvPr>
            <p:ph type="body" sz="quarter" idx="15"/>
          </p:nvPr>
        </p:nvSpPr>
        <p:spPr>
          <a:xfrm>
            <a:off x="5971031" y="1792224"/>
            <a:ext cx="5922431" cy="1682750"/>
          </a:xfrm>
        </p:spPr>
        <p:txBody>
          <a:bodyPr/>
          <a:lstStyle/>
          <a:p>
            <a:pPr marL="0" indent="0">
              <a:buNone/>
            </a:pPr>
            <a:r>
              <a:rPr lang="en-US" sz="1200" dirty="0"/>
              <a:t>Key Elements to Consider:</a:t>
            </a:r>
          </a:p>
          <a:p>
            <a:pPr marL="0" indent="0">
              <a:buNone/>
            </a:pPr>
            <a:endParaRPr lang="en-US" sz="1200" dirty="0"/>
          </a:p>
          <a:p>
            <a:pPr marL="0" indent="0">
              <a:buNone/>
            </a:pPr>
            <a:r>
              <a:rPr lang="en-US" sz="1200" dirty="0"/>
              <a:t>Identify - Understanding the business environment, assets, and risks.</a:t>
            </a:r>
          </a:p>
          <a:p>
            <a:pPr marL="0" indent="0">
              <a:buNone/>
            </a:pPr>
            <a:r>
              <a:rPr lang="en-US" sz="1200" dirty="0"/>
              <a:t>Protect - Implementing safeguards for critical services and data.</a:t>
            </a:r>
          </a:p>
          <a:p>
            <a:pPr marL="0" indent="0">
              <a:buNone/>
            </a:pPr>
            <a:r>
              <a:rPr lang="en-US" sz="1200" dirty="0"/>
              <a:t>Detect - Developing capabilities to identify cybersecurity events.</a:t>
            </a:r>
          </a:p>
          <a:p>
            <a:pPr marL="0" indent="0">
              <a:buNone/>
            </a:pPr>
            <a:r>
              <a:rPr lang="en-US" sz="1200" dirty="0"/>
              <a:t>Respond - Establishing plans and procedures for handling detected events.</a:t>
            </a:r>
          </a:p>
          <a:p>
            <a:pPr marL="0" indent="0">
              <a:buNone/>
            </a:pPr>
            <a:r>
              <a:rPr lang="en-US" sz="1200" dirty="0"/>
              <a:t>Recover - Ensuring resilience and restoring capabilities after an incident.</a:t>
            </a:r>
          </a:p>
          <a:p>
            <a:pPr marL="0" indent="0">
              <a:buNone/>
            </a:pPr>
            <a:endParaRPr lang="en-US" sz="1200" dirty="0"/>
          </a:p>
          <a:p>
            <a:pPr marL="0" indent="0">
              <a:buNone/>
            </a:pPr>
            <a:r>
              <a:rPr lang="en-US" sz="1200" dirty="0"/>
              <a:t>By consistently referencing and implementing these frameworks and best practices, RC Cybersecurity can build a dynamic, effective, and resilient cybersecurity program that proactively defends against threats and supports its business objectives.</a:t>
            </a:r>
          </a:p>
          <a:p>
            <a:pPr marL="0" indent="0">
              <a:buNone/>
            </a:pPr>
            <a:r>
              <a:rPr lang="en-US" sz="1200" dirty="0"/>
              <a:t> </a:t>
            </a:r>
          </a:p>
        </p:txBody>
      </p:sp>
      <p:sp>
        <p:nvSpPr>
          <p:cNvPr id="13" name="Slide Number Placeholder 12">
            <a:extLst>
              <a:ext uri="{FF2B5EF4-FFF2-40B4-BE49-F238E27FC236}">
                <a16:creationId xmlns:a16="http://schemas.microsoft.com/office/drawing/2014/main" id="{52B5EA49-5763-8F0A-E341-0C6320B63111}"/>
              </a:ext>
            </a:extLst>
          </p:cNvPr>
          <p:cNvSpPr>
            <a:spLocks noGrp="1"/>
          </p:cNvSpPr>
          <p:nvPr>
            <p:ph type="sldNum" sz="quarter" idx="12"/>
          </p:nvPr>
        </p:nvSpPr>
        <p:spPr/>
        <p:txBody>
          <a:bodyPr/>
          <a:lstStyle/>
          <a:p>
            <a:fld id="{5BFCF61C-3B18-4C03-8326-CC3B32D710C9}" type="slidenum">
              <a:rPr lang="en-US" smtClean="0"/>
              <a:pPr/>
              <a:t>13</a:t>
            </a:fld>
            <a:endParaRPr lang="en-US"/>
          </a:p>
        </p:txBody>
      </p:sp>
    </p:spTree>
    <p:extLst>
      <p:ext uri="{BB962C8B-B14F-4D97-AF65-F5344CB8AC3E}">
        <p14:creationId xmlns:p14="http://schemas.microsoft.com/office/powerpoint/2010/main" val="115545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06EE6-9A7B-135B-7EFB-F9DA82EDC4E4}"/>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5A4D02B-256C-36D5-E270-50AB343C7670}"/>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14</a:t>
            </a:fld>
            <a:endParaRPr lang="en-US"/>
          </a:p>
        </p:txBody>
      </p:sp>
      <p:sp>
        <p:nvSpPr>
          <p:cNvPr id="2" name="Title 1">
            <a:extLst>
              <a:ext uri="{FF2B5EF4-FFF2-40B4-BE49-F238E27FC236}">
                <a16:creationId xmlns:a16="http://schemas.microsoft.com/office/drawing/2014/main" id="{122F14A5-AC26-535F-6BF8-64F746CE190A}"/>
              </a:ext>
            </a:extLst>
          </p:cNvPr>
          <p:cNvSpPr>
            <a:spLocks noGrp="1"/>
          </p:cNvSpPr>
          <p:nvPr>
            <p:ph type="title"/>
          </p:nvPr>
        </p:nvSpPr>
        <p:spPr>
          <a:xfrm>
            <a:off x="396240" y="288411"/>
            <a:ext cx="5254405" cy="575321"/>
          </a:xfrm>
        </p:spPr>
        <p:txBody>
          <a:bodyPr anchor="ctr">
            <a:normAutofit/>
          </a:bodyPr>
          <a:lstStyle/>
          <a:p>
            <a:r>
              <a:rPr lang="en-US" sz="1800" dirty="0"/>
              <a:t>Common Workflow of Information </a:t>
            </a:r>
            <a:br>
              <a:rPr lang="en-US" sz="1800" dirty="0"/>
            </a:br>
            <a:r>
              <a:rPr lang="en-US" sz="1800" dirty="0"/>
              <a:t>and Decisions Diagram</a:t>
            </a:r>
          </a:p>
        </p:txBody>
      </p:sp>
      <p:pic>
        <p:nvPicPr>
          <p:cNvPr id="4" name="Picture 3" descr="A black background with a black square&#10;&#10;AI-generated content may be incorrect.">
            <a:extLst>
              <a:ext uri="{FF2B5EF4-FFF2-40B4-BE49-F238E27FC236}">
                <a16:creationId xmlns:a16="http://schemas.microsoft.com/office/drawing/2014/main" id="{78A1BAD7-331D-46DA-59E2-148D0D17FFD1}"/>
              </a:ext>
            </a:extLst>
          </p:cNvPr>
          <p:cNvPicPr>
            <a:picLocks noChangeAspect="1"/>
          </p:cNvPicPr>
          <p:nvPr/>
        </p:nvPicPr>
        <p:blipFill>
          <a:blip r:embed="rId3"/>
          <a:stretch>
            <a:fillRect/>
          </a:stretch>
        </p:blipFill>
        <p:spPr>
          <a:xfrm>
            <a:off x="6952228" y="104115"/>
            <a:ext cx="3757117" cy="6649770"/>
          </a:xfrm>
          <a:prstGeom prst="rect">
            <a:avLst/>
          </a:prstGeom>
        </p:spPr>
      </p:pic>
    </p:spTree>
    <p:extLst>
      <p:ext uri="{BB962C8B-B14F-4D97-AF65-F5344CB8AC3E}">
        <p14:creationId xmlns:p14="http://schemas.microsoft.com/office/powerpoint/2010/main" val="1453084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2295144" y="1463040"/>
            <a:ext cx="7498080" cy="704088"/>
          </a:xfrm>
        </p:spPr>
        <p:txBody>
          <a:bodyPr anchor="t">
            <a:normAutofit/>
          </a:bodyPr>
          <a:lstStyle/>
          <a:p>
            <a:r>
              <a:rPr lang="en-US" sz="2400"/>
              <a:t>Critical Cybersecurity Needs</a:t>
            </a:r>
            <a:br>
              <a:rPr lang="en-US" sz="2400"/>
            </a:br>
            <a:endParaRPr lang="en-US" sz="240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15</a:t>
            </a:fld>
            <a:endParaRPr lang="en-US"/>
          </a:p>
        </p:txBody>
      </p:sp>
      <p:graphicFrame>
        <p:nvGraphicFramePr>
          <p:cNvPr id="13" name="Text Placeholder 3">
            <a:extLst>
              <a:ext uri="{FF2B5EF4-FFF2-40B4-BE49-F238E27FC236}">
                <a16:creationId xmlns:a16="http://schemas.microsoft.com/office/drawing/2014/main" id="{070718B2-90CF-D14E-82BB-77C68AA977BC}"/>
              </a:ext>
            </a:extLst>
          </p:cNvPr>
          <p:cNvGraphicFramePr>
            <a:graphicFrameLocks noGrp="1"/>
          </p:cNvGraphicFramePr>
          <p:nvPr>
            <p:ph idx="1"/>
            <p:extLst>
              <p:ext uri="{D42A27DB-BD31-4B8C-83A1-F6EECF244321}">
                <p14:modId xmlns:p14="http://schemas.microsoft.com/office/powerpoint/2010/main" val="423114053"/>
              </p:ext>
            </p:extLst>
          </p:nvPr>
        </p:nvGraphicFramePr>
        <p:xfrm>
          <a:off x="2322576" y="2953512"/>
          <a:ext cx="7470648" cy="3296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52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1E9B2-068A-1087-6966-993C8A2A1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229CDF-D6BA-61A2-2CCC-943AD3CDD801}"/>
              </a:ext>
            </a:extLst>
          </p:cNvPr>
          <p:cNvSpPr>
            <a:spLocks noGrp="1"/>
          </p:cNvSpPr>
          <p:nvPr>
            <p:ph type="title"/>
          </p:nvPr>
        </p:nvSpPr>
        <p:spPr>
          <a:xfrm>
            <a:off x="2295144" y="1463040"/>
            <a:ext cx="7498080" cy="704088"/>
          </a:xfrm>
        </p:spPr>
        <p:txBody>
          <a:bodyPr anchor="t">
            <a:normAutofit/>
          </a:bodyPr>
          <a:lstStyle/>
          <a:p>
            <a:r>
              <a:rPr lang="en-US" sz="2400" dirty="0"/>
              <a:t>Critical Cybersecurity Needs</a:t>
            </a:r>
            <a:br>
              <a:rPr lang="en-US" sz="2400" dirty="0"/>
            </a:br>
            <a:endParaRPr lang="en-US" sz="2400" dirty="0"/>
          </a:p>
        </p:txBody>
      </p:sp>
      <p:sp>
        <p:nvSpPr>
          <p:cNvPr id="11" name="Slide Number Placeholder 10">
            <a:extLst>
              <a:ext uri="{FF2B5EF4-FFF2-40B4-BE49-F238E27FC236}">
                <a16:creationId xmlns:a16="http://schemas.microsoft.com/office/drawing/2014/main" id="{62780256-F95B-A99D-2F56-ACAFFAD9DA79}"/>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16</a:t>
            </a:fld>
            <a:endParaRPr lang="en-US"/>
          </a:p>
        </p:txBody>
      </p:sp>
      <p:graphicFrame>
        <p:nvGraphicFramePr>
          <p:cNvPr id="13" name="Text Placeholder 3">
            <a:extLst>
              <a:ext uri="{FF2B5EF4-FFF2-40B4-BE49-F238E27FC236}">
                <a16:creationId xmlns:a16="http://schemas.microsoft.com/office/drawing/2014/main" id="{740C6224-B99B-BC66-2E8E-B862B86AA8E0}"/>
              </a:ext>
            </a:extLst>
          </p:cNvPr>
          <p:cNvGraphicFramePr>
            <a:graphicFrameLocks noGrp="1"/>
          </p:cNvGraphicFramePr>
          <p:nvPr>
            <p:ph idx="1"/>
            <p:extLst>
              <p:ext uri="{D42A27DB-BD31-4B8C-83A1-F6EECF244321}">
                <p14:modId xmlns:p14="http://schemas.microsoft.com/office/powerpoint/2010/main" val="4056538790"/>
              </p:ext>
            </p:extLst>
          </p:nvPr>
        </p:nvGraphicFramePr>
        <p:xfrm>
          <a:off x="2322576" y="2953512"/>
          <a:ext cx="7470648" cy="3296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80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A8743-2D18-1C75-36F6-FE442A813F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6593F-20BE-7CF9-87B2-E0AB9D03A2D4}"/>
              </a:ext>
            </a:extLst>
          </p:cNvPr>
          <p:cNvSpPr>
            <a:spLocks noGrp="1"/>
          </p:cNvSpPr>
          <p:nvPr>
            <p:ph type="title"/>
          </p:nvPr>
        </p:nvSpPr>
        <p:spPr>
          <a:xfrm>
            <a:off x="2295144" y="1463040"/>
            <a:ext cx="7498080" cy="704088"/>
          </a:xfrm>
        </p:spPr>
        <p:txBody>
          <a:bodyPr anchor="t">
            <a:normAutofit/>
          </a:bodyPr>
          <a:lstStyle/>
          <a:p>
            <a:r>
              <a:rPr lang="en-US" sz="2400" dirty="0"/>
              <a:t>Critical Cybersecurity Needs</a:t>
            </a:r>
            <a:br>
              <a:rPr lang="en-US" sz="2400" dirty="0"/>
            </a:br>
            <a:endParaRPr lang="en-US" sz="2400" dirty="0"/>
          </a:p>
        </p:txBody>
      </p:sp>
      <p:sp>
        <p:nvSpPr>
          <p:cNvPr id="11" name="Slide Number Placeholder 10">
            <a:extLst>
              <a:ext uri="{FF2B5EF4-FFF2-40B4-BE49-F238E27FC236}">
                <a16:creationId xmlns:a16="http://schemas.microsoft.com/office/drawing/2014/main" id="{81E7BC4C-CD88-F0ED-6111-70C09373B116}"/>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17</a:t>
            </a:fld>
            <a:endParaRPr lang="en-US"/>
          </a:p>
        </p:txBody>
      </p:sp>
      <p:graphicFrame>
        <p:nvGraphicFramePr>
          <p:cNvPr id="13" name="Text Placeholder 3">
            <a:extLst>
              <a:ext uri="{FF2B5EF4-FFF2-40B4-BE49-F238E27FC236}">
                <a16:creationId xmlns:a16="http://schemas.microsoft.com/office/drawing/2014/main" id="{9F806668-D705-5BED-2805-F9A1749A7BD4}"/>
              </a:ext>
            </a:extLst>
          </p:cNvPr>
          <p:cNvGraphicFramePr>
            <a:graphicFrameLocks noGrp="1"/>
          </p:cNvGraphicFramePr>
          <p:nvPr>
            <p:ph idx="1"/>
            <p:extLst>
              <p:ext uri="{D42A27DB-BD31-4B8C-83A1-F6EECF244321}">
                <p14:modId xmlns:p14="http://schemas.microsoft.com/office/powerpoint/2010/main" val="3660881777"/>
              </p:ext>
            </p:extLst>
          </p:nvPr>
        </p:nvGraphicFramePr>
        <p:xfrm>
          <a:off x="2322576" y="2953512"/>
          <a:ext cx="7470648" cy="3296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40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4758-9132-B220-77BF-88833C422A6D}"/>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FAD4A49-3B85-083A-9727-D17AD640CA8C}"/>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18</a:t>
            </a:fld>
            <a:endParaRPr lang="en-US"/>
          </a:p>
        </p:txBody>
      </p:sp>
      <p:sp>
        <p:nvSpPr>
          <p:cNvPr id="2" name="Title 1">
            <a:extLst>
              <a:ext uri="{FF2B5EF4-FFF2-40B4-BE49-F238E27FC236}">
                <a16:creationId xmlns:a16="http://schemas.microsoft.com/office/drawing/2014/main" id="{E9E67543-2776-EB06-3723-96FB22291971}"/>
              </a:ext>
            </a:extLst>
          </p:cNvPr>
          <p:cNvSpPr>
            <a:spLocks noGrp="1"/>
          </p:cNvSpPr>
          <p:nvPr>
            <p:ph type="title"/>
          </p:nvPr>
        </p:nvSpPr>
        <p:spPr>
          <a:xfrm>
            <a:off x="838200" y="1115367"/>
            <a:ext cx="10515600" cy="575321"/>
          </a:xfrm>
        </p:spPr>
        <p:txBody>
          <a:bodyPr anchor="ctr">
            <a:normAutofit/>
          </a:bodyPr>
          <a:lstStyle/>
          <a:p>
            <a:r>
              <a:rPr lang="en-US" sz="1800"/>
              <a:t>Elements of Software Assurance Maturity Model</a:t>
            </a:r>
            <a:br>
              <a:rPr lang="en-US" sz="1800"/>
            </a:br>
            <a:endParaRPr lang="en-US" sz="1800"/>
          </a:p>
        </p:txBody>
      </p:sp>
      <p:sp>
        <p:nvSpPr>
          <p:cNvPr id="5" name="Text Placeholder 4">
            <a:extLst>
              <a:ext uri="{FF2B5EF4-FFF2-40B4-BE49-F238E27FC236}">
                <a16:creationId xmlns:a16="http://schemas.microsoft.com/office/drawing/2014/main" id="{5488E47F-E6A8-5DAE-6506-DEA5A2F6AD0B}"/>
              </a:ext>
            </a:extLst>
          </p:cNvPr>
          <p:cNvSpPr>
            <a:spLocks noGrp="1"/>
          </p:cNvSpPr>
          <p:nvPr>
            <p:ph type="body" sz="quarter" idx="4294967295"/>
          </p:nvPr>
        </p:nvSpPr>
        <p:spPr>
          <a:xfrm>
            <a:off x="838200" y="1881188"/>
            <a:ext cx="5067300" cy="4352544"/>
          </a:xfrm>
        </p:spPr>
        <p:txBody>
          <a:bodyPr anchor="t">
            <a:normAutofit/>
          </a:bodyPr>
          <a:lstStyle/>
          <a:p>
            <a:pPr marL="0" indent="0">
              <a:buNone/>
            </a:pPr>
            <a:r>
              <a:rPr lang="en-US" sz="1500" kern="1200" dirty="0"/>
              <a:t>The current model is based on a collection of 15 security practices organized into five major business functions. Governance, design, implementation, verification, and operations are all part of the process.</a:t>
            </a:r>
          </a:p>
          <a:p>
            <a:pPr marL="0" indent="0">
              <a:buNone/>
            </a:pPr>
            <a:endParaRPr lang="en-US" sz="1500" kern="1200" dirty="0"/>
          </a:p>
          <a:p>
            <a:r>
              <a:rPr lang="en-US" sz="1500" kern="1200" dirty="0"/>
              <a:t>Governance - </a:t>
            </a:r>
            <a:r>
              <a:rPr lang="en-US" sz="1500" dirty="0"/>
              <a:t>focuses on using Key Performance Indicators (KPIs) to track progress and identify intervention needs, while also managing project policies, compliance, and third-party suppliers.</a:t>
            </a:r>
          </a:p>
          <a:p>
            <a:pPr marL="0" indent="0">
              <a:buNone/>
            </a:pPr>
            <a:endParaRPr lang="en-US" sz="1500" kern="1200" dirty="0"/>
          </a:p>
          <a:p>
            <a:pPr marL="0"/>
            <a:r>
              <a:rPr lang="en-US" sz="1500" kern="1200" dirty="0"/>
              <a:t>Design- </a:t>
            </a:r>
            <a:r>
              <a:rPr lang="en-US" dirty="0"/>
              <a:t> </a:t>
            </a:r>
            <a:r>
              <a:rPr lang="en-US" sz="1500" dirty="0"/>
              <a:t>security efforts involve setting requirements, creating a security architecture, and conducting threat modeling to identify and effectively address potential application dangers.</a:t>
            </a:r>
          </a:p>
          <a:p>
            <a:pPr marL="0"/>
            <a:endParaRPr lang="en-US" sz="1500" kern="1200" dirty="0"/>
          </a:p>
        </p:txBody>
      </p:sp>
      <p:pic>
        <p:nvPicPr>
          <p:cNvPr id="2054" name="Picture 6" descr="OWASP SAMM: A Comprehensive Introduction - Codific">
            <a:extLst>
              <a:ext uri="{FF2B5EF4-FFF2-40B4-BE49-F238E27FC236}">
                <a16:creationId xmlns:a16="http://schemas.microsoft.com/office/drawing/2014/main" id="{CC34396A-6D1E-C7F0-2327-8E59A491C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 b="14104"/>
          <a:stretch>
            <a:fillRect/>
          </a:stretch>
        </p:blipFill>
        <p:spPr bwMode="auto">
          <a:xfrm>
            <a:off x="6286500" y="1881188"/>
            <a:ext cx="5067300" cy="4352544"/>
          </a:xfrm>
          <a:prstGeom prst="rect">
            <a:avLst/>
          </a:prstGeom>
          <a:solidFill>
            <a:srgbClr val="FFFFFF"/>
          </a:solidFill>
        </p:spPr>
      </p:pic>
    </p:spTree>
    <p:extLst>
      <p:ext uri="{BB962C8B-B14F-4D97-AF65-F5344CB8AC3E}">
        <p14:creationId xmlns:p14="http://schemas.microsoft.com/office/powerpoint/2010/main" val="286247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007DC-3CE8-F831-6316-39214FFDF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9027A-4D6D-5F48-6955-1E0EA411B247}"/>
              </a:ext>
            </a:extLst>
          </p:cNvPr>
          <p:cNvSpPr>
            <a:spLocks noGrp="1"/>
          </p:cNvSpPr>
          <p:nvPr>
            <p:ph type="title"/>
          </p:nvPr>
        </p:nvSpPr>
        <p:spPr>
          <a:xfrm>
            <a:off x="839788" y="457200"/>
            <a:ext cx="3932237" cy="1600200"/>
          </a:xfrm>
        </p:spPr>
        <p:txBody>
          <a:bodyPr anchor="b">
            <a:normAutofit/>
          </a:bodyPr>
          <a:lstStyle/>
          <a:p>
            <a:r>
              <a:rPr lang="en-US" sz="2200"/>
              <a:t>Elements of Software Assurance Maturity Model</a:t>
            </a:r>
            <a:br>
              <a:rPr lang="en-US" sz="2200"/>
            </a:br>
            <a:endParaRPr lang="en-US" sz="2200"/>
          </a:p>
        </p:txBody>
      </p:sp>
      <p:pic>
        <p:nvPicPr>
          <p:cNvPr id="3074" name="Picture 2" descr="OWASP SAMM: A Comprehensive Introduction - Codific">
            <a:extLst>
              <a:ext uri="{FF2B5EF4-FFF2-40B4-BE49-F238E27FC236}">
                <a16:creationId xmlns:a16="http://schemas.microsoft.com/office/drawing/2014/main" id="{4E6000B5-20F6-D726-4F06-365B8495234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32475" y="987425"/>
            <a:ext cx="4873625" cy="4873625"/>
          </a:xfrm>
          <a:prstGeom prst="rect">
            <a:avLst/>
          </a:prstGeom>
          <a:solidFill>
            <a:srgbClr val="FFFFFF"/>
          </a:solidFill>
        </p:spPr>
      </p:pic>
      <p:sp>
        <p:nvSpPr>
          <p:cNvPr id="5" name="Text Placeholder 4">
            <a:extLst>
              <a:ext uri="{FF2B5EF4-FFF2-40B4-BE49-F238E27FC236}">
                <a16:creationId xmlns:a16="http://schemas.microsoft.com/office/drawing/2014/main" id="{C5DEC4A0-7F56-F225-9DA8-C0385C85B44D}"/>
              </a:ext>
            </a:extLst>
          </p:cNvPr>
          <p:cNvSpPr>
            <a:spLocks noGrp="1"/>
          </p:cNvSpPr>
          <p:nvPr>
            <p:ph type="body" sz="half" idx="2"/>
          </p:nvPr>
        </p:nvSpPr>
        <p:spPr>
          <a:xfrm>
            <a:off x="839788" y="2057400"/>
            <a:ext cx="3932237" cy="3811588"/>
          </a:xfrm>
        </p:spPr>
        <p:txBody>
          <a:bodyPr>
            <a:normAutofit fontScale="92500" lnSpcReduction="10000"/>
          </a:bodyPr>
          <a:lstStyle/>
          <a:p>
            <a:r>
              <a:rPr lang="en-US" sz="1400" dirty="0"/>
              <a:t>Implementation -  focuses on integrating security tools into build and deployment processes, emphasizing secure credential management (reducing manual handling and renewal) and defect control.</a:t>
            </a:r>
          </a:p>
          <a:p>
            <a:endParaRPr lang="en-US" sz="900" dirty="0"/>
          </a:p>
          <a:p>
            <a:r>
              <a:rPr lang="en-US" sz="1400" dirty="0"/>
              <a:t>Verification - proposes security tests based on specific requirements, complementing generic ones. SAMM prioritizes denial of service benchmarks, fuzzing, regression testing for fixed vulnerabilities, and automated testing during build and deployment.</a:t>
            </a:r>
          </a:p>
          <a:p>
            <a:r>
              <a:rPr lang="en-US" sz="1500" dirty="0"/>
              <a:t>Operation - DevOps blurs development boundaries, so the maturity model now includes operations. Low maturity allows manual log analysis and ad-hoc incident response, but higher maturity requires a dedicated team and defined processes for incident detection and remediation.</a:t>
            </a:r>
          </a:p>
        </p:txBody>
      </p:sp>
      <p:sp>
        <p:nvSpPr>
          <p:cNvPr id="13" name="Slide Number Placeholder 12">
            <a:extLst>
              <a:ext uri="{FF2B5EF4-FFF2-40B4-BE49-F238E27FC236}">
                <a16:creationId xmlns:a16="http://schemas.microsoft.com/office/drawing/2014/main" id="{9BA6D8D9-031E-F09F-DBF5-B06E3046E9D3}"/>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19</a:t>
            </a:fld>
            <a:endParaRPr lang="en-US"/>
          </a:p>
        </p:txBody>
      </p:sp>
    </p:spTree>
    <p:extLst>
      <p:ext uri="{BB962C8B-B14F-4D97-AF65-F5344CB8AC3E}">
        <p14:creationId xmlns:p14="http://schemas.microsoft.com/office/powerpoint/2010/main" val="294660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Contents</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5" y="2953512"/>
            <a:ext cx="8288085" cy="3755106"/>
          </a:xfrm>
        </p:spPr>
        <p:txBody>
          <a:bodyPr/>
          <a:lstStyle/>
          <a:p>
            <a:pPr marL="342900" indent="-342900">
              <a:buFont typeface="Arial" panose="020B0604020202020204" pitchFamily="34" charset="0"/>
              <a:buChar char="•"/>
            </a:pPr>
            <a:r>
              <a:rPr lang="en-US" dirty="0"/>
              <a:t>Current Cybersecurity Environment</a:t>
            </a:r>
          </a:p>
          <a:p>
            <a:pPr marL="342900" indent="-342900">
              <a:buFont typeface="Arial" panose="020B0604020202020204" pitchFamily="34" charset="0"/>
              <a:buChar char="•"/>
            </a:pPr>
            <a:r>
              <a:rPr lang="en-US" dirty="0"/>
              <a:t>Framework Descriptions</a:t>
            </a:r>
          </a:p>
          <a:p>
            <a:pPr marL="342900" indent="-342900">
              <a:buFont typeface="Arial" panose="020B0604020202020204" pitchFamily="34" charset="0"/>
              <a:buChar char="•"/>
            </a:pPr>
            <a:r>
              <a:rPr lang="en-US" dirty="0"/>
              <a:t>Security Best Practices and Frameworks</a:t>
            </a:r>
          </a:p>
          <a:p>
            <a:pPr marL="342900" indent="-342900">
              <a:buFont typeface="Arial" panose="020B0604020202020204" pitchFamily="34" charset="0"/>
              <a:buChar char="•"/>
            </a:pPr>
            <a:r>
              <a:rPr lang="en-US" dirty="0"/>
              <a:t>Common Workflow of Information and Decisions Diagram</a:t>
            </a:r>
          </a:p>
          <a:p>
            <a:pPr marL="342900" indent="-342900">
              <a:buFont typeface="Arial" panose="020B0604020202020204" pitchFamily="34" charset="0"/>
              <a:buChar char="•"/>
            </a:pPr>
            <a:r>
              <a:rPr lang="en-US" dirty="0"/>
              <a:t>Critical Cybersecurity Needs</a:t>
            </a:r>
          </a:p>
          <a:p>
            <a:pPr marL="342900" indent="-342900">
              <a:buFont typeface="Arial" panose="020B0604020202020204" pitchFamily="34" charset="0"/>
              <a:buChar char="•"/>
            </a:pPr>
            <a:r>
              <a:rPr lang="en-US" dirty="0"/>
              <a:t>Elements of a Software Assurance Maturity Model</a:t>
            </a:r>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2295144" y="1463040"/>
            <a:ext cx="7498080" cy="704088"/>
          </a:xfrm>
        </p:spPr>
        <p:txBody>
          <a:bodyPr anchor="t">
            <a:normAutofit/>
          </a:bodyPr>
          <a:lstStyle/>
          <a:p>
            <a:r>
              <a:rPr lang="en-US"/>
              <a:t>References</a:t>
            </a:r>
          </a:p>
        </p:txBody>
      </p:sp>
      <p:sp>
        <p:nvSpPr>
          <p:cNvPr id="5" name="Rectangle 2">
            <a:extLst>
              <a:ext uri="{FF2B5EF4-FFF2-40B4-BE49-F238E27FC236}">
                <a16:creationId xmlns:a16="http://schemas.microsoft.com/office/drawing/2014/main" id="{28CC1CD5-0DA0-5427-A51C-51EB89A2B343}"/>
              </a:ext>
            </a:extLst>
          </p:cNvPr>
          <p:cNvSpPr>
            <a:spLocks noGrp="1" noChangeArrowheads="1"/>
          </p:cNvSpPr>
          <p:nvPr>
            <p:ph idx="1"/>
          </p:nvPr>
        </p:nvSpPr>
        <p:spPr bwMode="auto">
          <a:xfrm>
            <a:off x="2322576" y="2953512"/>
            <a:ext cx="7470648" cy="32965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056" tIns="0" rIns="9144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err="1">
                <a:ln>
                  <a:noFill/>
                </a:ln>
                <a:solidFill>
                  <a:schemeClr val="tx2"/>
                </a:solidFill>
                <a:effectLst/>
              </a:rPr>
              <a:t>exabeam</a:t>
            </a:r>
            <a:r>
              <a:rPr kumimoji="0" lang="en-US" altLang="en-US" sz="1200" b="0" i="0" u="none" strike="noStrike" cap="none" normalizeH="0" baseline="0">
                <a:ln>
                  <a:noFill/>
                </a:ln>
                <a:solidFill>
                  <a:schemeClr val="tx2"/>
                </a:solidFill>
                <a:effectLst/>
              </a:rPr>
              <a:t>. (2022, November 12). </a:t>
            </a:r>
            <a:r>
              <a:rPr kumimoji="0" lang="en-US" altLang="en-US" sz="1200" b="0" i="1" u="none" strike="noStrike" cap="none" normalizeH="0" baseline="0">
                <a:ln>
                  <a:noFill/>
                </a:ln>
                <a:solidFill>
                  <a:schemeClr val="tx2"/>
                </a:solidFill>
                <a:effectLst/>
              </a:rPr>
              <a:t>Information Security: Goals, Types and Applications</a:t>
            </a:r>
            <a:r>
              <a:rPr kumimoji="0" lang="en-US" altLang="en-US" sz="1200" b="0" i="0" u="none" strike="noStrike" cap="none" normalizeH="0" baseline="0">
                <a:ln>
                  <a:noFill/>
                </a:ln>
                <a:solidFill>
                  <a:schemeClr val="tx2"/>
                </a:solidFill>
                <a:effectLst/>
              </a:rPr>
              <a:t>. </a:t>
            </a:r>
            <a:r>
              <a:rPr kumimoji="0" lang="en-US" altLang="en-US" sz="1200" b="0" i="0" u="none" strike="noStrike" cap="none" normalizeH="0" baseline="0" err="1">
                <a:ln>
                  <a:noFill/>
                </a:ln>
                <a:solidFill>
                  <a:schemeClr val="tx2"/>
                </a:solidFill>
                <a:effectLst/>
              </a:rPr>
              <a:t>Exabeam</a:t>
            </a:r>
            <a:r>
              <a:rPr kumimoji="0" lang="en-US" altLang="en-US" sz="1200" b="0" i="0" u="none" strike="noStrike" cap="none" normalizeH="0" baseline="0">
                <a:ln>
                  <a:noFill/>
                </a:ln>
                <a:solidFill>
                  <a:schemeClr val="tx2"/>
                </a:solidFill>
                <a:effectLst/>
              </a:rPr>
              <a:t>. </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https://www.exabeam.com/explainers/information-security/information-security-goals-types-and-applications/</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Kirvan, P., &amp; Granneman, J. (2023, October 27). </a:t>
            </a:r>
            <a:r>
              <a:rPr kumimoji="0" lang="en-US" altLang="en-US" sz="1200" b="0" i="1" u="none" strike="noStrike" cap="none" normalizeH="0" baseline="0">
                <a:ln>
                  <a:noFill/>
                </a:ln>
                <a:solidFill>
                  <a:schemeClr val="tx2"/>
                </a:solidFill>
                <a:effectLst/>
              </a:rPr>
              <a:t>Top 7 IT security frameworks and standards explained</a:t>
            </a:r>
            <a:r>
              <a:rPr kumimoji="0" lang="en-US" altLang="en-US" sz="1200" b="0" i="0" u="none" strike="noStrike" cap="none" normalizeH="0" baseline="0">
                <a:ln>
                  <a:noFill/>
                </a:ln>
                <a:solidFill>
                  <a:schemeClr val="tx2"/>
                </a:solidFill>
                <a:effectLst/>
              </a:rPr>
              <a:t>. SearchSecurity. </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https://www.techtarget.com/searchsecurity/tip/IT-security-frameworks-and-standards-Choosing-the-right-one</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Montauban, N. (2025, April 4). </a:t>
            </a:r>
            <a:r>
              <a:rPr kumimoji="0" lang="en-US" altLang="en-US" sz="1200" b="0" i="1" u="none" strike="noStrike" cap="none" normalizeH="0" baseline="0">
                <a:ln>
                  <a:noFill/>
                </a:ln>
                <a:solidFill>
                  <a:schemeClr val="tx2"/>
                </a:solidFill>
                <a:effectLst/>
              </a:rPr>
              <a:t>OWASP SAMM: A Comprehensive Introduction</a:t>
            </a:r>
            <a:r>
              <a:rPr kumimoji="0" lang="en-US" altLang="en-US" sz="1200" b="0" i="0" u="none" strike="noStrike" cap="none" normalizeH="0" baseline="0">
                <a:ln>
                  <a:noFill/>
                </a:ln>
                <a:solidFill>
                  <a:schemeClr val="tx2"/>
                </a:solidFill>
                <a:effectLst/>
              </a:rPr>
              <a:t>. </a:t>
            </a:r>
            <a:r>
              <a:rPr kumimoji="0" lang="en-US" altLang="en-US" sz="1200" b="0" i="0" u="none" strike="noStrike" cap="none" normalizeH="0" baseline="0" err="1">
                <a:ln>
                  <a:noFill/>
                </a:ln>
                <a:solidFill>
                  <a:schemeClr val="tx2"/>
                </a:solidFill>
                <a:effectLst/>
              </a:rPr>
              <a:t>Codific</a:t>
            </a:r>
            <a:r>
              <a:rPr kumimoji="0" lang="en-US" altLang="en-US" sz="1200" b="0" i="0" u="none" strike="noStrike" cap="none" normalizeH="0" baseline="0">
                <a:ln>
                  <a:noFill/>
                </a:ln>
                <a:solidFill>
                  <a:schemeClr val="tx2"/>
                </a:solidFill>
                <a:effectLst/>
              </a:rPr>
              <a:t>. https://codific.com/owasp-samm-comprehensive-introduction/</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Morrison, A. (2025). </a:t>
            </a:r>
            <a:r>
              <a:rPr kumimoji="0" lang="en-US" altLang="en-US" sz="1200" b="0" i="1" u="none" strike="noStrike" cap="none" normalizeH="0" baseline="0" err="1">
                <a:ln>
                  <a:noFill/>
                </a:ln>
                <a:solidFill>
                  <a:schemeClr val="tx2"/>
                </a:solidFill>
                <a:effectLst/>
              </a:rPr>
              <a:t>Invensis</a:t>
            </a:r>
            <a:r>
              <a:rPr kumimoji="0" lang="en-US" altLang="en-US" sz="1200" b="0" i="1" u="none" strike="noStrike" cap="none" normalizeH="0" baseline="0">
                <a:ln>
                  <a:noFill/>
                </a:ln>
                <a:solidFill>
                  <a:schemeClr val="tx2"/>
                </a:solidFill>
                <a:effectLst/>
              </a:rPr>
              <a:t> Inc</a:t>
            </a:r>
            <a:r>
              <a:rPr kumimoji="0" lang="en-US" altLang="en-US" sz="1200" b="0" i="0" u="none" strike="noStrike" cap="none" normalizeH="0" baseline="0">
                <a:ln>
                  <a:noFill/>
                </a:ln>
                <a:solidFill>
                  <a:schemeClr val="tx2"/>
                </a:solidFill>
                <a:effectLst/>
              </a:rPr>
              <a:t>. Invensis.net. https://www.invensis.net/blog/key-cybersecurity-standards</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NIST. (2024). The NIST cybersecurity framework (CSF) 2.0. </a:t>
            </a:r>
            <a:r>
              <a:rPr kumimoji="0" lang="en-US" altLang="en-US" sz="1200" b="0" i="1" u="none" strike="noStrike" cap="none" normalizeH="0" baseline="0">
                <a:ln>
                  <a:noFill/>
                </a:ln>
                <a:solidFill>
                  <a:schemeClr val="tx2"/>
                </a:solidFill>
                <a:effectLst/>
              </a:rPr>
              <a:t>The NIST Cybersecurity Framework (CSF) 2.0</a:t>
            </a:r>
            <a:r>
              <a:rPr kumimoji="0" lang="en-US" altLang="en-US" sz="1200" b="0" i="0" u="none" strike="noStrike" cap="none" normalizeH="0" baseline="0">
                <a:ln>
                  <a:noFill/>
                </a:ln>
                <a:solidFill>
                  <a:schemeClr val="tx2"/>
                </a:solidFill>
                <a:effectLst/>
              </a:rPr>
              <a:t>, </a:t>
            </a:r>
            <a:r>
              <a:rPr kumimoji="0" lang="en-US" altLang="en-US" sz="1200" b="0" i="1" u="none" strike="noStrike" cap="none" normalizeH="0" baseline="0">
                <a:ln>
                  <a:noFill/>
                </a:ln>
                <a:solidFill>
                  <a:schemeClr val="tx2"/>
                </a:solidFill>
                <a:effectLst/>
              </a:rPr>
              <a:t>2.0</a:t>
            </a:r>
            <a:r>
              <a:rPr kumimoji="0" lang="en-US" altLang="en-US" sz="1200" b="0" i="0" u="none" strike="noStrike" cap="none" normalizeH="0" baseline="0">
                <a:ln>
                  <a:noFill/>
                </a:ln>
                <a:solidFill>
                  <a:schemeClr val="tx2"/>
                </a:solidFill>
                <a:effectLst/>
              </a:rPr>
              <a:t>(29). https://doi.org/10.6028/nist.cswp.29</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Rohland, J. (2025). </a:t>
            </a:r>
            <a:r>
              <a:rPr kumimoji="0" lang="en-US" altLang="en-US" sz="1200" b="0" i="1" u="none" strike="noStrike" cap="none" normalizeH="0" baseline="0">
                <a:ln>
                  <a:noFill/>
                </a:ln>
                <a:solidFill>
                  <a:schemeClr val="tx2"/>
                </a:solidFill>
                <a:effectLst/>
              </a:rPr>
              <a:t>NIST Releases Updated Cybersecurity Framework 2.0 | </a:t>
            </a:r>
            <a:r>
              <a:rPr kumimoji="0" lang="en-US" altLang="en-US" sz="1200" b="0" i="1" u="none" strike="noStrike" cap="none" normalizeH="0" baseline="0" err="1">
                <a:ln>
                  <a:noFill/>
                </a:ln>
                <a:solidFill>
                  <a:schemeClr val="tx2"/>
                </a:solidFill>
                <a:effectLst/>
              </a:rPr>
              <a:t>EDCi</a:t>
            </a:r>
            <a:r>
              <a:rPr kumimoji="0" lang="en-US" altLang="en-US" sz="1200" b="0" i="0" u="none" strike="noStrike" cap="none" normalizeH="0" baseline="0">
                <a:ln>
                  <a:noFill/>
                </a:ln>
                <a:solidFill>
                  <a:schemeClr val="tx2"/>
                </a:solidFill>
                <a:effectLst/>
              </a:rPr>
              <a:t>. Edci.com. https://www.edci.com/blog-posts/nist-releases-updated-cybersecurity-framework-version-2-0</a:t>
            </a:r>
          </a:p>
        </p:txBody>
      </p:sp>
      <p:sp>
        <p:nvSpPr>
          <p:cNvPr id="12" name="Slide Number Placeholder 4">
            <a:extLst>
              <a:ext uri="{FF2B5EF4-FFF2-40B4-BE49-F238E27FC236}">
                <a16:creationId xmlns:a16="http://schemas.microsoft.com/office/drawing/2014/main" id="{D16BDDF0-3DDF-57CD-821C-3821AE98C089}"/>
              </a:ext>
            </a:extLst>
          </p:cNvPr>
          <p:cNvSpPr>
            <a:spLocks noGrp="1"/>
          </p:cNvSpPr>
          <p:nvPr>
            <p:ph type="sldNum" sz="quarter" idx="12"/>
          </p:nvPr>
        </p:nvSpPr>
        <p:spPr>
          <a:xfrm>
            <a:off x="10122408" y="301752"/>
            <a:ext cx="1673352" cy="274320"/>
          </a:xfrm>
        </p:spPr>
        <p:txBody>
          <a:bodyPr/>
          <a:lstStyle/>
          <a:p>
            <a:pPr>
              <a:spcAft>
                <a:spcPts val="600"/>
              </a:spcAft>
            </a:pPr>
            <a:fld id="{5BFCF61C-3B18-4C03-8326-CC3B32D710C9}" type="slidenum">
              <a:rPr lang="en-US" noProof="0" smtClean="0"/>
              <a:pPr>
                <a:spcAft>
                  <a:spcPts val="600"/>
                </a:spcAft>
              </a:pPr>
              <a:t>20</a:t>
            </a:fld>
            <a:endParaRPr lang="en-US" noProof="0"/>
          </a:p>
        </p:txBody>
      </p:sp>
    </p:spTree>
    <p:extLst>
      <p:ext uri="{BB962C8B-B14F-4D97-AF65-F5344CB8AC3E}">
        <p14:creationId xmlns:p14="http://schemas.microsoft.com/office/powerpoint/2010/main" val="22623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3</a:t>
            </a:fld>
            <a:endParaRPr lang="en-US"/>
          </a:p>
        </p:txBody>
      </p:sp>
      <p:pic>
        <p:nvPicPr>
          <p:cNvPr id="1028" name="Picture 4" descr="NIST Cybersecurity Framework 2.0">
            <a:extLst>
              <a:ext uri="{FF2B5EF4-FFF2-40B4-BE49-F238E27FC236}">
                <a16:creationId xmlns:a16="http://schemas.microsoft.com/office/drawing/2014/main" id="{2949F618-C52E-44E4-1EBE-F4874A795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328" y="2469192"/>
            <a:ext cx="4763037" cy="4590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B3FAA-C3B7-75D8-534E-029F55392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29EFC-EA02-C00A-0BCC-272BD7FC285B}"/>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3" name="TextBox 2">
            <a:extLst>
              <a:ext uri="{FF2B5EF4-FFF2-40B4-BE49-F238E27FC236}">
                <a16:creationId xmlns:a16="http://schemas.microsoft.com/office/drawing/2014/main" id="{36727861-E607-0CF9-2650-F73214F5A92B}"/>
              </a:ext>
            </a:extLst>
          </p:cNvPr>
          <p:cNvSpPr txBox="1"/>
          <p:nvPr/>
        </p:nvSpPr>
        <p:spPr>
          <a:xfrm>
            <a:off x="1969025" y="2953510"/>
            <a:ext cx="9826735" cy="3296563"/>
          </a:xfrm>
          <a:prstGeom prst="rect">
            <a:avLst/>
          </a:prstGeom>
        </p:spPr>
        <p:txBody>
          <a:bodyPr vert="horz" lIns="91440" tIns="45720" rIns="91440" bIns="45720" rtlCol="0">
            <a:normAutofit lnSpcReduction="10000"/>
          </a:bodyPr>
          <a:lstStyle/>
          <a:p>
            <a:r>
              <a:rPr lang="en-US" dirty="0"/>
              <a:t>Development Processes &amp; Paradigms</a:t>
            </a:r>
          </a:p>
          <a:p>
            <a:endParaRPr lang="en-US" dirty="0"/>
          </a:p>
          <a:p>
            <a:r>
              <a:rPr lang="en-US" dirty="0"/>
              <a:t>RC Cybersecurity champions a </a:t>
            </a:r>
            <a:r>
              <a:rPr lang="en-US" dirty="0" err="1"/>
              <a:t>DevSecOps</a:t>
            </a:r>
            <a:r>
              <a:rPr lang="en-US" dirty="0"/>
              <a:t> approach, embedding security throughout the entire software development lifecycle (SDLC).</a:t>
            </a:r>
          </a:p>
          <a:p>
            <a:endParaRPr lang="en-US" dirty="0"/>
          </a:p>
          <a:p>
            <a:r>
              <a:rPr lang="en-US" dirty="0"/>
              <a:t>Development is agile and iterative, with security measures like Static Application Security Testing (SAST), Dynamic Application Security Testing (DAST), and Interactive Application Security Testing (IAST) automated and built directly into Continuous Integration/Continuous Deployment (CI/CD) pipelines.</a:t>
            </a:r>
          </a:p>
          <a:p>
            <a:endParaRPr lang="en-US" dirty="0"/>
          </a:p>
          <a:p>
            <a:r>
              <a:rPr lang="en-US" dirty="0"/>
              <a:t>The core strategy is risk-based security, focusing efforts on the threats and vulnerabilities that pose the greatest risk to essential services.</a:t>
            </a:r>
          </a:p>
        </p:txBody>
      </p:sp>
      <p:sp>
        <p:nvSpPr>
          <p:cNvPr id="13" name="Slide Number Placeholder 12">
            <a:extLst>
              <a:ext uri="{FF2B5EF4-FFF2-40B4-BE49-F238E27FC236}">
                <a16:creationId xmlns:a16="http://schemas.microsoft.com/office/drawing/2014/main" id="{631F88F1-AD5A-9D7A-F28F-817FB95D5853}"/>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4</a:t>
            </a:fld>
            <a:endParaRPr lang="en-US"/>
          </a:p>
        </p:txBody>
      </p:sp>
    </p:spTree>
    <p:extLst>
      <p:ext uri="{BB962C8B-B14F-4D97-AF65-F5344CB8AC3E}">
        <p14:creationId xmlns:p14="http://schemas.microsoft.com/office/powerpoint/2010/main" val="89332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EED2-2991-1143-553D-DA85637F4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A728BC-C39B-5099-6132-B89B339CBC9D}"/>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3" name="TextBox 2">
            <a:extLst>
              <a:ext uri="{FF2B5EF4-FFF2-40B4-BE49-F238E27FC236}">
                <a16:creationId xmlns:a16="http://schemas.microsoft.com/office/drawing/2014/main" id="{43D56B02-729C-CD5B-5FAB-2944BC61B7FB}"/>
              </a:ext>
            </a:extLst>
          </p:cNvPr>
          <p:cNvSpPr txBox="1"/>
          <p:nvPr/>
        </p:nvSpPr>
        <p:spPr>
          <a:xfrm>
            <a:off x="1969025" y="2953510"/>
            <a:ext cx="9826735" cy="3296563"/>
          </a:xfrm>
          <a:prstGeom prst="rect">
            <a:avLst/>
          </a:prstGeom>
        </p:spPr>
        <p:txBody>
          <a:bodyPr vert="horz" lIns="91440" tIns="45720" rIns="91440" bIns="45720" rtlCol="0">
            <a:normAutofit/>
          </a:bodyPr>
          <a:lstStyle/>
          <a:p>
            <a:r>
              <a:rPr lang="en-US" dirty="0"/>
              <a:t>Information Management</a:t>
            </a:r>
          </a:p>
          <a:p>
            <a:endParaRPr lang="en-US" dirty="0"/>
          </a:p>
          <a:p>
            <a:r>
              <a:rPr lang="en-US" dirty="0"/>
              <a:t>At RC Cybersecurity, effective information management is vital for safeguarding assets. This involves thoroughly classifying data, cataloging all digital assets (hardware, software, and data), and establishing strict controls over how data is accessed, transmitted, and stored. </a:t>
            </a:r>
          </a:p>
          <a:p>
            <a:endParaRPr lang="en-US" dirty="0"/>
          </a:p>
          <a:p>
            <a:r>
              <a:rPr lang="en-US" dirty="0"/>
              <a:t>The CSF 2.0's Govern function is key, ensuring that policies and procedures for information handling, privacy, and regulatory compliance are rigorously applied, especially for sensitive customer data, intellectual property, and operational information.</a:t>
            </a:r>
          </a:p>
        </p:txBody>
      </p:sp>
      <p:sp>
        <p:nvSpPr>
          <p:cNvPr id="13" name="Slide Number Placeholder 12">
            <a:extLst>
              <a:ext uri="{FF2B5EF4-FFF2-40B4-BE49-F238E27FC236}">
                <a16:creationId xmlns:a16="http://schemas.microsoft.com/office/drawing/2014/main" id="{CC186426-FE3F-D36A-D8E8-A3D85E0897F7}"/>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5</a:t>
            </a:fld>
            <a:endParaRPr lang="en-US"/>
          </a:p>
        </p:txBody>
      </p:sp>
    </p:spTree>
    <p:extLst>
      <p:ext uri="{BB962C8B-B14F-4D97-AF65-F5344CB8AC3E}">
        <p14:creationId xmlns:p14="http://schemas.microsoft.com/office/powerpoint/2010/main" val="396486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4E241-AAC0-2867-D39F-B1B3769235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17DABA-216C-99A4-9690-B0B8107DAE81}"/>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3" name="TextBox 2">
            <a:extLst>
              <a:ext uri="{FF2B5EF4-FFF2-40B4-BE49-F238E27FC236}">
                <a16:creationId xmlns:a16="http://schemas.microsoft.com/office/drawing/2014/main" id="{055D6C05-636D-596F-728F-9E70A4B8F206}"/>
              </a:ext>
            </a:extLst>
          </p:cNvPr>
          <p:cNvSpPr txBox="1"/>
          <p:nvPr/>
        </p:nvSpPr>
        <p:spPr>
          <a:xfrm>
            <a:off x="1969025" y="2953510"/>
            <a:ext cx="9826735" cy="3296563"/>
          </a:xfrm>
          <a:prstGeom prst="rect">
            <a:avLst/>
          </a:prstGeom>
        </p:spPr>
        <p:txBody>
          <a:bodyPr vert="horz" lIns="91440" tIns="45720" rIns="91440" bIns="45720" rtlCol="0">
            <a:normAutofit/>
          </a:bodyPr>
          <a:lstStyle/>
          <a:p>
            <a:r>
              <a:rPr lang="en-US" dirty="0"/>
              <a:t>Configuration Management</a:t>
            </a:r>
          </a:p>
          <a:p>
            <a:endParaRPr lang="en-US" dirty="0"/>
          </a:p>
          <a:p>
            <a:r>
              <a:rPr lang="en-US" dirty="0"/>
              <a:t>RC Cybersecurity relies on effective configuration management to keep its systems secure and intact. This means setting and maintaining secure baselines for all hardware and software, using automated tools to monitor configurations and detect changes, and enforcing strict change control. </a:t>
            </a:r>
          </a:p>
          <a:p>
            <a:endParaRPr lang="en-US" dirty="0"/>
          </a:p>
          <a:p>
            <a:r>
              <a:rPr lang="en-US" dirty="0"/>
              <a:t>The CSF 2.0's Protect function guides these efforts, ensuring confidentiality, integrity, and availability through measures like vulnerability management, access control, and endpoint security.</a:t>
            </a:r>
          </a:p>
        </p:txBody>
      </p:sp>
      <p:sp>
        <p:nvSpPr>
          <p:cNvPr id="13" name="Slide Number Placeholder 12">
            <a:extLst>
              <a:ext uri="{FF2B5EF4-FFF2-40B4-BE49-F238E27FC236}">
                <a16:creationId xmlns:a16="http://schemas.microsoft.com/office/drawing/2014/main" id="{938F149A-AEF9-372C-BC17-DE3B5413DD2F}"/>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6</a:t>
            </a:fld>
            <a:endParaRPr lang="en-US"/>
          </a:p>
        </p:txBody>
      </p:sp>
    </p:spTree>
    <p:extLst>
      <p:ext uri="{BB962C8B-B14F-4D97-AF65-F5344CB8AC3E}">
        <p14:creationId xmlns:p14="http://schemas.microsoft.com/office/powerpoint/2010/main" val="50931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37EC-84E2-DD49-8405-0D6164D34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77C89-55EF-A769-A2C3-75BC0E7C12FB}"/>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3" name="TextBox 2">
            <a:extLst>
              <a:ext uri="{FF2B5EF4-FFF2-40B4-BE49-F238E27FC236}">
                <a16:creationId xmlns:a16="http://schemas.microsoft.com/office/drawing/2014/main" id="{3205CAB9-7B4C-AB8B-EFC1-726C4A4EBE9A}"/>
              </a:ext>
            </a:extLst>
          </p:cNvPr>
          <p:cNvSpPr txBox="1"/>
          <p:nvPr/>
        </p:nvSpPr>
        <p:spPr>
          <a:xfrm>
            <a:off x="895611" y="2561574"/>
            <a:ext cx="10900149" cy="3688500"/>
          </a:xfrm>
          <a:prstGeom prst="rect">
            <a:avLst/>
          </a:prstGeom>
        </p:spPr>
        <p:txBody>
          <a:bodyPr vert="horz" lIns="91440" tIns="45720" rIns="91440" bIns="45720" rtlCol="0">
            <a:normAutofit lnSpcReduction="10000"/>
          </a:bodyPr>
          <a:lstStyle/>
          <a:p>
            <a:r>
              <a:rPr lang="en-US" dirty="0"/>
              <a:t>Systems Involved in Service Delivery</a:t>
            </a:r>
          </a:p>
          <a:p>
            <a:endParaRPr lang="en-US" dirty="0"/>
          </a:p>
          <a:p>
            <a:r>
              <a:rPr lang="en-US" dirty="0"/>
              <a:t>RC Cybersecurity's service delivery relies on a diverse, interconnected set of systems. These include:</a:t>
            </a:r>
          </a:p>
          <a:p>
            <a:pPr lvl="0"/>
            <a:r>
              <a:rPr lang="en-US" dirty="0"/>
              <a:t>Cloud Infrastructure: </a:t>
            </a:r>
          </a:p>
          <a:p>
            <a:pPr marL="285750" lvl="0" indent="-285750">
              <a:buFont typeface="Arial" panose="020B0604020202020204" pitchFamily="34" charset="0"/>
              <a:buChar char="•"/>
            </a:pPr>
            <a:r>
              <a:rPr lang="en-US" dirty="0"/>
              <a:t>Hosts applications and data, requiring strong identity management, network segmentation, and cloud security.</a:t>
            </a:r>
          </a:p>
          <a:p>
            <a:pPr marL="285750" lvl="0" indent="-285750">
              <a:buFont typeface="Arial" panose="020B0604020202020204" pitchFamily="34" charset="0"/>
              <a:buChar char="•"/>
            </a:pPr>
            <a:r>
              <a:rPr lang="en-US" dirty="0"/>
              <a:t>Customer-Facing Applications - Web portals and APIs, needing secure coding, regular vulnerability scans, and protection against common web threats (like OWASP Top 10).</a:t>
            </a:r>
          </a:p>
          <a:p>
            <a:pPr marL="285750" lvl="0" indent="-285750">
              <a:buFont typeface="Arial" panose="020B0604020202020204" pitchFamily="34" charset="0"/>
              <a:buChar char="•"/>
            </a:pPr>
            <a:r>
              <a:rPr lang="en-US" dirty="0"/>
              <a:t>Internal Operations Systems - Tools like CRM and ticketing, critical for operations and requiring robust access controls and data protection.</a:t>
            </a:r>
          </a:p>
          <a:p>
            <a:pPr marL="285750" lvl="0" indent="-285750">
              <a:buFont typeface="Arial" panose="020B0604020202020204" pitchFamily="34" charset="0"/>
              <a:buChar char="•"/>
            </a:pPr>
            <a:r>
              <a:rPr lang="en-US" dirty="0"/>
              <a:t>Network Infrastructure - Firewalls, routers, and VPNs, which must be secured, monitored, and updated.</a:t>
            </a:r>
          </a:p>
          <a:p>
            <a:pPr marL="285750" lvl="0" indent="-285750">
              <a:buFont typeface="Arial" panose="020B0604020202020204" pitchFamily="34" charset="0"/>
              <a:buChar char="•"/>
            </a:pPr>
            <a:r>
              <a:rPr lang="en-US" dirty="0"/>
              <a:t>Identity and Access Management (IAM) Systems - Central to controlling access, vital for both identifying and protecting assets.</a:t>
            </a:r>
          </a:p>
          <a:p>
            <a:r>
              <a:rPr lang="en-US" dirty="0"/>
              <a:t> </a:t>
            </a:r>
          </a:p>
        </p:txBody>
      </p:sp>
      <p:sp>
        <p:nvSpPr>
          <p:cNvPr id="13" name="Slide Number Placeholder 12">
            <a:extLst>
              <a:ext uri="{FF2B5EF4-FFF2-40B4-BE49-F238E27FC236}">
                <a16:creationId xmlns:a16="http://schemas.microsoft.com/office/drawing/2014/main" id="{EC60D094-09EC-3B0C-1DBD-121DB8182AEF}"/>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7</a:t>
            </a:fld>
            <a:endParaRPr lang="en-US"/>
          </a:p>
        </p:txBody>
      </p:sp>
    </p:spTree>
    <p:extLst>
      <p:ext uri="{BB962C8B-B14F-4D97-AF65-F5344CB8AC3E}">
        <p14:creationId xmlns:p14="http://schemas.microsoft.com/office/powerpoint/2010/main" val="310080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63463" y="1399032"/>
            <a:ext cx="5050369" cy="1682749"/>
          </a:xfrm>
        </p:spPr>
        <p:txBody>
          <a:bodyPr/>
          <a:lstStyle/>
          <a:p>
            <a:r>
              <a:rPr lang="en-US" dirty="0"/>
              <a:t>Framework Descriptions</a:t>
            </a:r>
            <a:br>
              <a:rPr lang="en-US" dirty="0"/>
            </a:br>
            <a:endParaRPr lang="en-US"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989320" y="1792223"/>
            <a:ext cx="4754880" cy="4652417"/>
          </a:xfrm>
        </p:spPr>
        <p:txBody>
          <a:bodyPr/>
          <a:lstStyle/>
          <a:p>
            <a:pPr marL="0" indent="0">
              <a:buNone/>
            </a:pPr>
            <a:r>
              <a:rPr lang="en-US" dirty="0"/>
              <a:t>RC Cybersecurity uses the NIST CSF 2.0 as its core guide for risk management. This framework helps them align all cybersecurity efforts and investments directly with their business objectives, service delivery, and overall company strategy.</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8</a:t>
            </a:fld>
            <a:endParaRPr lang="en-US"/>
          </a:p>
        </p:txBody>
      </p:sp>
    </p:spTree>
    <p:extLst>
      <p:ext uri="{BB962C8B-B14F-4D97-AF65-F5344CB8AC3E}">
        <p14:creationId xmlns:p14="http://schemas.microsoft.com/office/powerpoint/2010/main" val="412239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C18C-E802-D059-DB73-ECF5FE5B1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73670-5B80-4ABC-4F74-67A6F5B9ED23}"/>
              </a:ext>
            </a:extLst>
          </p:cNvPr>
          <p:cNvSpPr>
            <a:spLocks noGrp="1"/>
          </p:cNvSpPr>
          <p:nvPr>
            <p:ph type="title"/>
          </p:nvPr>
        </p:nvSpPr>
        <p:spPr>
          <a:xfrm>
            <a:off x="463463" y="1399032"/>
            <a:ext cx="5050369" cy="1682749"/>
          </a:xfrm>
        </p:spPr>
        <p:txBody>
          <a:bodyPr/>
          <a:lstStyle/>
          <a:p>
            <a:r>
              <a:rPr lang="en-US" dirty="0"/>
              <a:t>Framework Descriptions</a:t>
            </a:r>
            <a:br>
              <a:rPr lang="en-US" dirty="0"/>
            </a:br>
            <a:endParaRPr lang="en-US" dirty="0"/>
          </a:p>
        </p:txBody>
      </p:sp>
      <p:sp>
        <p:nvSpPr>
          <p:cNvPr id="5" name="Text Placeholder 4">
            <a:extLst>
              <a:ext uri="{FF2B5EF4-FFF2-40B4-BE49-F238E27FC236}">
                <a16:creationId xmlns:a16="http://schemas.microsoft.com/office/drawing/2014/main" id="{F3EF7A27-7311-608F-8EB8-1178AE87BFA6}"/>
              </a:ext>
            </a:extLst>
          </p:cNvPr>
          <p:cNvSpPr>
            <a:spLocks noGrp="1"/>
          </p:cNvSpPr>
          <p:nvPr>
            <p:ph type="body" sz="quarter" idx="15"/>
          </p:nvPr>
        </p:nvSpPr>
        <p:spPr>
          <a:xfrm>
            <a:off x="5673664" y="1766671"/>
            <a:ext cx="6122096" cy="4652417"/>
          </a:xfrm>
        </p:spPr>
        <p:txBody>
          <a:bodyPr/>
          <a:lstStyle/>
          <a:p>
            <a:pPr marL="0" indent="0">
              <a:buNone/>
            </a:pPr>
            <a:r>
              <a:rPr lang="en-US" dirty="0"/>
              <a:t>RC Cybersecurity uses CSF 2.0's Identify, Protect, Detect, Respond, and Recover functions for continuous risk management, adapting to evolving threats. The framework also guides them in managing development threats, emphasizing secure software development and supply chain risk management by integrating security throughout the SDLC to mitigate code vulnerabilities, third-party risks, and insecure deployments.</a:t>
            </a:r>
          </a:p>
        </p:txBody>
      </p:sp>
      <p:sp>
        <p:nvSpPr>
          <p:cNvPr id="13" name="Slide Number Placeholder 12">
            <a:extLst>
              <a:ext uri="{FF2B5EF4-FFF2-40B4-BE49-F238E27FC236}">
                <a16:creationId xmlns:a16="http://schemas.microsoft.com/office/drawing/2014/main" id="{153CF6F4-F45F-2D48-7613-A315D4712C15}"/>
              </a:ext>
            </a:extLst>
          </p:cNvPr>
          <p:cNvSpPr>
            <a:spLocks noGrp="1"/>
          </p:cNvSpPr>
          <p:nvPr>
            <p:ph type="sldNum" sz="quarter" idx="12"/>
          </p:nvPr>
        </p:nvSpPr>
        <p:spPr/>
        <p:txBody>
          <a:bodyPr/>
          <a:lstStyle/>
          <a:p>
            <a:fld id="{5BFCF61C-3B18-4C03-8326-CC3B32D710C9}" type="slidenum">
              <a:rPr lang="en-US" smtClean="0"/>
              <a:pPr/>
              <a:t>9</a:t>
            </a:fld>
            <a:endParaRPr lang="en-US"/>
          </a:p>
        </p:txBody>
      </p:sp>
    </p:spTree>
    <p:extLst>
      <p:ext uri="{BB962C8B-B14F-4D97-AF65-F5344CB8AC3E}">
        <p14:creationId xmlns:p14="http://schemas.microsoft.com/office/powerpoint/2010/main" val="2830238285"/>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294</TotalTime>
  <Words>2983</Words>
  <Application>Microsoft Office PowerPoint</Application>
  <PresentationFormat>Widescreen</PresentationFormat>
  <Paragraphs>244</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Security Framework</vt:lpstr>
      <vt:lpstr>Contents</vt:lpstr>
      <vt:lpstr>Current Cybersecurity Environment</vt:lpstr>
      <vt:lpstr>Current Cybersecurity Environment</vt:lpstr>
      <vt:lpstr>Current Cybersecurity Environment</vt:lpstr>
      <vt:lpstr>Current Cybersecurity Environment</vt:lpstr>
      <vt:lpstr>Current Cybersecurity Environment</vt:lpstr>
      <vt:lpstr>Framework Descriptions </vt:lpstr>
      <vt:lpstr>Framework Descriptions </vt:lpstr>
      <vt:lpstr>Framework Descriptions </vt:lpstr>
      <vt:lpstr>Security Best Practices and Frameworks</vt:lpstr>
      <vt:lpstr>Security Best Practices and Frameworks</vt:lpstr>
      <vt:lpstr>Security Best Practices and Frameworks</vt:lpstr>
      <vt:lpstr>Common Workflow of Information  and Decisions Diagram</vt:lpstr>
      <vt:lpstr>Critical Cybersecurity Needs </vt:lpstr>
      <vt:lpstr>Critical Cybersecurity Needs </vt:lpstr>
      <vt:lpstr>Critical Cybersecurity Needs </vt:lpstr>
      <vt:lpstr>Elements of Software Assurance Maturity Model </vt:lpstr>
      <vt:lpstr>Elements of Software Assurance Maturity Model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cp:lastModifiedBy>r coon</cp:lastModifiedBy>
  <cp:revision>10</cp:revision>
  <dcterms:created xsi:type="dcterms:W3CDTF">2022-06-28T06:29:45Z</dcterms:created>
  <dcterms:modified xsi:type="dcterms:W3CDTF">2025-09-20T01:17:49Z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