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1"/>
  </p:notesMasterIdLst>
  <p:sldIdLst>
    <p:sldId id="256" r:id="rId2"/>
    <p:sldId id="258" r:id="rId3"/>
    <p:sldId id="260" r:id="rId4"/>
    <p:sldId id="267" r:id="rId5"/>
    <p:sldId id="268" r:id="rId6"/>
    <p:sldId id="269" r:id="rId7"/>
    <p:sldId id="270" r:id="rId8"/>
    <p:sldId id="266" r:id="rId9"/>
    <p:sldId id="271" r:id="rId10"/>
  </p:sldIdLst>
  <p:sldSz cx="9144000" cy="5143500" type="screen16x9"/>
  <p:notesSz cx="6858000" cy="9144000"/>
  <p:embeddedFontLst>
    <p:embeddedFont>
      <p:font typeface="Anek Devanagari" panose="020B0604020202020204" charset="0"/>
      <p:regular r:id="rId12"/>
      <p:bold r:id="rId13"/>
    </p:embeddedFont>
    <p:embeddedFont>
      <p:font typeface="Anek Devanagari SemiBold" panose="020B0604020202020204" charset="0"/>
      <p:regular r:id="rId14"/>
      <p:bold r:id="rId15"/>
    </p:embeddedFont>
    <p:embeddedFont>
      <p:font typeface="Mulish"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4F23BB-7C78-49E3-9E03-C8A331F149EC}">
  <a:tblStyle styleId="{BB4F23BB-7C78-49E3-9E03-C8A331F149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18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6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237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3b525e5fd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3b525e5f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25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b525e5f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b525e5f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b525e5fd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b525e5fd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30825"/>
            <a:ext cx="6853200" cy="2028000"/>
          </a:xfrm>
          <a:prstGeom prst="rect">
            <a:avLst/>
          </a:prstGeom>
          <a:noFill/>
        </p:spPr>
        <p:txBody>
          <a:bodyPr spcFirstLastPara="1" wrap="square" lIns="91425" tIns="91425" rIns="91425" bIns="91425" anchor="b" anchorCtr="0">
            <a:noAutofit/>
          </a:bodyPr>
          <a:lstStyle>
            <a:lvl1pPr lvl="0" algn="l">
              <a:lnSpc>
                <a:spcPct val="80000"/>
              </a:lnSpc>
              <a:spcBef>
                <a:spcPts val="0"/>
              </a:spcBef>
              <a:spcAft>
                <a:spcPts val="0"/>
              </a:spcAft>
              <a:buSzPts val="4500"/>
              <a:buFont typeface="Loved by the King"/>
              <a:buNone/>
              <a:defRPr sz="5700">
                <a:latin typeface="Anek Devanagari SemiBold"/>
                <a:ea typeface="Anek Devanagari SemiBold"/>
                <a:cs typeface="Anek Devanagari SemiBold"/>
                <a:sym typeface="Anek Devanagari SemiBold"/>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3225" y="3394581"/>
            <a:ext cx="5166300" cy="365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p:nvPr/>
        </p:nvSpPr>
        <p:spPr>
          <a:xfrm rot="10800000">
            <a:off x="-902272" y="36788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51915" y="41051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16100" y="320050"/>
            <a:ext cx="7711800" cy="68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3" name="Google Shape;23;p4"/>
          <p:cNvSpPr txBox="1">
            <a:spLocks noGrp="1"/>
          </p:cNvSpPr>
          <p:nvPr>
            <p:ph type="body" idx="1"/>
          </p:nvPr>
        </p:nvSpPr>
        <p:spPr>
          <a:xfrm>
            <a:off x="716900" y="1128049"/>
            <a:ext cx="7704000" cy="548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24" name="Google Shape;24;p4"/>
          <p:cNvSpPr/>
          <p:nvPr/>
        </p:nvSpPr>
        <p:spPr>
          <a:xfrm rot="10800000" flipH="1">
            <a:off x="-1817464" y="3389522"/>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rot="10800000">
            <a:off x="-1329526" y="24234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0800000">
            <a:off x="8627965" y="29729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7734703" y="46316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2208475" y="1518750"/>
            <a:ext cx="4727100" cy="822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500"/>
              <a:buNone/>
              <a:defRPr sz="4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9"/>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1348568" y="1918708"/>
            <a:ext cx="2859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 name="Google Shape;75;p13"/>
          <p:cNvSpPr txBox="1">
            <a:spLocks noGrp="1"/>
          </p:cNvSpPr>
          <p:nvPr>
            <p:ph type="subTitle" idx="1"/>
          </p:nvPr>
        </p:nvSpPr>
        <p:spPr>
          <a:xfrm>
            <a:off x="1348568" y="2208643"/>
            <a:ext cx="28596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2"/>
          </p:nvPr>
        </p:nvSpPr>
        <p:spPr>
          <a:xfrm flipH="1">
            <a:off x="4925782" y="1918700"/>
            <a:ext cx="2869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7" name="Google Shape;77;p13"/>
          <p:cNvSpPr txBox="1">
            <a:spLocks noGrp="1"/>
          </p:cNvSpPr>
          <p:nvPr>
            <p:ph type="subTitle" idx="3"/>
          </p:nvPr>
        </p:nvSpPr>
        <p:spPr>
          <a:xfrm flipH="1">
            <a:off x="4925932" y="2208640"/>
            <a:ext cx="28695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4" hasCustomPrompt="1"/>
          </p:nvPr>
        </p:nvSpPr>
        <p:spPr>
          <a:xfrm>
            <a:off x="2411018" y="1192542"/>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5" hasCustomPrompt="1"/>
          </p:nvPr>
        </p:nvSpPr>
        <p:spPr>
          <a:xfrm flipH="1">
            <a:off x="5993332" y="1192542"/>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6"/>
          </p:nvPr>
        </p:nvSpPr>
        <p:spPr>
          <a:xfrm>
            <a:off x="716100" y="320050"/>
            <a:ext cx="7711800" cy="685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1" name="Google Shape;81;p13"/>
          <p:cNvSpPr txBox="1">
            <a:spLocks noGrp="1"/>
          </p:cNvSpPr>
          <p:nvPr>
            <p:ph type="title" idx="7"/>
          </p:nvPr>
        </p:nvSpPr>
        <p:spPr>
          <a:xfrm>
            <a:off x="1348568" y="3759552"/>
            <a:ext cx="28596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2" name="Google Shape;82;p13"/>
          <p:cNvSpPr txBox="1">
            <a:spLocks noGrp="1"/>
          </p:cNvSpPr>
          <p:nvPr>
            <p:ph type="subTitle" idx="8"/>
          </p:nvPr>
        </p:nvSpPr>
        <p:spPr>
          <a:xfrm>
            <a:off x="1348418" y="4050725"/>
            <a:ext cx="28599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9"/>
          </p:nvPr>
        </p:nvSpPr>
        <p:spPr>
          <a:xfrm flipH="1">
            <a:off x="4925782" y="3759548"/>
            <a:ext cx="28698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4" name="Google Shape;84;p13"/>
          <p:cNvSpPr txBox="1">
            <a:spLocks noGrp="1"/>
          </p:cNvSpPr>
          <p:nvPr>
            <p:ph type="subTitle" idx="13"/>
          </p:nvPr>
        </p:nvSpPr>
        <p:spPr>
          <a:xfrm flipH="1">
            <a:off x="4925932" y="4050724"/>
            <a:ext cx="28695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14" hasCustomPrompt="1"/>
          </p:nvPr>
        </p:nvSpPr>
        <p:spPr>
          <a:xfrm>
            <a:off x="2411018" y="3039645"/>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15" hasCustomPrompt="1"/>
          </p:nvPr>
        </p:nvSpPr>
        <p:spPr>
          <a:xfrm flipH="1">
            <a:off x="5993332" y="3039645"/>
            <a:ext cx="734700" cy="502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p:nvPr/>
        </p:nvSpPr>
        <p:spPr>
          <a:xfrm rot="10800000">
            <a:off x="-902272" y="45623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flipH="1">
            <a:off x="451915" y="467628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rot="10800000">
            <a:off x="8617628" y="12532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14750" y="3183525"/>
            <a:ext cx="77145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5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4"/>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3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p:nvPr/>
        </p:nvSpPr>
        <p:spPr>
          <a:xfrm rot="10800000">
            <a:off x="7364178" y="-396356"/>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rot="10800000">
            <a:off x="6166586" y="-13695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rot="10800000">
            <a:off x="164528" y="41358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rot="10800000">
            <a:off x="1518715" y="4562106"/>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1"/>
        <p:cNvGrpSpPr/>
        <p:nvPr/>
      </p:nvGrpSpPr>
      <p:grpSpPr>
        <a:xfrm>
          <a:off x="0" y="0"/>
          <a:ext cx="0" cy="0"/>
          <a:chOff x="0" y="0"/>
          <a:chExt cx="0" cy="0"/>
        </a:xfrm>
      </p:grpSpPr>
      <p:sp>
        <p:nvSpPr>
          <p:cNvPr id="212" name="Google Shape;212;p26"/>
          <p:cNvSpPr/>
          <p:nvPr/>
        </p:nvSpPr>
        <p:spPr>
          <a:xfrm rot="10800000" flipH="1">
            <a:off x="-1108865" y="352643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flipH="1">
            <a:off x="-157685" y="4519142"/>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rot="10800000">
            <a:off x="6326899" y="449158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rot="10800000">
            <a:off x="7618978" y="445026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16"/>
        <p:cNvGrpSpPr/>
        <p:nvPr/>
      </p:nvGrpSpPr>
      <p:grpSpPr>
        <a:xfrm>
          <a:off x="0" y="0"/>
          <a:ext cx="0" cy="0"/>
          <a:chOff x="0" y="0"/>
          <a:chExt cx="0" cy="0"/>
        </a:xfrm>
      </p:grpSpPr>
      <p:sp>
        <p:nvSpPr>
          <p:cNvPr id="217" name="Google Shape;217;p27"/>
          <p:cNvSpPr/>
          <p:nvPr/>
        </p:nvSpPr>
        <p:spPr>
          <a:xfrm rot="10800000">
            <a:off x="8425378" y="2727844"/>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rot="10800000">
            <a:off x="8230524" y="3914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rot="10800000">
            <a:off x="-1016397" y="234856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rot="10800000">
            <a:off x="-1016397" y="145624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100" y="320050"/>
            <a:ext cx="77118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500"/>
              <a:buFont typeface="Anek Devanagari"/>
              <a:buNone/>
              <a:defRPr sz="3500" b="1">
                <a:solidFill>
                  <a:schemeClr val="lt1"/>
                </a:solidFill>
                <a:latin typeface="Anek Devanagari"/>
                <a:ea typeface="Anek Devanagari"/>
                <a:cs typeface="Anek Devanagari"/>
                <a:sym typeface="Anek Devanagari"/>
              </a:defRPr>
            </a:lvl1pPr>
            <a:lvl2pPr lvl="1" rtl="0">
              <a:spcBef>
                <a:spcPts val="0"/>
              </a:spcBef>
              <a:spcAft>
                <a:spcPts val="0"/>
              </a:spcAft>
              <a:buClr>
                <a:schemeClr val="lt1"/>
              </a:buClr>
              <a:buSzPts val="3500"/>
              <a:buNone/>
              <a:defRPr sz="3500">
                <a:solidFill>
                  <a:schemeClr val="lt1"/>
                </a:solidFill>
              </a:defRPr>
            </a:lvl2pPr>
            <a:lvl3pPr lvl="2" rtl="0">
              <a:spcBef>
                <a:spcPts val="0"/>
              </a:spcBef>
              <a:spcAft>
                <a:spcPts val="0"/>
              </a:spcAft>
              <a:buClr>
                <a:schemeClr val="lt1"/>
              </a:buClr>
              <a:buSzPts val="3500"/>
              <a:buNone/>
              <a:defRPr sz="3500">
                <a:solidFill>
                  <a:schemeClr val="lt1"/>
                </a:solidFill>
              </a:defRPr>
            </a:lvl3pPr>
            <a:lvl4pPr lvl="3" rtl="0">
              <a:spcBef>
                <a:spcPts val="0"/>
              </a:spcBef>
              <a:spcAft>
                <a:spcPts val="0"/>
              </a:spcAft>
              <a:buClr>
                <a:schemeClr val="lt1"/>
              </a:buClr>
              <a:buSzPts val="3500"/>
              <a:buNone/>
              <a:defRPr sz="3500">
                <a:solidFill>
                  <a:schemeClr val="lt1"/>
                </a:solidFill>
              </a:defRPr>
            </a:lvl4pPr>
            <a:lvl5pPr lvl="4" rtl="0">
              <a:spcBef>
                <a:spcPts val="0"/>
              </a:spcBef>
              <a:spcAft>
                <a:spcPts val="0"/>
              </a:spcAft>
              <a:buClr>
                <a:schemeClr val="lt1"/>
              </a:buClr>
              <a:buSzPts val="3500"/>
              <a:buNone/>
              <a:defRPr sz="3500">
                <a:solidFill>
                  <a:schemeClr val="lt1"/>
                </a:solidFill>
              </a:defRPr>
            </a:lvl5pPr>
            <a:lvl6pPr lvl="5" rtl="0">
              <a:spcBef>
                <a:spcPts val="0"/>
              </a:spcBef>
              <a:spcAft>
                <a:spcPts val="0"/>
              </a:spcAft>
              <a:buClr>
                <a:schemeClr val="lt1"/>
              </a:buClr>
              <a:buSzPts val="3500"/>
              <a:buNone/>
              <a:defRPr sz="3500">
                <a:solidFill>
                  <a:schemeClr val="lt1"/>
                </a:solidFill>
              </a:defRPr>
            </a:lvl6pPr>
            <a:lvl7pPr lvl="6" rtl="0">
              <a:spcBef>
                <a:spcPts val="0"/>
              </a:spcBef>
              <a:spcAft>
                <a:spcPts val="0"/>
              </a:spcAft>
              <a:buClr>
                <a:schemeClr val="lt1"/>
              </a:buClr>
              <a:buSzPts val="3500"/>
              <a:buNone/>
              <a:defRPr sz="3500">
                <a:solidFill>
                  <a:schemeClr val="lt1"/>
                </a:solidFill>
              </a:defRPr>
            </a:lvl7pPr>
            <a:lvl8pPr lvl="7" rtl="0">
              <a:spcBef>
                <a:spcPts val="0"/>
              </a:spcBef>
              <a:spcAft>
                <a:spcPts val="0"/>
              </a:spcAft>
              <a:buClr>
                <a:schemeClr val="lt1"/>
              </a:buClr>
              <a:buSzPts val="3500"/>
              <a:buNone/>
              <a:defRPr sz="3500">
                <a:solidFill>
                  <a:schemeClr val="lt1"/>
                </a:solidFill>
              </a:defRPr>
            </a:lvl8pPr>
            <a:lvl9pPr lvl="8" rtl="0">
              <a:spcBef>
                <a:spcPts val="0"/>
              </a:spcBef>
              <a:spcAft>
                <a:spcPts val="0"/>
              </a:spcAft>
              <a:buClr>
                <a:schemeClr val="lt1"/>
              </a:buClr>
              <a:buSzPts val="3500"/>
              <a:buNone/>
              <a:defRPr sz="3500">
                <a:solidFill>
                  <a:schemeClr val="lt1"/>
                </a:solidFill>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72" r:id="rId7"/>
    <p:sldLayoutId id="214748367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ctrTitle"/>
          </p:nvPr>
        </p:nvSpPr>
        <p:spPr>
          <a:xfrm>
            <a:off x="713225" y="1230825"/>
            <a:ext cx="6853200" cy="202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800" dirty="0"/>
              <a:t>Policy Violation </a:t>
            </a:r>
            <a:r>
              <a:rPr lang="en" sz="6300" dirty="0"/>
              <a:t>    </a:t>
            </a:r>
            <a:r>
              <a:rPr lang="en" sz="3300" dirty="0"/>
              <a:t>Public Service Announcement</a:t>
            </a:r>
            <a:endParaRPr sz="5000" dirty="0"/>
          </a:p>
        </p:txBody>
      </p:sp>
      <p:sp>
        <p:nvSpPr>
          <p:cNvPr id="239" name="Google Shape;239;p32"/>
          <p:cNvSpPr txBox="1">
            <a:spLocks noGrp="1"/>
          </p:cNvSpPr>
          <p:nvPr>
            <p:ph type="subTitle" idx="1"/>
          </p:nvPr>
        </p:nvSpPr>
        <p:spPr>
          <a:xfrm>
            <a:off x="713225" y="3394581"/>
            <a:ext cx="2287758" cy="1143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Ryan Coon</a:t>
            </a:r>
          </a:p>
          <a:p>
            <a:pPr marL="0" lvl="0" indent="0" algn="l" rtl="0">
              <a:spcBef>
                <a:spcPts val="0"/>
              </a:spcBef>
              <a:spcAft>
                <a:spcPts val="0"/>
              </a:spcAft>
              <a:buNone/>
            </a:pPr>
            <a:r>
              <a:rPr lang="en-US" dirty="0"/>
              <a:t>UNV-507</a:t>
            </a:r>
          </a:p>
          <a:p>
            <a:pPr marL="0" lvl="0" indent="0" algn="l" rtl="0">
              <a:spcBef>
                <a:spcPts val="0"/>
              </a:spcBef>
              <a:spcAft>
                <a:spcPts val="0"/>
              </a:spcAft>
              <a:buNone/>
            </a:pPr>
            <a:r>
              <a:rPr lang="en-US" dirty="0"/>
              <a:t>Professor Tina </a:t>
            </a:r>
            <a:r>
              <a:rPr lang="en-US" dirty="0" err="1"/>
              <a:t>Salata</a:t>
            </a:r>
            <a:endParaRPr lang="en-US" dirty="0"/>
          </a:p>
          <a:p>
            <a:pPr marL="0" lvl="0" indent="0" algn="l" rtl="0">
              <a:spcBef>
                <a:spcPts val="0"/>
              </a:spcBef>
              <a:spcAft>
                <a:spcPts val="0"/>
              </a:spcAft>
              <a:buNone/>
            </a:pPr>
            <a:r>
              <a:rPr lang="en-US" dirty="0"/>
              <a:t>June 26, 2024</a:t>
            </a:r>
            <a:endParaRPr dirty="0"/>
          </a:p>
        </p:txBody>
      </p:sp>
      <p:sp>
        <p:nvSpPr>
          <p:cNvPr id="240" name="Google Shape;240;p32"/>
          <p:cNvSpPr/>
          <p:nvPr/>
        </p:nvSpPr>
        <p:spPr>
          <a:xfrm rot="10800000">
            <a:off x="3856228" y="-301281"/>
            <a:ext cx="1658700" cy="16587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rot="10800000">
            <a:off x="6963628" y="951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rot="10800000">
            <a:off x="6274349" y="35114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rot="10800000">
            <a:off x="7566428" y="34701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rot="10800000">
            <a:off x="6887586" y="-571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p:nvPr/>
        </p:nvSpPr>
        <p:spPr>
          <a:xfrm>
            <a:off x="5369374" y="856087"/>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9" name="Google Shape;259;p34"/>
          <p:cNvSpPr/>
          <p:nvPr/>
        </p:nvSpPr>
        <p:spPr>
          <a:xfrm>
            <a:off x="5359400" y="2449445"/>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0" name="Google Shape;260;p34"/>
          <p:cNvSpPr/>
          <p:nvPr/>
        </p:nvSpPr>
        <p:spPr>
          <a:xfrm>
            <a:off x="551647" y="2413212"/>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1" name="Google Shape;261;p34"/>
          <p:cNvSpPr/>
          <p:nvPr/>
        </p:nvSpPr>
        <p:spPr>
          <a:xfrm>
            <a:off x="551647" y="872442"/>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62" name="Google Shape;262;p34"/>
          <p:cNvSpPr txBox="1">
            <a:spLocks noGrp="1"/>
          </p:cNvSpPr>
          <p:nvPr>
            <p:ph type="title" idx="6"/>
          </p:nvPr>
        </p:nvSpPr>
        <p:spPr>
          <a:xfrm>
            <a:off x="716100" y="320050"/>
            <a:ext cx="7711800" cy="6858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a:t>Table of contents</a:t>
            </a:r>
            <a:endParaRPr/>
          </a:p>
        </p:txBody>
      </p:sp>
      <p:sp>
        <p:nvSpPr>
          <p:cNvPr id="264" name="Google Shape;264;p34"/>
          <p:cNvSpPr txBox="1">
            <a:spLocks noGrp="1"/>
          </p:cNvSpPr>
          <p:nvPr>
            <p:ph type="title"/>
          </p:nvPr>
        </p:nvSpPr>
        <p:spPr>
          <a:xfrm>
            <a:off x="1469998" y="1123574"/>
            <a:ext cx="2859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Integrity</a:t>
            </a:r>
            <a:endParaRPr dirty="0"/>
          </a:p>
        </p:txBody>
      </p:sp>
      <p:sp>
        <p:nvSpPr>
          <p:cNvPr id="266" name="Google Shape;266;p34"/>
          <p:cNvSpPr txBox="1">
            <a:spLocks noGrp="1"/>
          </p:cNvSpPr>
          <p:nvPr>
            <p:ph type="title" idx="2"/>
          </p:nvPr>
        </p:nvSpPr>
        <p:spPr>
          <a:xfrm flipH="1">
            <a:off x="6094100" y="1739171"/>
            <a:ext cx="28698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Graduate level academic research requirements</a:t>
            </a:r>
            <a:endParaRPr dirty="0"/>
          </a:p>
        </p:txBody>
      </p:sp>
      <p:sp>
        <p:nvSpPr>
          <p:cNvPr id="267" name="Google Shape;267;p34"/>
          <p:cNvSpPr txBox="1">
            <a:spLocks noGrp="1"/>
          </p:cNvSpPr>
          <p:nvPr>
            <p:ph type="title" idx="7"/>
          </p:nvPr>
        </p:nvSpPr>
        <p:spPr>
          <a:xfrm>
            <a:off x="1317110" y="2645778"/>
            <a:ext cx="28596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Role of faith integration</a:t>
            </a:r>
            <a:endParaRPr dirty="0"/>
          </a:p>
        </p:txBody>
      </p:sp>
      <p:sp>
        <p:nvSpPr>
          <p:cNvPr id="269" name="Google Shape;269;p34"/>
          <p:cNvSpPr txBox="1">
            <a:spLocks noGrp="1"/>
          </p:cNvSpPr>
          <p:nvPr>
            <p:ph type="title" idx="9"/>
          </p:nvPr>
        </p:nvSpPr>
        <p:spPr>
          <a:xfrm flipH="1">
            <a:off x="6094100" y="2708850"/>
            <a:ext cx="28698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a:t>
            </a:r>
            <a:r>
              <a:rPr lang="en" dirty="0"/>
              <a:t>cademic dishonesty</a:t>
            </a:r>
            <a:endParaRPr dirty="0"/>
          </a:p>
        </p:txBody>
      </p:sp>
      <p:sp>
        <p:nvSpPr>
          <p:cNvPr id="271" name="Google Shape;271;p34"/>
          <p:cNvSpPr txBox="1">
            <a:spLocks noGrp="1"/>
          </p:cNvSpPr>
          <p:nvPr>
            <p:ph type="title" idx="4"/>
          </p:nvPr>
        </p:nvSpPr>
        <p:spPr>
          <a:xfrm>
            <a:off x="504397" y="1015610"/>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p:txBody>
      </p:sp>
      <p:sp>
        <p:nvSpPr>
          <p:cNvPr id="272" name="Google Shape;272;p34"/>
          <p:cNvSpPr txBox="1">
            <a:spLocks noGrp="1"/>
          </p:cNvSpPr>
          <p:nvPr>
            <p:ph type="title" idx="14"/>
          </p:nvPr>
        </p:nvSpPr>
        <p:spPr>
          <a:xfrm>
            <a:off x="504397" y="2571750"/>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p:txBody>
      </p:sp>
      <p:sp>
        <p:nvSpPr>
          <p:cNvPr id="273" name="Google Shape;273;p34"/>
          <p:cNvSpPr txBox="1">
            <a:spLocks noGrp="1"/>
          </p:cNvSpPr>
          <p:nvPr>
            <p:ph type="title" idx="5"/>
          </p:nvPr>
        </p:nvSpPr>
        <p:spPr>
          <a:xfrm flipH="1">
            <a:off x="5322124" y="1039087"/>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p:txBody>
      </p:sp>
      <p:sp>
        <p:nvSpPr>
          <p:cNvPr id="274" name="Google Shape;274;p34"/>
          <p:cNvSpPr txBox="1">
            <a:spLocks noGrp="1"/>
          </p:cNvSpPr>
          <p:nvPr>
            <p:ph type="title" idx="15"/>
          </p:nvPr>
        </p:nvSpPr>
        <p:spPr>
          <a:xfrm flipH="1">
            <a:off x="5296366" y="2613012"/>
            <a:ext cx="734700" cy="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p:txBody>
      </p:sp>
      <p:sp>
        <p:nvSpPr>
          <p:cNvPr id="10" name="Google Shape;259;p34">
            <a:extLst>
              <a:ext uri="{FF2B5EF4-FFF2-40B4-BE49-F238E27FC236}">
                <a16:creationId xmlns:a16="http://schemas.microsoft.com/office/drawing/2014/main" id="{D5710362-D1BF-A9BF-7702-B243CCDC0CB3}"/>
              </a:ext>
            </a:extLst>
          </p:cNvPr>
          <p:cNvSpPr/>
          <p:nvPr/>
        </p:nvSpPr>
        <p:spPr>
          <a:xfrm>
            <a:off x="3647881" y="3699826"/>
            <a:ext cx="640200" cy="640200"/>
          </a:xfrm>
          <a:prstGeom prst="ellipse">
            <a:avLst/>
          </a:prstGeom>
          <a:solidFill>
            <a:srgbClr val="FFFFFF">
              <a:alpha val="36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 name="Google Shape;274;p34">
            <a:extLst>
              <a:ext uri="{FF2B5EF4-FFF2-40B4-BE49-F238E27FC236}">
                <a16:creationId xmlns:a16="http://schemas.microsoft.com/office/drawing/2014/main" id="{9D20D8DA-72B1-FEC1-A753-A5C0F034EB54}"/>
              </a:ext>
            </a:extLst>
          </p:cNvPr>
          <p:cNvSpPr txBox="1">
            <a:spLocks/>
          </p:cNvSpPr>
          <p:nvPr/>
        </p:nvSpPr>
        <p:spPr>
          <a:xfrm flipH="1">
            <a:off x="3594898" y="3889521"/>
            <a:ext cx="734700" cy="50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nek Devanagari"/>
              <a:buNone/>
              <a:defRPr sz="2500" b="1" i="0" u="none" strike="noStrike" cap="none">
                <a:solidFill>
                  <a:schemeClr val="lt1"/>
                </a:solidFill>
                <a:latin typeface="Anek Devanagari"/>
                <a:ea typeface="Anek Devanagari"/>
                <a:cs typeface="Anek Devanagari"/>
                <a:sym typeface="Anek Devanagari"/>
              </a:defRPr>
            </a:lvl1pPr>
            <a:lvl2pPr marR="0" lvl="1"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3000"/>
              <a:buFont typeface="Arial"/>
              <a:buNone/>
              <a:defRPr sz="3000" b="0" i="0" u="none" strike="noStrike" cap="none">
                <a:solidFill>
                  <a:schemeClr val="lt1"/>
                </a:solidFill>
                <a:latin typeface="Arial"/>
                <a:ea typeface="Arial"/>
                <a:cs typeface="Arial"/>
                <a:sym typeface="Arial"/>
              </a:defRPr>
            </a:lvl9pPr>
          </a:lstStyle>
          <a:p>
            <a:r>
              <a:rPr lang="en" dirty="0"/>
              <a:t>5</a:t>
            </a:r>
          </a:p>
        </p:txBody>
      </p:sp>
      <p:sp>
        <p:nvSpPr>
          <p:cNvPr id="12" name="Google Shape;269;p34">
            <a:extLst>
              <a:ext uri="{FF2B5EF4-FFF2-40B4-BE49-F238E27FC236}">
                <a16:creationId xmlns:a16="http://schemas.microsoft.com/office/drawing/2014/main" id="{8319F128-4E47-C2B7-D32B-C40F11DB297C}"/>
              </a:ext>
            </a:extLst>
          </p:cNvPr>
          <p:cNvSpPr txBox="1">
            <a:spLocks/>
          </p:cNvSpPr>
          <p:nvPr/>
        </p:nvSpPr>
        <p:spPr>
          <a:xfrm flipH="1">
            <a:off x="4329598" y="4012348"/>
            <a:ext cx="2869800" cy="36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Anek Devanagari"/>
              <a:buNone/>
              <a:defRPr sz="2200" b="1" i="0" u="none" strike="noStrike" cap="none">
                <a:solidFill>
                  <a:schemeClr val="lt1"/>
                </a:solidFill>
                <a:latin typeface="Anek Devanagari"/>
                <a:ea typeface="Anek Devanagari"/>
                <a:cs typeface="Anek Devanagari"/>
                <a:sym typeface="Anek Devanagari"/>
              </a:defRPr>
            </a:lvl1pPr>
            <a:lvl2pPr marR="0" lvl="1"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500"/>
              <a:buFont typeface="Arial"/>
              <a:buNone/>
              <a:defRPr sz="2500" b="0" i="0" u="none" strike="noStrike" cap="none">
                <a:solidFill>
                  <a:schemeClr val="lt1"/>
                </a:solidFill>
                <a:latin typeface="Arial"/>
                <a:ea typeface="Arial"/>
                <a:cs typeface="Arial"/>
                <a:sym typeface="Arial"/>
              </a:defRPr>
            </a:lvl9pPr>
          </a:lstStyle>
          <a:p>
            <a:r>
              <a:rPr lang="en-US" dirty="0"/>
              <a:t>Artificial Intelligence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518750"/>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Integrity</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Academic integrity represents the core of Grand Canyon University's (GCU) values and is essential to the educational community's success. Each academic policy is shaped by our fundamental values of honesty, trust, fairness, respect and responsibility.</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737265" y="1217142"/>
            <a:ext cx="7238601"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Graduate Level Academic Research requirements</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At the graduate level, the close study of your chosen subject discipline intensifies. You will begin both an in-depth, structured exploration and an independent exploration of subjects and resources. Familiarity with library databases, organization and documentation of research and ideas, along with efficient digital literacy skills are all requirements for successful academic research.</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60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518750"/>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Importance of faith integration</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Goes hand in hand with Academic Integrity because as Christians we need to be trustworthy, respectful, honest, and responsible in every aspect of life.</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26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2208475" y="1159693"/>
            <a:ext cx="5322160"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Academic Dishonesty</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Grand Canyon Universities example of Academic Dishonesty include:</a:t>
            </a:r>
          </a:p>
          <a:p>
            <a:pPr marL="285750" lvl="0" indent="-285750" algn="ctr" rtl="0">
              <a:spcBef>
                <a:spcPts val="0"/>
              </a:spcBef>
              <a:spcAft>
                <a:spcPts val="0"/>
              </a:spcAft>
              <a:buFont typeface="Arial" panose="020B0604020202020204" pitchFamily="34" charset="0"/>
              <a:buChar char="•"/>
            </a:pPr>
            <a:r>
              <a:rPr lang="en" dirty="0"/>
              <a:t>Plagarism</a:t>
            </a:r>
          </a:p>
          <a:p>
            <a:pPr marL="285750" lvl="0" indent="-285750" algn="ctr" rtl="0">
              <a:spcBef>
                <a:spcPts val="0"/>
              </a:spcBef>
              <a:spcAft>
                <a:spcPts val="0"/>
              </a:spcAft>
              <a:buFont typeface="Arial" panose="020B0604020202020204" pitchFamily="34" charset="0"/>
              <a:buChar char="•"/>
            </a:pPr>
            <a:r>
              <a:rPr lang="en" dirty="0"/>
              <a:t>Unsanctioned Collaboration</a:t>
            </a:r>
          </a:p>
          <a:p>
            <a:pPr marL="285750" lvl="0" indent="-285750" algn="ctr" rtl="0">
              <a:spcBef>
                <a:spcPts val="0"/>
              </a:spcBef>
              <a:spcAft>
                <a:spcPts val="0"/>
              </a:spcAft>
              <a:buFont typeface="Arial" panose="020B0604020202020204" pitchFamily="34" charset="0"/>
              <a:buChar char="•"/>
            </a:pPr>
            <a:r>
              <a:rPr lang="en" dirty="0"/>
              <a:t>Selling or sharing your work</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34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a:spLocks noGrp="1"/>
          </p:cNvSpPr>
          <p:nvPr>
            <p:ph type="title"/>
          </p:nvPr>
        </p:nvSpPr>
        <p:spPr>
          <a:xfrm>
            <a:off x="1825566" y="810211"/>
            <a:ext cx="5441845" cy="8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Artificial Intelligence</a:t>
            </a:r>
            <a:endParaRPr dirty="0"/>
          </a:p>
        </p:txBody>
      </p:sp>
      <p:sp>
        <p:nvSpPr>
          <p:cNvPr id="288" name="Google Shape;288;p36"/>
          <p:cNvSpPr txBox="1">
            <a:spLocks noGrp="1"/>
          </p:cNvSpPr>
          <p:nvPr>
            <p:ph type="subTitle" idx="1"/>
          </p:nvPr>
        </p:nvSpPr>
        <p:spPr>
          <a:xfrm>
            <a:off x="2208475" y="2341650"/>
            <a:ext cx="4727100" cy="12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Is a tool that has its place in certain settings. Using AI to help with assignments is a form of Academic Dishonesty and defeats the purpose of attending Graduate school.</a:t>
            </a:r>
            <a:endParaRPr dirty="0"/>
          </a:p>
        </p:txBody>
      </p:sp>
      <p:sp>
        <p:nvSpPr>
          <p:cNvPr id="289" name="Google Shape;289;p36"/>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6"/>
          <p:cNvSpPr/>
          <p:nvPr/>
        </p:nvSpPr>
        <p:spPr>
          <a:xfrm rot="10800000">
            <a:off x="7344628" y="570094"/>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6"/>
          <p:cNvSpPr/>
          <p:nvPr/>
        </p:nvSpPr>
        <p:spPr>
          <a:xfrm rot="10800000">
            <a:off x="-1" y="3732335"/>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6"/>
          <p:cNvSpPr/>
          <p:nvPr/>
        </p:nvSpPr>
        <p:spPr>
          <a:xfrm rot="10800000">
            <a:off x="1292078" y="3691019"/>
            <a:ext cx="1658700" cy="1658700"/>
          </a:xfrm>
          <a:prstGeom prst="donut">
            <a:avLst>
              <a:gd name="adj" fmla="val 18304"/>
            </a:avLst>
          </a:prstGeom>
          <a:gradFill>
            <a:gsLst>
              <a:gs pos="0">
                <a:schemeClr val="lt1"/>
              </a:gs>
              <a:gs pos="69000">
                <a:srgbClr val="FFFFFF">
                  <a:alpha val="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rot="10800000">
            <a:off x="7268586" y="-952428"/>
            <a:ext cx="2419800" cy="2419800"/>
          </a:xfrm>
          <a:prstGeom prst="donut">
            <a:avLst>
              <a:gd name="adj" fmla="val 17784"/>
            </a:avLst>
          </a:prstGeom>
          <a:gradFill>
            <a:gsLst>
              <a:gs pos="0">
                <a:schemeClr val="lt1"/>
              </a:gs>
              <a:gs pos="69000">
                <a:srgbClr val="FFFFFF">
                  <a:alpha val="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66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xfrm>
            <a:off x="714750" y="3183525"/>
            <a:ext cx="7714500" cy="5487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dirty="0"/>
              <a:t>—Chronicles 29:17</a:t>
            </a:r>
            <a:endParaRPr dirty="0"/>
          </a:p>
        </p:txBody>
      </p:sp>
      <p:sp>
        <p:nvSpPr>
          <p:cNvPr id="419" name="Google Shape;419;p42"/>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dirty="0">
                <a:latin typeface="Anek Devanagari" panose="020B0604020202020204" charset="0"/>
                <a:cs typeface="Anek Devanagari" panose="020B0604020202020204" charset="0"/>
              </a:rPr>
              <a:t>"I know, my God, that you test the heart and are pleased with integrity. All these things have I given willingly and with honest intent. And now I have seen with joy how willingly your people who are here have given to you."</a:t>
            </a:r>
            <a:endParaRPr sz="2400" dirty="0">
              <a:latin typeface="Anek Devanagari" panose="020B0604020202020204" charset="0"/>
              <a:cs typeface="Anek Devanagari"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xfrm>
            <a:off x="82809" y="488199"/>
            <a:ext cx="7714500" cy="548700"/>
          </a:xfrm>
          <a:prstGeom prst="rect">
            <a:avLst/>
          </a:prstGeom>
        </p:spPr>
        <p:txBody>
          <a:bodyPr spcFirstLastPara="1" wrap="square" lIns="731500" tIns="91425" rIns="731500" bIns="91425" anchor="t" anchorCtr="0">
            <a:noAutofit/>
          </a:bodyPr>
          <a:lstStyle/>
          <a:p>
            <a:pPr marL="0" lvl="0" indent="0" algn="ctr" rtl="0">
              <a:spcBef>
                <a:spcPts val="0"/>
              </a:spcBef>
              <a:spcAft>
                <a:spcPts val="0"/>
              </a:spcAft>
              <a:buNone/>
            </a:pPr>
            <a:r>
              <a:rPr lang="en" dirty="0"/>
              <a:t>References:</a:t>
            </a:r>
            <a:endParaRPr dirty="0"/>
          </a:p>
        </p:txBody>
      </p:sp>
      <p:sp>
        <p:nvSpPr>
          <p:cNvPr id="419" name="Google Shape;419;p42"/>
          <p:cNvSpPr txBox="1">
            <a:spLocks noGrp="1"/>
          </p:cNvSpPr>
          <p:nvPr>
            <p:ph type="subTitle" idx="1"/>
          </p:nvPr>
        </p:nvSpPr>
        <p:spPr>
          <a:xfrm>
            <a:off x="714750" y="1411287"/>
            <a:ext cx="7714500" cy="1767300"/>
          </a:xfrm>
          <a:prstGeom prst="rect">
            <a:avLst/>
          </a:prstGeom>
        </p:spPr>
        <p:txBody>
          <a:bodyPr spcFirstLastPara="1" wrap="square" lIns="91425" tIns="91425" rIns="91425" bIns="91425" anchor="b" anchorCtr="0">
            <a:noAutofit/>
          </a:bodyPr>
          <a:lstStyle/>
          <a:p>
            <a:pPr marL="457200" marR="0" indent="-457200">
              <a:lnSpc>
                <a:spcPct val="200000"/>
              </a:lnSpc>
              <a:spcBef>
                <a:spcPts val="0"/>
              </a:spcBef>
              <a:spcAft>
                <a:spcPts val="0"/>
              </a:spcAft>
            </a:pPr>
            <a:r>
              <a:rPr lang="en-US" sz="1000" dirty="0" err="1">
                <a:effectLst/>
                <a:latin typeface="Times New Roman" panose="02020603050405020304" pitchFamily="18" charset="0"/>
                <a:ea typeface="Times New Roman" panose="02020603050405020304" pitchFamily="18" charset="0"/>
              </a:rPr>
              <a:t>BibleStudyTools</a:t>
            </a:r>
            <a:r>
              <a:rPr lang="en-US" sz="1000" dirty="0">
                <a:effectLst/>
                <a:latin typeface="Times New Roman" panose="02020603050405020304" pitchFamily="18" charset="0"/>
                <a:ea typeface="Times New Roman" panose="02020603050405020304" pitchFamily="18" charset="0"/>
              </a:rPr>
              <a:t> Staff. (n.d.). </a:t>
            </a:r>
            <a:r>
              <a:rPr lang="en-US" sz="1000" i="1" dirty="0">
                <a:effectLst/>
                <a:latin typeface="Times New Roman" panose="02020603050405020304" pitchFamily="18" charset="0"/>
                <a:ea typeface="Times New Roman" panose="02020603050405020304" pitchFamily="18" charset="0"/>
              </a:rPr>
              <a:t>1 Chronicles 29:17</a:t>
            </a:r>
            <a:r>
              <a:rPr lang="en-US" sz="1000" dirty="0">
                <a:effectLst/>
                <a:latin typeface="Times New Roman" panose="02020603050405020304" pitchFamily="18" charset="0"/>
                <a:ea typeface="Times New Roman" panose="02020603050405020304" pitchFamily="18" charset="0"/>
              </a:rPr>
              <a:t>. Bible Study Tools. https://www.biblestudytools.com/1-chronicles/29-17.html#:~:text=17%20I%20know%2C%20my%20God,here%20have%20given%20to%20you.</a:t>
            </a:r>
          </a:p>
          <a:p>
            <a:pPr marL="457200" marR="0" indent="-457200">
              <a:lnSpc>
                <a:spcPct val="200000"/>
              </a:lnSpc>
            </a:pPr>
            <a:r>
              <a:rPr lang="en-US" sz="1000" dirty="0">
                <a:effectLst/>
                <a:latin typeface="Times New Roman" panose="02020603050405020304" pitchFamily="18" charset="0"/>
                <a:ea typeface="Times New Roman" panose="02020603050405020304" pitchFamily="18" charset="0"/>
              </a:rPr>
              <a:t>DiVincenzo, A. (Ed.). (2014). </a:t>
            </a:r>
            <a:r>
              <a:rPr lang="en-US" sz="1000" i="1" dirty="0">
                <a:effectLst/>
                <a:latin typeface="Times New Roman" panose="02020603050405020304" pitchFamily="18" charset="0"/>
                <a:ea typeface="Times New Roman" panose="02020603050405020304" pitchFamily="18" charset="0"/>
              </a:rPr>
              <a:t>Mastering graduate studies</a:t>
            </a:r>
            <a:r>
              <a:rPr lang="en-US" sz="1000" dirty="0">
                <a:effectLst/>
                <a:latin typeface="Times New Roman" panose="02020603050405020304" pitchFamily="18" charset="0"/>
                <a:ea typeface="Times New Roman" panose="02020603050405020304" pitchFamily="18" charset="0"/>
              </a:rPr>
              <a:t>. Grand Canyon University. ISBN gcu_0000000000005</a:t>
            </a:r>
          </a:p>
          <a:p>
            <a:pPr marL="457200" marR="0" indent="-457200">
              <a:lnSpc>
                <a:spcPct val="200000"/>
              </a:lnSpc>
              <a:spcBef>
                <a:spcPts val="0"/>
              </a:spcBef>
              <a:spcAft>
                <a:spcPts val="0"/>
              </a:spcAft>
            </a:pPr>
            <a:r>
              <a:rPr lang="en-US" sz="1000" dirty="0">
                <a:effectLst/>
                <a:latin typeface="Times New Roman" panose="02020603050405020304" pitchFamily="18" charset="0"/>
                <a:ea typeface="Times New Roman" panose="02020603050405020304" pitchFamily="18" charset="0"/>
              </a:rPr>
              <a:t>Grand Canyon University. “Academic Integrity.” </a:t>
            </a:r>
            <a:r>
              <a:rPr lang="en-US" sz="1000" i="1" dirty="0">
                <a:effectLst/>
                <a:latin typeface="Times New Roman" panose="02020603050405020304" pitchFamily="18" charset="0"/>
                <a:ea typeface="Times New Roman" panose="02020603050405020304" pitchFamily="18" charset="0"/>
              </a:rPr>
              <a:t>Grand Canyon University</a:t>
            </a:r>
            <a:r>
              <a:rPr lang="en-US" sz="1000" dirty="0">
                <a:effectLst/>
                <a:latin typeface="Times New Roman" panose="02020603050405020304" pitchFamily="18" charset="0"/>
                <a:ea typeface="Times New Roman" panose="02020603050405020304" pitchFamily="18" charset="0"/>
              </a:rPr>
              <a:t>, 2019, students.gcu.edu/academics/academic-</a:t>
            </a:r>
            <a:r>
              <a:rPr lang="en-US" sz="1000" dirty="0" err="1">
                <a:effectLst/>
                <a:latin typeface="Times New Roman" panose="02020603050405020304" pitchFamily="18" charset="0"/>
                <a:ea typeface="Times New Roman" panose="02020603050405020304" pitchFamily="18" charset="0"/>
              </a:rPr>
              <a:t>integrity.php</a:t>
            </a:r>
            <a:r>
              <a:rPr lang="en-US" sz="1000" dirty="0">
                <a:effectLst/>
                <a:latin typeface="Times New Roman" panose="02020603050405020304" pitchFamily="18" charset="0"/>
                <a:ea typeface="Times New Roman" panose="02020603050405020304" pitchFamily="18" charset="0"/>
              </a:rPr>
              <a:t>.</a:t>
            </a:r>
          </a:p>
          <a:p>
            <a:pPr marL="0" lvl="0" indent="0" algn="ctr" rtl="0">
              <a:spcBef>
                <a:spcPts val="0"/>
              </a:spcBef>
              <a:spcAft>
                <a:spcPts val="0"/>
              </a:spcAft>
              <a:buNone/>
            </a:pPr>
            <a:endParaRPr lang="en-US" sz="1000" b="0" i="0" dirty="0">
              <a:solidFill>
                <a:srgbClr val="212121"/>
              </a:solidFill>
              <a:effectLst/>
              <a:highlight>
                <a:srgbClr val="FFFFFF"/>
              </a:highlight>
              <a:latin typeface="Open Sans" panose="020B0606030504020204" pitchFamily="34" charset="0"/>
            </a:endParaRPr>
          </a:p>
          <a:p>
            <a:pPr marL="0" lvl="0" indent="0" algn="ctr" rtl="0">
              <a:spcBef>
                <a:spcPts val="0"/>
              </a:spcBef>
              <a:spcAft>
                <a:spcPts val="0"/>
              </a:spcAft>
              <a:buNone/>
            </a:pPr>
            <a:endParaRPr sz="1000" dirty="0">
              <a:latin typeface="Anek Devanagari" panose="020B0604020202020204" charset="0"/>
              <a:cs typeface="Anek Devanagari" panose="020B0604020202020204" charset="0"/>
            </a:endParaRPr>
          </a:p>
        </p:txBody>
      </p:sp>
    </p:spTree>
    <p:extLst>
      <p:ext uri="{BB962C8B-B14F-4D97-AF65-F5344CB8AC3E}">
        <p14:creationId xmlns:p14="http://schemas.microsoft.com/office/powerpoint/2010/main" val="1921912470"/>
      </p:ext>
    </p:extLst>
  </p:cSld>
  <p:clrMapOvr>
    <a:masterClrMapping/>
  </p:clrMapOvr>
</p:sld>
</file>

<file path=ppt/theme/theme1.xml><?xml version="1.0" encoding="utf-8"?>
<a:theme xmlns:a="http://schemas.openxmlformats.org/drawingml/2006/main" name="Wireless Communications Service Provider Company Profile by Slidesgo">
  <a:themeElements>
    <a:clrScheme name="Simple Light">
      <a:dk1>
        <a:srgbClr val="294C85"/>
      </a:dk1>
      <a:lt1>
        <a:srgbClr val="FFFFFF"/>
      </a:lt1>
      <a:dk2>
        <a:srgbClr val="47AFEC"/>
      </a:dk2>
      <a:lt2>
        <a:srgbClr val="1A54B6"/>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387</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Open Sans</vt:lpstr>
      <vt:lpstr>Arial</vt:lpstr>
      <vt:lpstr>Mulish SemiBold</vt:lpstr>
      <vt:lpstr>Roboto Condensed Light</vt:lpstr>
      <vt:lpstr>Anek Devanagari</vt:lpstr>
      <vt:lpstr>Loved by the King</vt:lpstr>
      <vt:lpstr>Times New Roman</vt:lpstr>
      <vt:lpstr>Anek Devanagari SemiBold</vt:lpstr>
      <vt:lpstr>Mulish</vt:lpstr>
      <vt:lpstr>Wireless Communications Service Provider Company Profile by Slidesgo</vt:lpstr>
      <vt:lpstr>Policy Violation     Public Service Announcement</vt:lpstr>
      <vt:lpstr>Table of contents</vt:lpstr>
      <vt:lpstr>Academic Integrity</vt:lpstr>
      <vt:lpstr>Graduate Level Academic Research requirements</vt:lpstr>
      <vt:lpstr>Importance of faith integration</vt:lpstr>
      <vt:lpstr>Academic Dishonesty</vt:lpstr>
      <vt:lpstr>Artificial Intelligence</vt:lpstr>
      <vt:lpstr>—Chronicles 29:17</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 coon</dc:creator>
  <cp:lastModifiedBy>r coon</cp:lastModifiedBy>
  <cp:revision>3</cp:revision>
  <dcterms:modified xsi:type="dcterms:W3CDTF">2024-06-27T01:52:57Z</dcterms:modified>
</cp:coreProperties>
</file>