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9"/>
  </p:notesMasterIdLst>
  <p:handoutMasterIdLst>
    <p:handoutMasterId r:id="rId30"/>
  </p:handoutMasterIdLst>
  <p:sldIdLst>
    <p:sldId id="256" r:id="rId5"/>
    <p:sldId id="277" r:id="rId6"/>
    <p:sldId id="262" r:id="rId7"/>
    <p:sldId id="295" r:id="rId8"/>
    <p:sldId id="296" r:id="rId9"/>
    <p:sldId id="297" r:id="rId10"/>
    <p:sldId id="298" r:id="rId11"/>
    <p:sldId id="289" r:id="rId12"/>
    <p:sldId id="261" r:id="rId13"/>
    <p:sldId id="264" r:id="rId14"/>
    <p:sldId id="258" r:id="rId15"/>
    <p:sldId id="278" r:id="rId16"/>
    <p:sldId id="266" r:id="rId17"/>
    <p:sldId id="292" r:id="rId18"/>
    <p:sldId id="268" r:id="rId19"/>
    <p:sldId id="280" r:id="rId20"/>
    <p:sldId id="270" r:id="rId21"/>
    <p:sldId id="293" r:id="rId22"/>
    <p:sldId id="294" r:id="rId23"/>
    <p:sldId id="260" r:id="rId24"/>
    <p:sldId id="282" r:id="rId25"/>
    <p:sldId id="283" r:id="rId26"/>
    <p:sldId id="275"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09" autoAdjust="0"/>
  </p:normalViewPr>
  <p:slideViewPr>
    <p:cSldViewPr snapToGrid="0">
      <p:cViewPr varScale="1">
        <p:scale>
          <a:sx n="150" d="100"/>
          <a:sy n="150" d="100"/>
        </p:scale>
        <p:origin x="702" y="12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3/25/2025</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3/25/2025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290034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701"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17.xml"/><Relationship Id="rId5" Type="http://schemas.openxmlformats.org/officeDocument/2006/relationships/image" Target="../media/image33.jpeg"/><Relationship Id="rId4" Type="http://schemas.openxmlformats.org/officeDocument/2006/relationships/image" Target="../media/image32.jpeg"/></Relationships>
</file>

<file path=ppt/slides/_rels/slide22.xml.rels><?xml version="1.0" encoding="UTF-8" standalone="yes"?>
<Relationships xmlns="http://schemas.openxmlformats.org/package/2006/relationships"><Relationship Id="rId8" Type="http://schemas.openxmlformats.org/officeDocument/2006/relationships/image" Target="../media/image40.jpg"/><Relationship Id="rId3" Type="http://schemas.openxmlformats.org/officeDocument/2006/relationships/image" Target="../media/image35.jpg"/><Relationship Id="rId7" Type="http://schemas.openxmlformats.org/officeDocument/2006/relationships/image" Target="../media/image39.jpg"/><Relationship Id="rId2" Type="http://schemas.openxmlformats.org/officeDocument/2006/relationships/image" Target="../media/image34.jpg"/><Relationship Id="rId1" Type="http://schemas.openxmlformats.org/officeDocument/2006/relationships/slideLayout" Target="../slideLayouts/slideLayout18.xml"/><Relationship Id="rId6" Type="http://schemas.openxmlformats.org/officeDocument/2006/relationships/image" Target="../media/image38.jpg"/><Relationship Id="rId5" Type="http://schemas.openxmlformats.org/officeDocument/2006/relationships/image" Target="../media/image37.jpg"/><Relationship Id="rId4" Type="http://schemas.openxmlformats.org/officeDocument/2006/relationships/image" Target="../media/image36.jpg"/><Relationship Id="rId9" Type="http://schemas.openxmlformats.org/officeDocument/2006/relationships/image" Target="../media/image4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268258" y="3429000"/>
            <a:ext cx="4941771" cy="1122202"/>
          </a:xfrm>
        </p:spPr>
        <p:txBody>
          <a:bodyPr/>
          <a:lstStyle/>
          <a:p>
            <a:r>
              <a:rPr lang="en-US" dirty="0"/>
              <a:t>Open Source Intelligence (passive Recon)</a:t>
            </a:r>
            <a:br>
              <a:rPr lang="en-US" dirty="0"/>
            </a:br>
            <a:r>
              <a:rPr lang="en-US" dirty="0"/>
              <a:t>Company: Valero</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noAutofit/>
          </a:bodyPr>
          <a:lstStyle/>
          <a:p>
            <a:r>
              <a:rPr lang="en-US" sz="1200" dirty="0"/>
              <a:t>Ryan Coon</a:t>
            </a:r>
          </a:p>
          <a:p>
            <a:r>
              <a:rPr lang="en-US" sz="1200" dirty="0"/>
              <a:t>CYB-610</a:t>
            </a:r>
          </a:p>
          <a:p>
            <a:r>
              <a:rPr lang="en-US" sz="1200" dirty="0"/>
              <a:t>Professor  Ian Standefer</a:t>
            </a:r>
          </a:p>
          <a:p>
            <a:r>
              <a:rPr lang="en-US" sz="1200" dirty="0"/>
              <a:t>March 26, 2025</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US" dirty="0"/>
              <a:t>Cool and stylish product</a:t>
            </a:r>
          </a:p>
          <a:p>
            <a:r>
              <a:rPr lang="en-US" noProof="1"/>
              <a:t>Areas for community connections </a:t>
            </a:r>
          </a:p>
          <a:p>
            <a:r>
              <a:rPr lang="en-US" noProof="1"/>
              <a:t>Online store and market swap</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COMPANY OVERVIEW</a:t>
            </a:r>
          </a:p>
        </p:txBody>
      </p:sp>
    </p:spTree>
    <p:extLst>
      <p:ext uri="{BB962C8B-B14F-4D97-AF65-F5344CB8AC3E}">
        <p14:creationId xmlns:p14="http://schemas.microsoft.com/office/powerpoint/2010/main" val="707789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US" dirty="0"/>
              <a:t>BUSINESS MODEL</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US" noProof="1"/>
              <a:t>ABSTRACT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r>
              <a:rPr lang="en-US" noProof="1"/>
              <a:t>We based our research on market trends and social media</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US" noProof="1"/>
              <a:t>DESIGN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a:bodyPr>
          <a:lstStyle/>
          <a:p>
            <a:r>
              <a:rPr lang="en-US" noProof="1"/>
              <a:t>We believe people need more products specifically dedicated to this niche market</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US" noProof="1"/>
              <a:t>RESEARCH</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r>
              <a:rPr lang="en-US" noProof="1"/>
              <a:t>Minimalist and easy to use </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12</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MARKET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US" dirty="0"/>
              <a:t>$3 Billion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Freedom to invent</a:t>
            </a:r>
            <a:endParaRPr lang="en-US" dirty="0"/>
          </a:p>
          <a:p>
            <a:r>
              <a:rPr lang="en-US" noProof="1"/>
              <a:t>Selectively inclusive market</a:t>
            </a:r>
          </a:p>
          <a:p>
            <a:r>
              <a:rPr lang="en-US" noProof="1"/>
              <a:t>Serviceable available market</a:t>
            </a:r>
          </a:p>
          <a:p>
            <a:endParaRPr lang="en-US"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US" dirty="0"/>
              <a:t>$1 Billion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US" dirty="0"/>
              <a:t>Opportunity to build</a:t>
            </a:r>
          </a:p>
          <a:p>
            <a:r>
              <a:rPr lang="en-US" dirty="0"/>
              <a:t>Fully inclusive market</a:t>
            </a:r>
          </a:p>
          <a:p>
            <a:r>
              <a:rPr lang="en-US"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US" dirty="0"/>
              <a:t>$2 Billion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US" noProof="1"/>
              <a:t>Few competitors</a:t>
            </a:r>
          </a:p>
          <a:p>
            <a:r>
              <a:rPr lang="en-US" noProof="1"/>
              <a:t>Specifically targeted market</a:t>
            </a:r>
          </a:p>
          <a:p>
            <a:r>
              <a:rPr lang="en-US" noProof="1"/>
              <a:t>Serviceable obtainable market</a:t>
            </a:r>
            <a:endParaRPr lang="en-US" dirty="0"/>
          </a:p>
          <a:p>
            <a:endParaRPr lang="en-US"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dirty="0"/>
              <a:t>$3B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Opportunity to build</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dirty="0"/>
              <a:t>Freedom to invent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a:t>Few competitors</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a:lstStyle/>
          <a:p>
            <a:r>
              <a:rPr lang="en-US" dirty="0"/>
              <a:t>Addressable market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a:lstStyle/>
          <a:p>
            <a:r>
              <a:rPr lang="en-US" dirty="0"/>
              <a:t>Serviceable market</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a:lstStyle/>
          <a:p>
            <a:r>
              <a:rPr lang="en-US" dirty="0"/>
              <a:t>Obtainable market</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US"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US" noProof="1"/>
              <a:t>Our product is priced below that of other companies on the market</a:t>
            </a:r>
          </a:p>
          <a:p>
            <a:r>
              <a:rPr lang="en-US" noProof="1"/>
              <a:t>Design is simple and easy to use, compared to the complex designs of the competitors</a:t>
            </a:r>
          </a:p>
          <a:p>
            <a:r>
              <a:rPr lang="en-US"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US" noProof="1"/>
              <a:t>Company A</a:t>
            </a:r>
            <a:br>
              <a:rPr lang="en-US" noProof="1"/>
            </a:br>
            <a:r>
              <a:rPr lang="en-US" noProof="1"/>
              <a:t>Product is more expensive</a:t>
            </a:r>
          </a:p>
          <a:p>
            <a:r>
              <a:rPr lang="en-US" noProof="1"/>
              <a:t>Companies B &amp; C </a:t>
            </a:r>
            <a:br>
              <a:rPr lang="en-US" noProof="1"/>
            </a:br>
            <a:r>
              <a:rPr lang="en-US" noProof="1"/>
              <a:t>Product is expensive and inconvenient to use</a:t>
            </a:r>
          </a:p>
          <a:p>
            <a:r>
              <a:rPr lang="en-US" noProof="1"/>
              <a:t>Companies D &amp; E</a:t>
            </a:r>
            <a:br>
              <a:rPr lang="en-US" noProof="1"/>
            </a:br>
            <a:r>
              <a:rPr lang="en-US" noProof="1"/>
              <a:t>Product is affordable, but inconvenient to use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US" dirty="0"/>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a:normAutofit/>
          </a:bodyPr>
          <a:lstStyle/>
          <a:p>
            <a:r>
              <a:rPr lang="en-US" dirty="0"/>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a:normAutofit/>
          </a:bodyPr>
          <a:lstStyle/>
          <a:p>
            <a:r>
              <a:rPr lang="en-US" dirty="0"/>
              <a:t>Competitor A</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a:lstStyle/>
          <a:p>
            <a:r>
              <a:rPr lang="en-US" dirty="0"/>
              <a:t>Contoso</a:t>
            </a:r>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a:lstStyle/>
          <a:p>
            <a:r>
              <a:rPr lang="en-US" dirty="0"/>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40449" y="3528829"/>
            <a:ext cx="1380681" cy="492025"/>
          </a:xfrm>
        </p:spPr>
        <p:txBody>
          <a:bodyPr>
            <a:normAutofit/>
          </a:bodyPr>
          <a:lstStyle/>
          <a:p>
            <a:r>
              <a:rPr lang="en-US" dirty="0"/>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a:lstStyle/>
          <a:p>
            <a:r>
              <a:rPr lang="en-US" dirty="0"/>
              <a:t>Competitor B</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a:lstStyle/>
          <a:p>
            <a:r>
              <a:rPr lang="en-US" dirty="0"/>
              <a:t>Competitor C</a:t>
            </a:r>
          </a:p>
        </p:txBody>
      </p:sp>
      <p:sp>
        <p:nvSpPr>
          <p:cNvPr id="26" name="Text Placeholder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a:lstStyle/>
          <a:p>
            <a:r>
              <a:rPr lang="en-US" dirty="0"/>
              <a:t>Competitor D</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a:normAutofit/>
          </a:bodyPr>
          <a:lstStyle/>
          <a:p>
            <a:r>
              <a:rPr lang="en-US" dirty="0"/>
              <a:t>Inconvenient</a:t>
            </a:r>
          </a:p>
        </p:txBody>
      </p:sp>
      <p:sp>
        <p:nvSpPr>
          <p:cNvPr id="27" name="Text Placeholder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a:lstStyle/>
          <a:p>
            <a:r>
              <a:rPr lang="en-US" dirty="0"/>
              <a:t>Competitor E</a:t>
            </a:r>
          </a:p>
        </p:txBody>
      </p:sp>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US" smtClean="0"/>
              <a:pPr/>
              <a:t>16</a:t>
            </a:fld>
            <a:endParaRPr lang="en-US" dirty="0"/>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accent1">
                <a:lumMod val="75000"/>
              </a:schemeClr>
            </a:solidFill>
            <a:prstDash val="solid"/>
            <a:miter/>
          </a:ln>
        </p:spPr>
        <p:txBody>
          <a:bodyPr rtlCol="0" anchor="ctr"/>
          <a:lstStyle/>
          <a:p>
            <a:endParaRPr lang="en-US" dirty="0"/>
          </a:p>
        </p:txBody>
      </p:sp>
    </p:spTree>
    <p:extLst>
      <p:ext uri="{BB962C8B-B14F-4D97-AF65-F5344CB8AC3E}">
        <p14:creationId xmlns:p14="http://schemas.microsoft.com/office/powerpoint/2010/main" val="1417396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t>Feb 20XX</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dirty="0"/>
              <a:t>Roll out product to high profile or top-level participants to help establish the product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Mar 20XX</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dirty="0"/>
              <a:t>Release the product to the general public and monitor press release and social media accounts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dirty="0"/>
              <a:t>Oct 20XX</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dirty="0"/>
              <a:t>Gather feedback and adjust product design as necessary</a:t>
            </a:r>
          </a:p>
          <a:p>
            <a:endParaRPr lang="en-US" dirty="0"/>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TRACTION</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Forecasting for success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2246906401"/>
              </p:ext>
            </p:extLst>
          </p:nvPr>
        </p:nvGraphicFramePr>
        <p:xfrm>
          <a:off x="838200" y="2286000"/>
          <a:ext cx="6099051" cy="3503684"/>
        </p:xfrm>
        <a:graphic>
          <a:graphicData uri="http://schemas.openxmlformats.org/drawingml/2006/table">
            <a:tbl>
              <a:tblPr firstRow="1" bandRow="1">
                <a:tableStyleId>{5C22544A-7EE6-4342-B048-85BDC9FD1C3A}</a:tableStyleId>
              </a:tblPr>
              <a:tblGrid>
                <a:gridCol w="1578631">
                  <a:extLst>
                    <a:ext uri="{9D8B030D-6E8A-4147-A177-3AD203B41FA5}">
                      <a16:colId xmlns:a16="http://schemas.microsoft.com/office/drawing/2014/main" val="544038161"/>
                    </a:ext>
                  </a:extLst>
                </a:gridCol>
                <a:gridCol w="1130105">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gridCol w="1130105">
                  <a:extLst>
                    <a:ext uri="{9D8B030D-6E8A-4147-A177-3AD203B41FA5}">
                      <a16:colId xmlns:a16="http://schemas.microsoft.com/office/drawing/2014/main" val="3019130451"/>
                    </a:ext>
                  </a:extLst>
                </a:gridCol>
              </a:tblGrid>
              <a:tr h="308774">
                <a:tc>
                  <a:txBody>
                    <a:bodyPr/>
                    <a:lstStyle/>
                    <a:p>
                      <a:pPr algn="r"/>
                      <a:r>
                        <a:rPr lang="en-US" sz="1400" b="0" cap="all" spc="150" baseline="0" dirty="0">
                          <a:solidFill>
                            <a:schemeClr val="tx1">
                              <a:lumMod val="75000"/>
                              <a:lumOff val="25000"/>
                            </a:schemeClr>
                          </a:solidFill>
                          <a:latin typeface="+mj-lt"/>
                        </a:rPr>
                        <a:t>Key Metrics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723065677"/>
                  </a:ext>
                </a:extLst>
              </a:tr>
              <a:tr h="638982">
                <a:tc>
                  <a:txBody>
                    <a:bodyPr/>
                    <a:lstStyle/>
                    <a:p>
                      <a:pPr algn="ctr"/>
                      <a:endParaRPr lang="en-US" sz="1200" dirty="0">
                        <a:solidFill>
                          <a:schemeClr val="tx1">
                            <a:lumMod val="75000"/>
                            <a:lumOff val="25000"/>
                          </a:schemeClr>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Clients</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Orders</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Gross revenue</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Net revenue</a:t>
                      </a:r>
                      <a:endParaRPr lang="ru-RU" sz="1200" kern="120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1100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$7,000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20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200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$20,000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$16,000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30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300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$30,000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$25,000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40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400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$40,000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$30,000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871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a:lstStyle/>
          <a:p>
            <a:r>
              <a:rPr lang="en-US" dirty="0"/>
              <a:t>TWO-YEAR ACTION PLAN</a:t>
            </a:r>
          </a:p>
        </p:txBody>
      </p:sp>
      <p:sp>
        <p:nvSpPr>
          <p:cNvPr id="110" name="Text Placeholder 31">
            <a:extLst>
              <a:ext uri="{FF2B5EF4-FFF2-40B4-BE49-F238E27FC236}">
                <a16:creationId xmlns:a16="http://schemas.microsoft.com/office/drawing/2014/main" id="{2FF506C9-7C92-4B9C-A356-9B519D03C78D}"/>
              </a:ext>
            </a:extLst>
          </p:cNvPr>
          <p:cNvSpPr txBox="1">
            <a:spLocks/>
          </p:cNvSpPr>
          <p:nvPr/>
        </p:nvSpPr>
        <p:spPr>
          <a:xfrm>
            <a:off x="2042184" y="2220913"/>
            <a:ext cx="2057400"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DRAFT BLUEPRINTS</a:t>
            </a:r>
            <a:endParaRPr lang="en-US" sz="1100" dirty="0"/>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GATHER FEEDBACK</a:t>
            </a:r>
            <a:endParaRPr lang="en-US" sz="1100" dirty="0"/>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DELIVER TO CLIENT</a:t>
            </a:r>
            <a:endParaRPr lang="en-US" sz="1100" dirty="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US" dirty="0"/>
              <a:t>20XX</a:t>
            </a:r>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rmAutofit fontScale="85000" lnSpcReduction="20000"/>
          </a:bodyPr>
          <a:lstStyle/>
          <a:p>
            <a:r>
              <a:rPr lang="en-US"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rmAutofit fontScale="85000" lnSpcReduction="20000"/>
          </a:bodyPr>
          <a:lstStyle/>
          <a:p>
            <a:r>
              <a:rPr lang="en-US"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rmAutofit fontScale="85000" lnSpcReduction="20000"/>
          </a:bodyPr>
          <a:lstStyle/>
          <a:p>
            <a:r>
              <a:rPr lang="en-US"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rmAutofit fontScale="85000" lnSpcReduction="20000"/>
          </a:bodyPr>
          <a:lstStyle/>
          <a:p>
            <a:r>
              <a:rPr lang="en-US"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rmAutofit fontScale="85000" lnSpcReduction="20000"/>
          </a:bodyPr>
          <a:lstStyle/>
          <a:p>
            <a:r>
              <a:rPr lang="en-US"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rmAutofit fontScale="85000" lnSpcReduction="20000"/>
          </a:bodyPr>
          <a:lstStyle/>
          <a:p>
            <a:r>
              <a:rPr lang="en-US"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rmAutofit fontScale="85000" lnSpcReduction="20000"/>
          </a:bodyPr>
          <a:lstStyle/>
          <a:p>
            <a:r>
              <a:rPr lang="en-US"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rmAutofit fontScale="85000" lnSpcReduction="20000"/>
          </a:bodyPr>
          <a:lstStyle/>
          <a:p>
            <a:r>
              <a:rPr lang="en-US"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rmAutofit fontScale="85000" lnSpcReduction="20000"/>
          </a:bodyPr>
          <a:lstStyle/>
          <a:p>
            <a:r>
              <a:rPr lang="en-US"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rmAutofit fontScale="85000" lnSpcReduction="20000"/>
          </a:bodyPr>
          <a:lstStyle/>
          <a:p>
            <a:r>
              <a:rPr lang="en-US"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rmAutofit fontScale="85000" lnSpcReduction="20000"/>
          </a:bodyPr>
          <a:lstStyle/>
          <a:p>
            <a:r>
              <a:rPr lang="en-US"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rmAutofit fontScale="85000" lnSpcReduction="20000"/>
          </a:bodyPr>
          <a:lstStyle/>
          <a:p>
            <a:r>
              <a:rPr lang="en-US"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US"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rmAutofit fontScale="85000" lnSpcReduction="20000"/>
          </a:bodyPr>
          <a:lstStyle/>
          <a:p>
            <a:r>
              <a:rPr lang="en-US"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rmAutofit fontScale="85000" lnSpcReduction="20000"/>
          </a:bodyPr>
          <a:lstStyle/>
          <a:p>
            <a:r>
              <a:rPr lang="en-US"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rmAutofit fontScale="85000" lnSpcReduction="20000"/>
          </a:bodyPr>
          <a:lstStyle/>
          <a:p>
            <a:r>
              <a:rPr lang="en-US"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rmAutofit fontScale="85000" lnSpcReduction="20000"/>
          </a:bodyPr>
          <a:lstStyle/>
          <a:p>
            <a:r>
              <a:rPr lang="en-US"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rmAutofit fontScale="85000" lnSpcReduction="20000"/>
          </a:bodyPr>
          <a:lstStyle/>
          <a:p>
            <a:r>
              <a:rPr lang="en-US"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rmAutofit fontScale="85000" lnSpcReduction="20000"/>
          </a:bodyPr>
          <a:lstStyle/>
          <a:p>
            <a:r>
              <a:rPr lang="en-US"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rmAutofit fontScale="85000" lnSpcReduction="20000"/>
          </a:bodyPr>
          <a:lstStyle/>
          <a:p>
            <a:r>
              <a:rPr lang="en-US"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rmAutofit fontScale="85000" lnSpcReduction="20000"/>
          </a:bodyPr>
          <a:lstStyle/>
          <a:p>
            <a:r>
              <a:rPr lang="en-US"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rmAutofit fontScale="85000" lnSpcReduction="20000"/>
          </a:bodyPr>
          <a:lstStyle/>
          <a:p>
            <a:r>
              <a:rPr lang="en-US"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rmAutofit fontScale="85000" lnSpcReduction="20000"/>
          </a:bodyPr>
          <a:lstStyle/>
          <a:p>
            <a:r>
              <a:rPr lang="en-US"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rmAutofit fontScale="85000" lnSpcReduction="20000"/>
          </a:bodyPr>
          <a:lstStyle/>
          <a:p>
            <a:r>
              <a:rPr lang="en-US"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rmAutofit fontScale="85000" lnSpcReduction="20000"/>
          </a:bodyPr>
          <a:lstStyle/>
          <a:p>
            <a:r>
              <a:rPr lang="en-US" dirty="0"/>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1259117" y="5206365"/>
            <a:ext cx="2057804" cy="5619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RUN FOCUS GROUPS</a:t>
            </a:r>
            <a:endParaRPr lang="en-US" sz="1100" dirty="0"/>
          </a:p>
        </p:txBody>
      </p:sp>
      <p:cxnSp>
        <p:nvCxnSpPr>
          <p:cNvPr id="57" name="Straight Connecto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TEST DESIGN</a:t>
            </a:r>
            <a:endParaRPr lang="en-US" sz="1100" dirty="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LAUNCH DESIGN</a:t>
            </a:r>
            <a:endParaRPr lang="en-US" sz="1100" dirty="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Date Placehold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US" smtClean="0"/>
              <a:pPr/>
              <a:t>19</a:t>
            </a:fld>
            <a:endParaRPr lang="en-US" dirty="0"/>
          </a:p>
        </p:txBody>
      </p:sp>
    </p:spTree>
    <p:extLst>
      <p:ext uri="{BB962C8B-B14F-4D97-AF65-F5344CB8AC3E}">
        <p14:creationId xmlns:p14="http://schemas.microsoft.com/office/powerpoint/2010/main" val="308497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dirty="0"/>
              <a:t>Objectives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4202806" cy="2636116"/>
          </a:xfrm>
        </p:spPr>
        <p:txBody>
          <a:bodyPr>
            <a:normAutofit/>
          </a:bodyPr>
          <a:lstStyle/>
          <a:p>
            <a:pPr marL="285750" indent="-285750">
              <a:buFont typeface="Arial" panose="020B0604020202020204" pitchFamily="34" charset="0"/>
              <a:buChar char="•"/>
            </a:pPr>
            <a:r>
              <a:rPr lang="en-US" dirty="0"/>
              <a:t>Research a fortune 500 company and one of its C-Suite officers to extract as much passive data.</a:t>
            </a:r>
          </a:p>
          <a:p>
            <a:pPr marL="285750" indent="-285750">
              <a:buFont typeface="Arial" panose="020B0604020202020204" pitchFamily="34" charset="0"/>
              <a:buChar char="•"/>
            </a:pPr>
            <a:r>
              <a:rPr lang="en-US" dirty="0"/>
              <a:t>Present findings of your attack</a:t>
            </a:r>
          </a:p>
          <a:p>
            <a:pPr marL="285750" indent="-285750">
              <a:buFont typeface="Arial" panose="020B0604020202020204" pitchFamily="34" charset="0"/>
              <a:buChar char="•"/>
            </a:pPr>
            <a:r>
              <a:rPr lang="en-US" dirty="0"/>
              <a:t>Present Spear Phishing email</a:t>
            </a:r>
          </a:p>
          <a:p>
            <a:pPr marL="285750" indent="-285750">
              <a:buFont typeface="Arial" panose="020B0604020202020204" pitchFamily="34" charset="0"/>
              <a:buChar char="•"/>
            </a:pPr>
            <a:r>
              <a:rPr lang="en-US" dirty="0"/>
              <a:t>Legal authorities and ethical considerations from a Christian Perspective</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FINANCIALS</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graphicFrame>
        <p:nvGraphicFramePr>
          <p:cNvPr id="17" name="Table 9">
            <a:extLst>
              <a:ext uri="{FF2B5EF4-FFF2-40B4-BE49-F238E27FC236}">
                <a16:creationId xmlns:a16="http://schemas.microsoft.com/office/drawing/2014/main" id="{D6E90A56-AF21-45DC-A08C-27875260C7CB}"/>
              </a:ext>
            </a:extLst>
          </p:cNvPr>
          <p:cNvGraphicFramePr>
            <a:graphicFrameLocks noGrp="1"/>
          </p:cNvGraphicFramePr>
          <p:nvPr>
            <p:ph sz="quarter" idx="16"/>
            <p:extLst>
              <p:ext uri="{D42A27DB-BD31-4B8C-83A1-F6EECF244321}">
                <p14:modId xmlns:p14="http://schemas.microsoft.com/office/powerpoint/2010/main" val="1922015435"/>
              </p:ext>
            </p:extLst>
          </p:nvPr>
        </p:nvGraphicFramePr>
        <p:xfrm>
          <a:off x="838200" y="1825625"/>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1</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2</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3</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l" fontAlgn="b"/>
                      <a:endParaRPr lang="en-US" sz="1200" b="0"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40773105"/>
                  </a:ext>
                </a:extLst>
              </a:tr>
              <a:tr h="284706">
                <a:tc>
                  <a:txBody>
                    <a:bodyPr/>
                    <a:lstStyle/>
                    <a:p>
                      <a:pPr algn="l" fontAlgn="b"/>
                      <a:r>
                        <a:rPr lang="en-US" sz="1200" b="0" i="0" u="none" strike="noStrike" dirty="0">
                          <a:solidFill>
                            <a:schemeClr val="tx1"/>
                          </a:solidFill>
                          <a:effectLst/>
                          <a:latin typeface="+mn-lt"/>
                        </a:rPr>
                        <a:t>INCOME</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200" b="0" u="none" strike="noStrike" dirty="0">
                          <a:solidFill>
                            <a:schemeClr val="tx1"/>
                          </a:solidFill>
                          <a:effectLst/>
                        </a:rPr>
                        <a:t>Users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200" b="0" u="none" strike="noStrike" dirty="0">
                          <a:solidFill>
                            <a:schemeClr val="tx1"/>
                          </a:solidFill>
                          <a:effectLst/>
                        </a:rPr>
                        <a:t>Sales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fontAlgn="b"/>
                      <a:r>
                        <a:rPr lang="en-US" sz="1200" b="0" u="none" strike="noStrike" dirty="0">
                          <a:solidFill>
                            <a:schemeClr val="tx1"/>
                          </a:solidFill>
                          <a:effectLst/>
                        </a:rPr>
                        <a:t>Average price per sale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75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80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fontAlgn="b"/>
                      <a:r>
                        <a:rPr lang="en-US" sz="1200" b="0" u="none" strike="noStrike" dirty="0">
                          <a:solidFill>
                            <a:schemeClr val="tx1"/>
                          </a:solidFill>
                          <a:effectLst/>
                        </a:rPr>
                        <a:t>Revenue @ 15%</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48,000,000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fontAlgn="b"/>
                      <a:r>
                        <a:rPr lang="en-US" sz="1200" b="1" u="none" strike="noStrike" dirty="0">
                          <a:solidFill>
                            <a:schemeClr val="tx1"/>
                          </a:solidFill>
                          <a:effectLst/>
                        </a:rPr>
                        <a:t>GROSS PROFIT</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5,625,000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48,000,000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216,000,000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fontAlgn="b"/>
                      <a:r>
                        <a:rPr lang="en-US" sz="1200" b="0" u="none" strike="noStrike" dirty="0">
                          <a:solidFill>
                            <a:schemeClr val="tx1"/>
                          </a:solidFill>
                          <a:effectLst/>
                        </a:rPr>
                        <a:t>Expenses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Sales &amp; marketing</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38,400,000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151,200,000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70%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Customer service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1,687,500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10%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Product development</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10,800,000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Research</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281,250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4,320,000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fontAlgn="b"/>
                      <a:r>
                        <a:rPr lang="en-US" sz="1200" b="1" u="none" strike="noStrike" dirty="0">
                          <a:solidFill>
                            <a:schemeClr val="tx1"/>
                          </a:solidFill>
                          <a:effectLst/>
                        </a:rPr>
                        <a:t>TOTAL EXPENSES</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7,593,750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52,800,000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187,920,000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Tree>
    <p:extLst>
      <p:ext uri="{BB962C8B-B14F-4D97-AF65-F5344CB8AC3E}">
        <p14:creationId xmlns:p14="http://schemas.microsoft.com/office/powerpoint/2010/main" val="566997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a:t>
            </a:r>
          </a:p>
        </p:txBody>
      </p:sp>
      <p:pic>
        <p:nvPicPr>
          <p:cNvPr id="26" name="Picture Placeholder 25" descr="Team member headshot">
            <a:extLst>
              <a:ext uri="{FF2B5EF4-FFF2-40B4-BE49-F238E27FC236}">
                <a16:creationId xmlns:a16="http://schemas.microsoft.com/office/drawing/2014/main" id="{E287A61C-B7FB-4B69-97E7-7B7AFC8A5D33}"/>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487181" y="2886074"/>
            <a:ext cx="1845511" cy="1845511"/>
          </a:xfrm>
        </p:spPr>
      </p:pic>
      <p:pic>
        <p:nvPicPr>
          <p:cNvPr id="47" name="Picture Placeholder 46" descr="Team member headshot">
            <a:extLst>
              <a:ext uri="{FF2B5EF4-FFF2-40B4-BE49-F238E27FC236}">
                <a16:creationId xmlns:a16="http://schemas.microsoft.com/office/drawing/2014/main" id="{8AF5260A-2860-4F88-BA4D-70530D3E14AA}"/>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3836914" y="2886074"/>
            <a:ext cx="1845511" cy="1845511"/>
          </a:xfrm>
        </p:spPr>
      </p:pic>
      <p:pic>
        <p:nvPicPr>
          <p:cNvPr id="45" name="Picture Placeholder 44" descr="Team member headshot">
            <a:extLst>
              <a:ext uri="{FF2B5EF4-FFF2-40B4-BE49-F238E27FC236}">
                <a16:creationId xmlns:a16="http://schemas.microsoft.com/office/drawing/2014/main" id="{4442FA67-BF04-4E45-BFD9-78BF43789E09}"/>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327578" y="2886074"/>
            <a:ext cx="1845511" cy="1845511"/>
          </a:xfrm>
        </p:spPr>
      </p:pic>
      <p:pic>
        <p:nvPicPr>
          <p:cNvPr id="43" name="Picture Placeholder 42" descr="Team member headshot">
            <a:extLst>
              <a:ext uri="{FF2B5EF4-FFF2-40B4-BE49-F238E27FC236}">
                <a16:creationId xmlns:a16="http://schemas.microsoft.com/office/drawing/2014/main" id="{F328CD15-EA0E-49AD-A3C6-5798A372AA53}"/>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8747458" y="2886074"/>
            <a:ext cx="1845511" cy="1845511"/>
          </a:xfrm>
        </p:spPr>
      </p:pic>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1343248" y="5084524"/>
            <a:ext cx="2123743" cy="343061"/>
          </a:xfrm>
        </p:spPr>
        <p:txBody>
          <a:bodyPr/>
          <a:lstStyle/>
          <a:p>
            <a:r>
              <a:rPr lang="en-US" dirty="0"/>
              <a:t>TAKUMA HAYASHI​</a:t>
            </a:r>
          </a:p>
        </p:txBody>
      </p:sp>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3692980" y="5099206"/>
            <a:ext cx="2135755" cy="343061"/>
          </a:xfrm>
        </p:spPr>
        <p:txBody>
          <a:bodyPr/>
          <a:lstStyle/>
          <a:p>
            <a:r>
              <a:rPr lang="en-US" dirty="0"/>
              <a:t>MIRJAM NILSSON​</a:t>
            </a:r>
          </a:p>
        </p:txBody>
      </p:sp>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6183644" y="5099206"/>
            <a:ext cx="2123743" cy="343061"/>
          </a:xfrm>
        </p:spPr>
        <p:txBody>
          <a:bodyPr/>
          <a:lstStyle/>
          <a:p>
            <a:r>
              <a:rPr lang="en-US" dirty="0"/>
              <a:t>FLORA BERGGREN​</a:t>
            </a:r>
          </a:p>
        </p:txBody>
      </p:sp>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8603525" y="5084524"/>
            <a:ext cx="2123742" cy="343061"/>
          </a:xfrm>
        </p:spPr>
        <p:txBody>
          <a:bodyPr/>
          <a:lstStyle/>
          <a:p>
            <a:r>
              <a:rPr lang="en-US" dirty="0"/>
              <a:t>RAJESH SANTOSHI​</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a:lstStyle/>
          <a:p>
            <a:r>
              <a:rPr lang="en-US" dirty="0"/>
              <a:t>President</a:t>
            </a:r>
          </a:p>
        </p:txBody>
      </p:sp>
      <p:sp>
        <p:nvSpPr>
          <p:cNvPr id="37" name="Text Placeholder 36">
            <a:extLst>
              <a:ext uri="{FF2B5EF4-FFF2-40B4-BE49-F238E27FC236}">
                <a16:creationId xmlns:a16="http://schemas.microsoft.com/office/drawing/2014/main" id="{65786675-BFC6-4743-BFD3-D64691F771D8}"/>
              </a:ext>
            </a:extLst>
          </p:cNvPr>
          <p:cNvSpPr>
            <a:spLocks noGrp="1"/>
          </p:cNvSpPr>
          <p:nvPr>
            <p:ph type="body" idx="22"/>
          </p:nvPr>
        </p:nvSpPr>
        <p:spPr>
          <a:xfrm>
            <a:off x="3836913" y="5478796"/>
            <a:ext cx="1855949" cy="343061"/>
          </a:xfrm>
        </p:spPr>
        <p:txBody>
          <a:bodyPr/>
          <a:lstStyle/>
          <a:p>
            <a:r>
              <a:rPr lang="en-US" dirty="0"/>
              <a:t>Chief Executive Officer</a:t>
            </a:r>
          </a:p>
        </p:txBody>
      </p:sp>
      <p:sp>
        <p:nvSpPr>
          <p:cNvPr id="38" name="Text Placeholder 37">
            <a:extLst>
              <a:ext uri="{FF2B5EF4-FFF2-40B4-BE49-F238E27FC236}">
                <a16:creationId xmlns:a16="http://schemas.microsoft.com/office/drawing/2014/main" id="{97062F49-F468-4EA6-B6BF-94BFF89FDCB7}"/>
              </a:ext>
            </a:extLst>
          </p:cNvPr>
          <p:cNvSpPr>
            <a:spLocks noGrp="1"/>
          </p:cNvSpPr>
          <p:nvPr>
            <p:ph type="body" idx="23"/>
          </p:nvPr>
        </p:nvSpPr>
        <p:spPr>
          <a:xfrm>
            <a:off x="6327577" y="5478796"/>
            <a:ext cx="1845511" cy="343061"/>
          </a:xfrm>
        </p:spPr>
        <p:txBody>
          <a:bodyPr/>
          <a:lstStyle/>
          <a:p>
            <a:r>
              <a:rPr lang="en-US" dirty="0"/>
              <a:t>Chief Operations Officer</a:t>
            </a:r>
          </a:p>
          <a:p>
            <a:endParaRPr lang="en-US" dirty="0"/>
          </a:p>
        </p:txBody>
      </p:sp>
      <p:sp>
        <p:nvSpPr>
          <p:cNvPr id="39" name="Text Placeholder 38">
            <a:extLst>
              <a:ext uri="{FF2B5EF4-FFF2-40B4-BE49-F238E27FC236}">
                <a16:creationId xmlns:a16="http://schemas.microsoft.com/office/drawing/2014/main" id="{59D9F00A-8CF0-41E8-9BB6-3B8ECDA55D49}"/>
              </a:ext>
            </a:extLst>
          </p:cNvPr>
          <p:cNvSpPr>
            <a:spLocks noGrp="1"/>
          </p:cNvSpPr>
          <p:nvPr>
            <p:ph type="body" idx="24"/>
          </p:nvPr>
        </p:nvSpPr>
        <p:spPr>
          <a:xfrm>
            <a:off x="8747458" y="5464114"/>
            <a:ext cx="1845510" cy="343061"/>
          </a:xfrm>
        </p:spPr>
        <p:txBody>
          <a:bodyPr/>
          <a:lstStyle/>
          <a:p>
            <a:r>
              <a:rPr lang="en-US" dirty="0"/>
              <a:t>VP Marketing</a:t>
            </a:r>
          </a:p>
          <a:p>
            <a:endParaRPr lang="en-US" dirty="0"/>
          </a:p>
        </p:txBody>
      </p:sp>
      <p:sp>
        <p:nvSpPr>
          <p:cNvPr id="3" name="Date Placeholder 2">
            <a:extLst>
              <a:ext uri="{FF2B5EF4-FFF2-40B4-BE49-F238E27FC236}">
                <a16:creationId xmlns:a16="http://schemas.microsoft.com/office/drawing/2014/main" id="{02F9CC1F-102C-49CC-B646-8E6826368A81}"/>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dirty="0"/>
          </a:p>
        </p:txBody>
      </p:sp>
    </p:spTree>
    <p:extLst>
      <p:ext uri="{BB962C8B-B14F-4D97-AF65-F5344CB8AC3E}">
        <p14:creationId xmlns:p14="http://schemas.microsoft.com/office/powerpoint/2010/main" val="3477453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  </a:t>
            </a:r>
          </a:p>
        </p:txBody>
      </p:sp>
      <p:pic>
        <p:nvPicPr>
          <p:cNvPr id="38" name="Picture Placeholder 37" descr="Team member headshot">
            <a:extLst>
              <a:ext uri="{FF2B5EF4-FFF2-40B4-BE49-F238E27FC236}">
                <a16:creationId xmlns:a16="http://schemas.microsoft.com/office/drawing/2014/main" id="{6E64DC71-C9CE-47FF-A3B6-597A9B09EC98}"/>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pic>
        <p:nvPicPr>
          <p:cNvPr id="42" name="Picture Placeholder 41" descr="Team member headshot">
            <a:extLst>
              <a:ext uri="{FF2B5EF4-FFF2-40B4-BE49-F238E27FC236}">
                <a16:creationId xmlns:a16="http://schemas.microsoft.com/office/drawing/2014/main" id="{03BE9C30-CAE7-4AE5-8722-B20E200AC048}"/>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pic>
        <p:nvPicPr>
          <p:cNvPr id="46" name="Picture Placeholder 45" descr="Team member headshot">
            <a:extLst>
              <a:ext uri="{FF2B5EF4-FFF2-40B4-BE49-F238E27FC236}">
                <a16:creationId xmlns:a16="http://schemas.microsoft.com/office/drawing/2014/main" id="{F8B9EE09-9F4E-47F5-82E5-A135C37A6E26}"/>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716934" y="2428875"/>
            <a:ext cx="1066800" cy="1066800"/>
          </a:xfrm>
        </p:spPr>
      </p:pic>
      <p:pic>
        <p:nvPicPr>
          <p:cNvPr id="54" name="Picture Placeholder 53" descr="Team member headshot">
            <a:extLst>
              <a:ext uri="{FF2B5EF4-FFF2-40B4-BE49-F238E27FC236}">
                <a16:creationId xmlns:a16="http://schemas.microsoft.com/office/drawing/2014/main" id="{B789A13E-52C8-4E94-89B2-D51A0739F00A}"/>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TAKUMA HAYASHI</a:t>
            </a:r>
          </a:p>
          <a:p>
            <a:endParaRPr lang="en-US" dirty="0"/>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dirty="0"/>
              <a:t>President</a:t>
            </a:r>
          </a:p>
        </p:txBody>
      </p:sp>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dirty="0"/>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dirty="0"/>
              <a:t>Chief Executive Officer</a:t>
            </a:r>
          </a:p>
        </p:txBody>
      </p:sp>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dirty="0"/>
              <a:t>FLORA BERGGREN​</a:t>
            </a:r>
          </a:p>
          <a:p>
            <a:endParaRPr lang="en-US" dirty="0"/>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dirty="0"/>
              <a:t>Chief Operations Officer</a:t>
            </a:r>
          </a:p>
        </p:txBody>
      </p:sp>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dirty="0"/>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dirty="0"/>
              <a:t>VP Marketing</a:t>
            </a:r>
          </a:p>
        </p:txBody>
      </p:sp>
      <p:pic>
        <p:nvPicPr>
          <p:cNvPr id="58" name="Picture Placeholder 57" descr="Team member headshot">
            <a:extLst>
              <a:ext uri="{FF2B5EF4-FFF2-40B4-BE49-F238E27FC236}">
                <a16:creationId xmlns:a16="http://schemas.microsoft.com/office/drawing/2014/main" id="{67F12A1B-1645-4C97-AE80-CC96C4998E2E}"/>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pic>
        <p:nvPicPr>
          <p:cNvPr id="66" name="Picture Placeholder 65" descr="Team member headshot">
            <a:extLst>
              <a:ext uri="{FF2B5EF4-FFF2-40B4-BE49-F238E27FC236}">
                <a16:creationId xmlns:a16="http://schemas.microsoft.com/office/drawing/2014/main" id="{448282B4-E477-4ECE-BC09-7EA9451D9AEE}"/>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pic>
        <p:nvPicPr>
          <p:cNvPr id="78" name="Picture Placeholder 77" descr="Team member headshot">
            <a:extLst>
              <a:ext uri="{FF2B5EF4-FFF2-40B4-BE49-F238E27FC236}">
                <a16:creationId xmlns:a16="http://schemas.microsoft.com/office/drawing/2014/main" id="{15824874-C00E-4835-97F0-43C416DDCACC}"/>
              </a:ext>
            </a:extLst>
          </p:cNvPr>
          <p:cNvPicPr>
            <a:picLocks noGrp="1" noChangeAspect="1"/>
          </p:cNvPicPr>
          <p:nvPr>
            <p:ph type="pic" sz="quarter" idx="28"/>
          </p:nvPr>
        </p:nvPicPr>
        <p:blipFill rotWithShape="1">
          <a:blip r:embed="rId8">
            <a:extLst>
              <a:ext uri="{28A0092B-C50C-407E-A947-70E740481C1C}">
                <a14:useLocalDpi xmlns:a14="http://schemas.microsoft.com/office/drawing/2010/main" val="0"/>
              </a:ext>
            </a:extLst>
          </a:blip>
          <a:srcRect/>
          <a:stretch/>
        </p:blipFill>
        <p:spPr>
          <a:xfrm>
            <a:off x="6716934" y="4287711"/>
            <a:ext cx="1066800" cy="1066800"/>
          </a:xfrm>
        </p:spPr>
      </p:pic>
      <p:pic>
        <p:nvPicPr>
          <p:cNvPr id="83" name="Picture Placeholder 82" descr="Team member headshot">
            <a:extLst>
              <a:ext uri="{FF2B5EF4-FFF2-40B4-BE49-F238E27FC236}">
                <a16:creationId xmlns:a16="http://schemas.microsoft.com/office/drawing/2014/main" id="{96405252-7726-442E-9D15-755840A5AF27}"/>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dirty="0"/>
              <a:t>GRAHAM BARNES</a:t>
            </a:r>
          </a:p>
          <a:p>
            <a:endParaRPr lang="en-US" dirty="0"/>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dirty="0"/>
              <a:t>VP Product</a:t>
            </a:r>
          </a:p>
        </p:txBody>
      </p:sp>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dirty="0"/>
              <a:t>ROWAN MURPHY</a:t>
            </a:r>
          </a:p>
          <a:p>
            <a:endParaRPr lang="en-US" dirty="0"/>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dirty="0"/>
              <a:t>SEO Strategist</a:t>
            </a:r>
          </a:p>
        </p:txBody>
      </p:sp>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dirty="0"/>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r>
              <a:rPr lang="en-US" dirty="0"/>
              <a:t>Product Designer</a:t>
            </a:r>
          </a:p>
        </p:txBody>
      </p:sp>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a:lstStyle/>
          <a:p>
            <a:r>
              <a:rPr lang="en-US" dirty="0"/>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dirty="0"/>
              <a:t>Content Developer</a:t>
            </a:r>
          </a:p>
        </p:txBody>
      </p:sp>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22</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23</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Mirjam Nilsson​</a:t>
            </a:r>
          </a:p>
          <a:p>
            <a:r>
              <a:rPr lang="en-US" dirty="0"/>
              <a:t>206-555-0146</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24</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pic>
        <p:nvPicPr>
          <p:cNvPr id="30" name="Picture 29">
            <a:extLst>
              <a:ext uri="{FF2B5EF4-FFF2-40B4-BE49-F238E27FC236}">
                <a16:creationId xmlns:a16="http://schemas.microsoft.com/office/drawing/2014/main" id="{F7A1011E-CBA1-505E-AB7F-B5DB9224F72C}"/>
              </a:ext>
            </a:extLst>
          </p:cNvPr>
          <p:cNvPicPr>
            <a:picLocks noChangeAspect="1"/>
          </p:cNvPicPr>
          <p:nvPr/>
        </p:nvPicPr>
        <p:blipFill>
          <a:blip r:embed="rId2"/>
          <a:stretch>
            <a:fillRect/>
          </a:stretch>
        </p:blipFill>
        <p:spPr>
          <a:xfrm>
            <a:off x="751570" y="213429"/>
            <a:ext cx="6754168" cy="6325483"/>
          </a:xfrm>
          <a:prstGeom prst="rect">
            <a:avLst/>
          </a:prstGeom>
        </p:spPr>
      </p:pic>
      <p:sp>
        <p:nvSpPr>
          <p:cNvPr id="31" name="TextBox 30">
            <a:extLst>
              <a:ext uri="{FF2B5EF4-FFF2-40B4-BE49-F238E27FC236}">
                <a16:creationId xmlns:a16="http://schemas.microsoft.com/office/drawing/2014/main" id="{EA2ED612-AB9E-DE87-8628-76DA504860F9}"/>
              </a:ext>
            </a:extLst>
          </p:cNvPr>
          <p:cNvSpPr txBox="1"/>
          <p:nvPr/>
        </p:nvSpPr>
        <p:spPr>
          <a:xfrm>
            <a:off x="8395855" y="2475345"/>
            <a:ext cx="2183034" cy="584775"/>
          </a:xfrm>
          <a:prstGeom prst="rect">
            <a:avLst/>
          </a:prstGeom>
          <a:noFill/>
        </p:spPr>
        <p:txBody>
          <a:bodyPr wrap="none" rtlCol="0">
            <a:spAutoFit/>
          </a:bodyPr>
          <a:lstStyle/>
          <a:p>
            <a:r>
              <a:rPr lang="en-US" sz="3200" dirty="0"/>
              <a:t>Installation</a:t>
            </a:r>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8CB2E-F13B-EC13-FA2A-326D71AB084F}"/>
            </a:ext>
          </a:extLst>
        </p:cNvPr>
        <p:cNvGrpSpPr/>
        <p:nvPr/>
      </p:nvGrpSpPr>
      <p:grpSpPr>
        <a:xfrm>
          <a:off x="0" y="0"/>
          <a:ext cx="0" cy="0"/>
          <a:chOff x="0" y="0"/>
          <a:chExt cx="0" cy="0"/>
        </a:xfrm>
      </p:grpSpPr>
      <p:sp>
        <p:nvSpPr>
          <p:cNvPr id="82" name="Slide Number Placeholder 81">
            <a:extLst>
              <a:ext uri="{FF2B5EF4-FFF2-40B4-BE49-F238E27FC236}">
                <a16:creationId xmlns:a16="http://schemas.microsoft.com/office/drawing/2014/main" id="{4AE62156-32E9-2FA8-EDBE-25778E80C5AD}"/>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
        <p:nvSpPr>
          <p:cNvPr id="31" name="TextBox 30">
            <a:extLst>
              <a:ext uri="{FF2B5EF4-FFF2-40B4-BE49-F238E27FC236}">
                <a16:creationId xmlns:a16="http://schemas.microsoft.com/office/drawing/2014/main" id="{54BAA887-33AA-86AE-79BF-EF1D99CFEC05}"/>
              </a:ext>
            </a:extLst>
          </p:cNvPr>
          <p:cNvSpPr txBox="1"/>
          <p:nvPr/>
        </p:nvSpPr>
        <p:spPr>
          <a:xfrm>
            <a:off x="8395855" y="2475345"/>
            <a:ext cx="3778983" cy="1077218"/>
          </a:xfrm>
          <a:prstGeom prst="rect">
            <a:avLst/>
          </a:prstGeom>
          <a:noFill/>
        </p:spPr>
        <p:txBody>
          <a:bodyPr wrap="none" rtlCol="0">
            <a:spAutoFit/>
          </a:bodyPr>
          <a:lstStyle/>
          <a:p>
            <a:r>
              <a:rPr lang="en-US" sz="3200" dirty="0"/>
              <a:t>Sign up and use free</a:t>
            </a:r>
          </a:p>
          <a:p>
            <a:r>
              <a:rPr lang="en-US" sz="3200" dirty="0"/>
              <a:t>Version </a:t>
            </a:r>
          </a:p>
        </p:txBody>
      </p:sp>
      <p:pic>
        <p:nvPicPr>
          <p:cNvPr id="3" name="Picture 2">
            <a:extLst>
              <a:ext uri="{FF2B5EF4-FFF2-40B4-BE49-F238E27FC236}">
                <a16:creationId xmlns:a16="http://schemas.microsoft.com/office/drawing/2014/main" id="{B429BE1E-A991-53AC-FE1C-BD1BCD21A381}"/>
              </a:ext>
            </a:extLst>
          </p:cNvPr>
          <p:cNvPicPr>
            <a:picLocks noChangeAspect="1"/>
          </p:cNvPicPr>
          <p:nvPr/>
        </p:nvPicPr>
        <p:blipFill>
          <a:blip r:embed="rId2"/>
          <a:stretch>
            <a:fillRect/>
          </a:stretch>
        </p:blipFill>
        <p:spPr>
          <a:xfrm>
            <a:off x="1334643" y="723900"/>
            <a:ext cx="6171936" cy="5308600"/>
          </a:xfrm>
          <a:prstGeom prst="rect">
            <a:avLst/>
          </a:prstGeom>
        </p:spPr>
      </p:pic>
    </p:spTree>
    <p:extLst>
      <p:ext uri="{BB962C8B-B14F-4D97-AF65-F5344CB8AC3E}">
        <p14:creationId xmlns:p14="http://schemas.microsoft.com/office/powerpoint/2010/main" val="809219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E7EDC-43AF-226A-2360-FE5D37D5DDE5}"/>
            </a:ext>
          </a:extLst>
        </p:cNvPr>
        <p:cNvGrpSpPr/>
        <p:nvPr/>
      </p:nvGrpSpPr>
      <p:grpSpPr>
        <a:xfrm>
          <a:off x="0" y="0"/>
          <a:ext cx="0" cy="0"/>
          <a:chOff x="0" y="0"/>
          <a:chExt cx="0" cy="0"/>
        </a:xfrm>
      </p:grpSpPr>
      <p:sp>
        <p:nvSpPr>
          <p:cNvPr id="82" name="Slide Number Placeholder 81">
            <a:extLst>
              <a:ext uri="{FF2B5EF4-FFF2-40B4-BE49-F238E27FC236}">
                <a16:creationId xmlns:a16="http://schemas.microsoft.com/office/drawing/2014/main" id="{9CAAAF73-FE85-97BD-2DEF-D95F25354893}"/>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dirty="0"/>
          </a:p>
        </p:txBody>
      </p:sp>
      <p:sp>
        <p:nvSpPr>
          <p:cNvPr id="31" name="TextBox 30">
            <a:extLst>
              <a:ext uri="{FF2B5EF4-FFF2-40B4-BE49-F238E27FC236}">
                <a16:creationId xmlns:a16="http://schemas.microsoft.com/office/drawing/2014/main" id="{73489443-6819-77E8-E2BB-CA0BB0E99EC4}"/>
              </a:ext>
            </a:extLst>
          </p:cNvPr>
          <p:cNvSpPr txBox="1"/>
          <p:nvPr/>
        </p:nvSpPr>
        <p:spPr>
          <a:xfrm>
            <a:off x="7221105" y="2087995"/>
            <a:ext cx="4525470" cy="1323439"/>
          </a:xfrm>
          <a:prstGeom prst="rect">
            <a:avLst/>
          </a:prstGeom>
          <a:noFill/>
        </p:spPr>
        <p:txBody>
          <a:bodyPr wrap="none" rtlCol="0">
            <a:spAutoFit/>
          </a:bodyPr>
          <a:lstStyle/>
          <a:p>
            <a:r>
              <a:rPr lang="en-US" sz="2000" dirty="0"/>
              <a:t>Click “new” and a</a:t>
            </a:r>
          </a:p>
          <a:p>
            <a:r>
              <a:rPr lang="en-US" sz="2000" dirty="0"/>
              <a:t>New graph will pop</a:t>
            </a:r>
          </a:p>
          <a:p>
            <a:r>
              <a:rPr lang="en-US" sz="2000" dirty="0"/>
              <a:t>up. From left menu under Infrastructure</a:t>
            </a:r>
          </a:p>
          <a:p>
            <a:r>
              <a:rPr lang="en-US" sz="2000" dirty="0"/>
              <a:t>Click and drag website to the graph.</a:t>
            </a:r>
          </a:p>
        </p:txBody>
      </p:sp>
      <p:pic>
        <p:nvPicPr>
          <p:cNvPr id="3" name="Picture 2">
            <a:extLst>
              <a:ext uri="{FF2B5EF4-FFF2-40B4-BE49-F238E27FC236}">
                <a16:creationId xmlns:a16="http://schemas.microsoft.com/office/drawing/2014/main" id="{6E0B0138-0345-4453-E908-73937DC245F2}"/>
              </a:ext>
            </a:extLst>
          </p:cNvPr>
          <p:cNvPicPr>
            <a:picLocks noChangeAspect="1"/>
          </p:cNvPicPr>
          <p:nvPr/>
        </p:nvPicPr>
        <p:blipFill>
          <a:blip r:embed="rId2"/>
          <a:stretch>
            <a:fillRect/>
          </a:stretch>
        </p:blipFill>
        <p:spPr>
          <a:xfrm>
            <a:off x="526968" y="516945"/>
            <a:ext cx="5877682" cy="5086350"/>
          </a:xfrm>
          <a:prstGeom prst="rect">
            <a:avLst/>
          </a:prstGeom>
        </p:spPr>
      </p:pic>
    </p:spTree>
    <p:extLst>
      <p:ext uri="{BB962C8B-B14F-4D97-AF65-F5344CB8AC3E}">
        <p14:creationId xmlns:p14="http://schemas.microsoft.com/office/powerpoint/2010/main" val="391645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ED70F7-CB98-975D-1B49-C65FEAE971D3}"/>
            </a:ext>
          </a:extLst>
        </p:cNvPr>
        <p:cNvGrpSpPr/>
        <p:nvPr/>
      </p:nvGrpSpPr>
      <p:grpSpPr>
        <a:xfrm>
          <a:off x="0" y="0"/>
          <a:ext cx="0" cy="0"/>
          <a:chOff x="0" y="0"/>
          <a:chExt cx="0" cy="0"/>
        </a:xfrm>
      </p:grpSpPr>
      <p:sp>
        <p:nvSpPr>
          <p:cNvPr id="82" name="Slide Number Placeholder 81">
            <a:extLst>
              <a:ext uri="{FF2B5EF4-FFF2-40B4-BE49-F238E27FC236}">
                <a16:creationId xmlns:a16="http://schemas.microsoft.com/office/drawing/2014/main" id="{96FAC37D-0349-4B9A-EDC2-7D453940F639}"/>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6</a:t>
            </a:fld>
            <a:endParaRPr lang="en-US" dirty="0"/>
          </a:p>
        </p:txBody>
      </p:sp>
      <p:sp>
        <p:nvSpPr>
          <p:cNvPr id="31" name="TextBox 30">
            <a:extLst>
              <a:ext uri="{FF2B5EF4-FFF2-40B4-BE49-F238E27FC236}">
                <a16:creationId xmlns:a16="http://schemas.microsoft.com/office/drawing/2014/main" id="{0EDBB0EA-2BF7-3A61-55BF-D5E79AC22950}"/>
              </a:ext>
            </a:extLst>
          </p:cNvPr>
          <p:cNvSpPr txBox="1"/>
          <p:nvPr/>
        </p:nvSpPr>
        <p:spPr>
          <a:xfrm>
            <a:off x="7221105" y="2087995"/>
            <a:ext cx="4525470" cy="1323439"/>
          </a:xfrm>
          <a:prstGeom prst="rect">
            <a:avLst/>
          </a:prstGeom>
          <a:noFill/>
        </p:spPr>
        <p:txBody>
          <a:bodyPr wrap="none" rtlCol="0">
            <a:spAutoFit/>
          </a:bodyPr>
          <a:lstStyle/>
          <a:p>
            <a:r>
              <a:rPr lang="en-US" sz="2000" dirty="0"/>
              <a:t>Click “new” and a</a:t>
            </a:r>
          </a:p>
          <a:p>
            <a:r>
              <a:rPr lang="en-US" sz="2000" dirty="0"/>
              <a:t>New graph will pop</a:t>
            </a:r>
          </a:p>
          <a:p>
            <a:r>
              <a:rPr lang="en-US" sz="2000" dirty="0"/>
              <a:t>up. From left menu under Infrastructure</a:t>
            </a:r>
          </a:p>
          <a:p>
            <a:r>
              <a:rPr lang="en-US" sz="2000" dirty="0"/>
              <a:t>Click and drag website to the graph.</a:t>
            </a:r>
          </a:p>
        </p:txBody>
      </p:sp>
      <p:pic>
        <p:nvPicPr>
          <p:cNvPr id="3" name="Picture 2">
            <a:extLst>
              <a:ext uri="{FF2B5EF4-FFF2-40B4-BE49-F238E27FC236}">
                <a16:creationId xmlns:a16="http://schemas.microsoft.com/office/drawing/2014/main" id="{C1D83702-14F7-9FC2-1C02-998512D8495D}"/>
              </a:ext>
            </a:extLst>
          </p:cNvPr>
          <p:cNvPicPr>
            <a:picLocks noChangeAspect="1"/>
          </p:cNvPicPr>
          <p:nvPr/>
        </p:nvPicPr>
        <p:blipFill>
          <a:blip r:embed="rId2"/>
          <a:stretch>
            <a:fillRect/>
          </a:stretch>
        </p:blipFill>
        <p:spPr>
          <a:xfrm>
            <a:off x="526968" y="516945"/>
            <a:ext cx="5877682" cy="5086350"/>
          </a:xfrm>
          <a:prstGeom prst="rect">
            <a:avLst/>
          </a:prstGeom>
        </p:spPr>
      </p:pic>
    </p:spTree>
    <p:extLst>
      <p:ext uri="{BB962C8B-B14F-4D97-AF65-F5344CB8AC3E}">
        <p14:creationId xmlns:p14="http://schemas.microsoft.com/office/powerpoint/2010/main" val="90813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DB150-7F66-EE70-6348-4E226D38F220}"/>
            </a:ext>
          </a:extLst>
        </p:cNvPr>
        <p:cNvGrpSpPr/>
        <p:nvPr/>
      </p:nvGrpSpPr>
      <p:grpSpPr>
        <a:xfrm>
          <a:off x="0" y="0"/>
          <a:ext cx="0" cy="0"/>
          <a:chOff x="0" y="0"/>
          <a:chExt cx="0" cy="0"/>
        </a:xfrm>
      </p:grpSpPr>
      <p:sp>
        <p:nvSpPr>
          <p:cNvPr id="82" name="Slide Number Placeholder 81">
            <a:extLst>
              <a:ext uri="{FF2B5EF4-FFF2-40B4-BE49-F238E27FC236}">
                <a16:creationId xmlns:a16="http://schemas.microsoft.com/office/drawing/2014/main" id="{BFBCF5DD-AD12-C794-E96B-595F58F92152}"/>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7</a:t>
            </a:fld>
            <a:endParaRPr lang="en-US" dirty="0"/>
          </a:p>
        </p:txBody>
      </p:sp>
      <p:sp>
        <p:nvSpPr>
          <p:cNvPr id="31" name="TextBox 30">
            <a:extLst>
              <a:ext uri="{FF2B5EF4-FFF2-40B4-BE49-F238E27FC236}">
                <a16:creationId xmlns:a16="http://schemas.microsoft.com/office/drawing/2014/main" id="{810B35C1-98A6-15ED-3809-93F7AC507897}"/>
              </a:ext>
            </a:extLst>
          </p:cNvPr>
          <p:cNvSpPr txBox="1"/>
          <p:nvPr/>
        </p:nvSpPr>
        <p:spPr>
          <a:xfrm>
            <a:off x="7221105" y="2087995"/>
            <a:ext cx="4525470" cy="1323439"/>
          </a:xfrm>
          <a:prstGeom prst="rect">
            <a:avLst/>
          </a:prstGeom>
          <a:noFill/>
        </p:spPr>
        <p:txBody>
          <a:bodyPr wrap="none" rtlCol="0">
            <a:spAutoFit/>
          </a:bodyPr>
          <a:lstStyle/>
          <a:p>
            <a:r>
              <a:rPr lang="en-US" sz="2000" dirty="0"/>
              <a:t>Click “new” and a</a:t>
            </a:r>
          </a:p>
          <a:p>
            <a:r>
              <a:rPr lang="en-US" sz="2000" dirty="0"/>
              <a:t>New graph will pop</a:t>
            </a:r>
          </a:p>
          <a:p>
            <a:r>
              <a:rPr lang="en-US" sz="2000" dirty="0"/>
              <a:t>up. From left menu under Infrastructure</a:t>
            </a:r>
          </a:p>
          <a:p>
            <a:r>
              <a:rPr lang="en-US" sz="2000" dirty="0"/>
              <a:t>Click and drag website to the graph.</a:t>
            </a:r>
          </a:p>
        </p:txBody>
      </p:sp>
      <p:pic>
        <p:nvPicPr>
          <p:cNvPr id="3" name="Picture 2">
            <a:extLst>
              <a:ext uri="{FF2B5EF4-FFF2-40B4-BE49-F238E27FC236}">
                <a16:creationId xmlns:a16="http://schemas.microsoft.com/office/drawing/2014/main" id="{92FA3A9B-8E92-4F8E-BFEA-C202AA1A1226}"/>
              </a:ext>
            </a:extLst>
          </p:cNvPr>
          <p:cNvPicPr>
            <a:picLocks noChangeAspect="1"/>
          </p:cNvPicPr>
          <p:nvPr/>
        </p:nvPicPr>
        <p:blipFill>
          <a:blip r:embed="rId2"/>
          <a:stretch>
            <a:fillRect/>
          </a:stretch>
        </p:blipFill>
        <p:spPr>
          <a:xfrm>
            <a:off x="526968" y="516945"/>
            <a:ext cx="5877682" cy="5086350"/>
          </a:xfrm>
          <a:prstGeom prst="rect">
            <a:avLst/>
          </a:prstGeom>
        </p:spPr>
      </p:pic>
    </p:spTree>
    <p:extLst>
      <p:ext uri="{BB962C8B-B14F-4D97-AF65-F5344CB8AC3E}">
        <p14:creationId xmlns:p14="http://schemas.microsoft.com/office/powerpoint/2010/main" val="153891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PRODUCT 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UNIQUE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US" dirty="0"/>
              <a:t>Only product specifically dedicated to this niche market</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FIRST TO MARKET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US" dirty="0"/>
              <a:t>First beautifully designed product that's both stylish and functional</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TESTED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US" dirty="0"/>
              <a:t>Conducted testing with college students in the area</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AUTHENTIC</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US" dirty="0"/>
              <a:t>Designed with the help and input of experts in the field </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MARKET GAP</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CUSTOMERS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FINANCIALS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COSTS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Few, if any, products on the market help customers like we do</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dirty="0"/>
              <a:t>66% of US consumers spend money on multiple products that only partially resolves their issue</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Millennials account for about a quarter of the $48 billion spent on other products in 2018</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Loss of productivity costing consumers thousands of dollars </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1738561688"/>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6E94D4DF-24E6-4758-8701-2C20AC2BF2DD}" vid="{D9C778EE-A573-4D68-89BA-A3DB5F810E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1845F9-C5F4-4AA5-BA9E-EC2182E914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C8B084D-D430-4822-B3CB-DEADB2E7A5FC}">
  <ds:schemaRefs>
    <ds:schemaRef ds:uri="http://schemas.microsoft.com/sharepoint/v3/contenttype/forms"/>
  </ds:schemaRefs>
</ds:datastoreItem>
</file>

<file path=customXml/itemProps3.xml><?xml version="1.0" encoding="utf-8"?>
<ds:datastoreItem xmlns:ds="http://schemas.openxmlformats.org/officeDocument/2006/customXml" ds:itemID="{15BFCE94-6EC9-4D8E-89B6-C22DE7AD70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164</TotalTime>
  <Words>846</Words>
  <Application>Microsoft Office PowerPoint</Application>
  <PresentationFormat>Widescreen</PresentationFormat>
  <Paragraphs>302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Tenorite</vt:lpstr>
      <vt:lpstr>Monoline</vt:lpstr>
      <vt:lpstr>Open Source Intelligence (passive Recon) Company: Valero</vt:lpstr>
      <vt:lpstr>Objectives</vt:lpstr>
      <vt:lpstr>PowerPoint Presentation</vt:lpstr>
      <vt:lpstr>PowerPoint Presentation</vt:lpstr>
      <vt:lpstr>PowerPoint Presentation</vt:lpstr>
      <vt:lpstr>PowerPoint Presentation</vt:lpstr>
      <vt:lpstr>PowerPoint Presentation</vt:lpstr>
      <vt:lpstr>PRODUCT OVERVIEW</vt:lpstr>
      <vt:lpstr>PROBLEM</vt:lpstr>
      <vt:lpstr>PRODUCT BENEFITS</vt:lpstr>
      <vt:lpstr>COMPANY OVERVIEW</vt:lpstr>
      <vt:lpstr>BUSINESS MODEL</vt:lpstr>
      <vt:lpstr>MARKET OVERVIEW</vt:lpstr>
      <vt:lpstr>Market comparison</vt:lpstr>
      <vt:lpstr>OUR COMPETITION</vt:lpstr>
      <vt:lpstr>Our competition  </vt:lpstr>
      <vt:lpstr>Growth strategy</vt:lpstr>
      <vt:lpstr>TRACTION</vt:lpstr>
      <vt:lpstr>TWO-YEAR ACTION PLAN</vt:lpstr>
      <vt:lpstr>FINANCIALS</vt:lpstr>
      <vt:lpstr>MEET THE TEAM</vt:lpstr>
      <vt:lpstr>MEET THE TEAM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 coon</dc:creator>
  <cp:lastModifiedBy>r coon</cp:lastModifiedBy>
  <cp:revision>5</cp:revision>
  <dcterms:created xsi:type="dcterms:W3CDTF">2023-07-24T01:11:48Z</dcterms:created>
  <dcterms:modified xsi:type="dcterms:W3CDTF">2025-03-26T02:37:37Z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