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4" r:id="rId7"/>
    <p:sldId id="547" r:id="rId8"/>
    <p:sldId id="538" r:id="rId9"/>
    <p:sldId id="537" r:id="rId10"/>
    <p:sldId id="548" r:id="rId11"/>
    <p:sldId id="539" r:id="rId12"/>
    <p:sldId id="549" r:id="rId13"/>
    <p:sldId id="550" r:id="rId14"/>
    <p:sldId id="541"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422"/>
  </p:normalViewPr>
  <p:slideViewPr>
    <p:cSldViewPr snapToGrid="0">
      <p:cViewPr varScale="1">
        <p:scale>
          <a:sx n="104" d="100"/>
          <a:sy n="104" d="100"/>
        </p:scale>
        <p:origin x="8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ogle.com/search?q=firewal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cybersecurity framework will be meticulously crafted, drawing guidance from the NIST Cybersecurity Framework, specifically Special Publication 800-66 Revision 1, an invaluable "Introduction to Resources for Implementing the HIPAA Security Rule." This esteemed framework offers a detailed and robust roadmap, serving as our primary blueprint for achieving full compliance with the HIPAA Security Rule, the paramount standard our cybersecurity architecture must uphold.</a:t>
            </a:r>
          </a:p>
          <a:p>
            <a:r>
              <a:rPr lang="en-US" sz="1200" kern="1200" dirty="0">
                <a:solidFill>
                  <a:schemeClr val="tx1"/>
                </a:solidFill>
                <a:effectLst/>
                <a:latin typeface="+mn-lt"/>
                <a:ea typeface="+mn-ea"/>
                <a:cs typeface="+mn-cs"/>
              </a:rPr>
              <a:t>As a vital medical entity, the HIPAA Security Rule imposes a non-negotiable mandate: the unwavering protection of the CIA Triad – Confidentiality, Integrity, and Availability – for all electronic Protected Health Information (ePHI). This encompasses the entirety of sensitive data, including all medical information, patient records, diagnostic imaging, and intricate treatment plans.</a:t>
            </a:r>
          </a:p>
          <a:p>
            <a:r>
              <a:rPr lang="en-US" sz="1200" kern="1200" dirty="0">
                <a:solidFill>
                  <a:schemeClr val="tx1"/>
                </a:solidFill>
                <a:effectLst/>
                <a:latin typeface="+mn-lt"/>
                <a:ea typeface="+mn-ea"/>
                <a:cs typeface="+mn-cs"/>
              </a:rPr>
              <a:t>The standards we are establishing are purposefully designed for rigorous HIPAA Security Rule compliance. Consequently, a critical step involves a thorough assessment of our current security posture. This assessment will be conducted by comparing our existing defenses against these mandated standards, with the express purpose of elevating our security to meet and exceed these essential requirements.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248065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chosen NIST framework provides guidance on implementing three crucial categories of safeguards:</a:t>
            </a:r>
          </a:p>
          <a:p>
            <a:r>
              <a:rPr lang="en-US" sz="1200" kern="1200" dirty="0">
                <a:solidFill>
                  <a:schemeClr val="tx1"/>
                </a:solidFill>
                <a:effectLst/>
                <a:latin typeface="+mn-lt"/>
                <a:ea typeface="+mn-ea"/>
                <a:cs typeface="+mn-cs"/>
              </a:rPr>
              <a:t>Administrative Safeguards: These cover policies and procedures for managing security.</a:t>
            </a:r>
          </a:p>
          <a:p>
            <a:r>
              <a:rPr lang="en-US" sz="1200" kern="1200" dirty="0">
                <a:solidFill>
                  <a:schemeClr val="tx1"/>
                </a:solidFill>
                <a:effectLst/>
                <a:latin typeface="+mn-lt"/>
                <a:ea typeface="+mn-ea"/>
                <a:cs typeface="+mn-cs"/>
              </a:rPr>
              <a:t>Physical Safeguards: These focus on protecting the physical environment and access to it.</a:t>
            </a:r>
          </a:p>
          <a:p>
            <a:r>
              <a:rPr lang="en-US" sz="1200" kern="1200" dirty="0">
                <a:solidFill>
                  <a:schemeClr val="tx1"/>
                </a:solidFill>
                <a:effectLst/>
                <a:latin typeface="+mn-lt"/>
                <a:ea typeface="+mn-ea"/>
                <a:cs typeface="+mn-cs"/>
              </a:rPr>
              <a:t>Technical Safeguards: These involve the technological measures used to secure information.</a:t>
            </a:r>
          </a:p>
          <a:p>
            <a:r>
              <a:rPr lang="en-US" sz="1200" kern="1200" dirty="0">
                <a:solidFill>
                  <a:schemeClr val="tx1"/>
                </a:solidFill>
                <a:effectLst/>
                <a:latin typeface="+mn-lt"/>
                <a:ea typeface="+mn-ea"/>
                <a:cs typeface="+mn-cs"/>
              </a:rPr>
              <a:t>Each category is further divided into subcategories, as detailed in the framework document. Crucially, each subcategory is directly aligned with a specific requirement of the HIPAA Security Rule. Therefore, implementing these safeguards is a direct step towards achieving compliance.</a:t>
            </a:r>
          </a:p>
          <a:p>
            <a:r>
              <a:rPr lang="en-US" sz="1200" kern="1200" dirty="0">
                <a:solidFill>
                  <a:schemeClr val="tx1"/>
                </a:solidFill>
                <a:effectLst/>
                <a:latin typeface="+mn-lt"/>
                <a:ea typeface="+mn-ea"/>
                <a:cs typeface="+mn-cs"/>
              </a:rPr>
              <a:t>For example:</a:t>
            </a:r>
          </a:p>
          <a:p>
            <a:r>
              <a:rPr lang="en-US" sz="1200" kern="1200" dirty="0">
                <a:solidFill>
                  <a:schemeClr val="tx1"/>
                </a:solidFill>
                <a:effectLst/>
                <a:latin typeface="+mn-lt"/>
                <a:ea typeface="+mn-ea"/>
                <a:cs typeface="+mn-cs"/>
              </a:rPr>
              <a:t>Administrative Safeguards include security management processes, information access management, and security incident procedures.</a:t>
            </a:r>
          </a:p>
          <a:p>
            <a:r>
              <a:rPr lang="en-US" sz="1200" kern="1200" dirty="0">
                <a:solidFill>
                  <a:schemeClr val="tx1"/>
                </a:solidFill>
                <a:effectLst/>
                <a:latin typeface="+mn-lt"/>
                <a:ea typeface="+mn-ea"/>
                <a:cs typeface="+mn-cs"/>
              </a:rPr>
              <a:t>Physical Safeguards encompass facility access controls, workstation use and security policies, and device and media controls.</a:t>
            </a:r>
          </a:p>
          <a:p>
            <a:r>
              <a:rPr lang="en-US" sz="1200" kern="1200" dirty="0">
                <a:solidFill>
                  <a:schemeClr val="tx1"/>
                </a:solidFill>
                <a:effectLst/>
                <a:latin typeface="+mn-lt"/>
                <a:ea typeface="+mn-ea"/>
                <a:cs typeface="+mn-cs"/>
              </a:rPr>
              <a:t>Technical Safeguards involve access controls, audit controls, and transmission security measures.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894688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methodology used to construct our cybersecurity program is centered on a deep understanding of our organizational mission, priorities, assets, and strategic goals. This initial step of Identifying is paramount, as it directly influences how the framework will be implemented to effectively protect our data. While compliance with industry standards is essential, a comprehensive cybersecurity framework must be strategically aligned with the organization's overall objectives.</a:t>
            </a:r>
          </a:p>
          <a:p>
            <a:r>
              <a:rPr lang="en-US" sz="1200" kern="1200" dirty="0">
                <a:solidFill>
                  <a:schemeClr val="tx1"/>
                </a:solidFill>
                <a:effectLst/>
                <a:latin typeface="+mn-lt"/>
                <a:ea typeface="+mn-ea"/>
                <a:cs typeface="+mn-cs"/>
              </a:rPr>
              <a:t>The program then progresses through the cybersecurity lifecycle:</a:t>
            </a:r>
          </a:p>
          <a:p>
            <a:r>
              <a:rPr lang="en-US" sz="1200" kern="1200" dirty="0">
                <a:solidFill>
                  <a:schemeClr val="tx1"/>
                </a:solidFill>
                <a:effectLst/>
                <a:latin typeface="+mn-lt"/>
                <a:ea typeface="+mn-ea"/>
                <a:cs typeface="+mn-cs"/>
              </a:rPr>
              <a:t>Protect: This involves the practical implementation of the NIST framework, alongside the deployment of firewalls, multi-factor authentication, comprehensive employee training programs, and other crucial measures designed to fortify our network against potential attacks.</a:t>
            </a:r>
          </a:p>
          <a:p>
            <a:r>
              <a:rPr lang="en-US" sz="1200" kern="1200" dirty="0">
                <a:solidFill>
                  <a:schemeClr val="tx1"/>
                </a:solidFill>
                <a:effectLst/>
                <a:latin typeface="+mn-lt"/>
                <a:ea typeface="+mn-ea"/>
                <a:cs typeface="+mn-cs"/>
              </a:rPr>
              <a:t>Detect: This stage entails continuous network monitoring, the utilization of intrusion prevention systems (IPS) and intrusion detection systems (IDS), to proactively identify and flag any potential security breaches or malicious activities.</a:t>
            </a:r>
          </a:p>
          <a:p>
            <a:r>
              <a:rPr lang="en-US" sz="1200" kern="1200" dirty="0">
                <a:solidFill>
                  <a:schemeClr val="tx1"/>
                </a:solidFill>
                <a:effectLst/>
                <a:latin typeface="+mn-lt"/>
                <a:ea typeface="+mn-ea"/>
                <a:cs typeface="+mn-cs"/>
              </a:rPr>
              <a:t>Respond: This phase is focused on a rapid and effective response to any detected attacks, involving a thorough analysis of the threat, the immediate containment of the incident, and the swift eradication of any malicious software.</a:t>
            </a:r>
          </a:p>
          <a:p>
            <a:r>
              <a:rPr lang="en-US" sz="1200" kern="1200" dirty="0">
                <a:solidFill>
                  <a:schemeClr val="tx1"/>
                </a:solidFill>
                <a:effectLst/>
                <a:latin typeface="+mn-lt"/>
                <a:ea typeface="+mn-ea"/>
                <a:cs typeface="+mn-cs"/>
              </a:rPr>
              <a:t>Recover: The final stage of the lifecycle focuses on the complete restoration of our systems to full operational functionality, coupled with the critical task of patching any identified vulnerabilities to prevent future exploits.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48952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organizational security policy is meticulously crafted to align with the organization's overarching goals and priorities. Crucially, it also ensures full compliance with HIPAA standards.</a:t>
            </a:r>
          </a:p>
          <a:p>
            <a:r>
              <a:rPr lang="en-US" sz="1200" kern="1200" dirty="0">
                <a:solidFill>
                  <a:schemeClr val="tx1"/>
                </a:solidFill>
                <a:effectLst/>
                <a:latin typeface="+mn-lt"/>
                <a:ea typeface="+mn-ea"/>
                <a:cs typeface="+mn-cs"/>
              </a:rPr>
              <a:t>This policy proactively identifies and safeguards against a diverse array of attack vectors, with a particular emphasis on mitigating insider threats. This comprehensive protection is achieved through the implementation of robust policies that address a wide spectrum of potential attacks.</a:t>
            </a:r>
          </a:p>
          <a:p>
            <a:r>
              <a:rPr lang="en-US" sz="1200" kern="1200" dirty="0">
                <a:solidFill>
                  <a:schemeClr val="tx1"/>
                </a:solidFill>
                <a:effectLst/>
                <a:latin typeface="+mn-lt"/>
                <a:ea typeface="+mn-ea"/>
                <a:cs typeface="+mn-cs"/>
              </a:rPr>
              <a:t>Key policies forming the bedrock of our security posture include:</a:t>
            </a:r>
          </a:p>
          <a:p>
            <a:r>
              <a:rPr lang="en-US" sz="1200" kern="1200" dirty="0">
                <a:solidFill>
                  <a:schemeClr val="tx1"/>
                </a:solidFill>
                <a:effectLst/>
                <a:latin typeface="+mn-lt"/>
                <a:ea typeface="+mn-ea"/>
                <a:cs typeface="+mn-cs"/>
              </a:rPr>
              <a:t>Acceptable Use Policy: Defining the appropriate use of organizational resources.</a:t>
            </a:r>
          </a:p>
          <a:p>
            <a:r>
              <a:rPr lang="en-US" sz="1200" kern="1200" dirty="0">
                <a:solidFill>
                  <a:schemeClr val="tx1"/>
                </a:solidFill>
                <a:effectLst/>
                <a:latin typeface="+mn-lt"/>
                <a:ea typeface="+mn-ea"/>
                <a:cs typeface="+mn-cs"/>
              </a:rPr>
              <a:t>Onboarding and Off-boarding Policies: Ensuring secure transitions for employees.</a:t>
            </a:r>
          </a:p>
          <a:p>
            <a:r>
              <a:rPr lang="en-US" sz="1200" kern="1200" dirty="0">
                <a:solidFill>
                  <a:schemeClr val="tx1"/>
                </a:solidFill>
                <a:effectLst/>
                <a:latin typeface="+mn-lt"/>
                <a:ea typeface="+mn-ea"/>
                <a:cs typeface="+mn-cs"/>
              </a:rPr>
              <a:t>Social Media Policy: Guiding responsible engagement on social platforms.</a:t>
            </a:r>
          </a:p>
          <a:p>
            <a:r>
              <a:rPr lang="en-US" sz="1200" kern="1200" dirty="0">
                <a:solidFill>
                  <a:schemeClr val="tx1"/>
                </a:solidFill>
                <a:effectLst/>
                <a:latin typeface="+mn-lt"/>
                <a:ea typeface="+mn-ea"/>
                <a:cs typeface="+mn-cs"/>
              </a:rPr>
              <a:t>Mobile Device Policy: Establishing security protocols for mobile devices.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52619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network diagram illustrates our organizational systems, beginning with the outward-facing components: the general website and the secure patient portal. These are routed by our Internet Service Provider (ISP) into the Demilitarized Zone (DMZ).</a:t>
            </a:r>
          </a:p>
          <a:p>
            <a:r>
              <a:rPr lang="en-US" sz="1200" kern="1200" dirty="0">
                <a:solidFill>
                  <a:schemeClr val="tx1"/>
                </a:solidFill>
                <a:effectLst/>
                <a:latin typeface="+mn-lt"/>
                <a:ea typeface="+mn-ea"/>
                <a:cs typeface="+mn-cs"/>
              </a:rPr>
              <a:t>Within the DMZ, all network traffic is meticulously inspected by a series of defensive structures, including a firewall, an Intrusion Detection System (IDS), and an Intrusion Prevention System (IPS). Both our mail and web servers are strategically located within the DMZ, positioned behind these initial layers of defense.</a:t>
            </a:r>
          </a:p>
          <a:p>
            <a:r>
              <a:rPr lang="en-US" sz="1200" kern="1200" dirty="0">
                <a:solidFill>
                  <a:schemeClr val="tx1"/>
                </a:solidFill>
                <a:effectLst/>
                <a:latin typeface="+mn-lt"/>
                <a:ea typeface="+mn-ea"/>
                <a:cs typeface="+mn-cs"/>
              </a:rPr>
              <a:t>Upon transitioning from the DMZ into our internal network, traffic must first traverse an additional firewall. Following this, it is routed either to the main server or the secure data server. Accessing the secure data server requires passing through yet another </a:t>
            </a:r>
            <a:r>
              <a:rPr lang="en-US" sz="1200" u="sng" kern="1200" dirty="0">
                <a:solidFill>
                  <a:schemeClr val="tx1"/>
                </a:solidFill>
                <a:effectLst/>
                <a:latin typeface="+mn-lt"/>
                <a:ea typeface="+mn-ea"/>
                <a:cs typeface="+mn-cs"/>
                <a:hlinkClick r:id="rId3"/>
              </a:rPr>
              <a:t>firewall</a:t>
            </a:r>
            <a:r>
              <a:rPr lang="en-US" sz="1200" kern="1200" dirty="0">
                <a:solidFill>
                  <a:schemeClr val="tx1"/>
                </a:solidFill>
                <a:effectLst/>
                <a:latin typeface="+mn-lt"/>
                <a:ea typeface="+mn-ea"/>
                <a:cs typeface="+mn-cs"/>
              </a:rPr>
              <a:t>, and it's important to note that all data stored on this server is encrypted, both when at rest and in motion.</a:t>
            </a:r>
          </a:p>
          <a:p>
            <a:r>
              <a:rPr lang="en-US" sz="1200" kern="1200" dirty="0">
                <a:solidFill>
                  <a:schemeClr val="tx1"/>
                </a:solidFill>
                <a:effectLst/>
                <a:latin typeface="+mn-lt"/>
                <a:ea typeface="+mn-ea"/>
                <a:cs typeface="+mn-cs"/>
              </a:rPr>
              <a:t>Employees and other authorized users will access the main server using various devices, such as desktops, laptops, and virtual desktops. While these users can request data from the secure data server, our implementation of the principle of least access, along with other robust access control techniques, will effectively prevent any unauthorized access to the secured data.</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3607922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next part of the organizational policy is the risk assessment business impact analysis and business continuity plan the risk assessment is an evaluation that is designed to identify vulnerabilities in the networking systems it identifies threats threat vectors attack vectors and possible Targets this can be conducted as a penetration test or just a regular assessment the business impact analysis identifies the effect that a successful attack would have on the organization there are both qualitative and quantitative analyzes that can be performed and some of the consequences of a successful attack are Financial loss, reputational loss,  and fines and sanctions for failing to comply fully with the HIPAA requirements the business continuity plan is designed to identify how to recover or maintain business functions in a disaster the business continuity plan allows for a wide variety of customization and Innovation since the challenges that are met in a disaster are abnormal and are hard to plan for it should be noted that the goal for the business continuity plan is business continuity this does not mean it is a full business recovery it is the basics that are required to keep the business functioning during the disaster</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280349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we've discussed, the HIPAA Security Rule is the primary standard we, as a medical facility, must adhere to. The HIPAA Security Rule is based on four key principles:</a:t>
            </a:r>
          </a:p>
          <a:p>
            <a:r>
              <a:rPr lang="en-US" sz="1200" kern="1200" dirty="0">
                <a:solidFill>
                  <a:schemeClr val="tx1"/>
                </a:solidFill>
                <a:effectLst/>
                <a:latin typeface="+mn-lt"/>
                <a:ea typeface="+mn-ea"/>
                <a:cs typeface="+mn-cs"/>
              </a:rPr>
              <a:t>Confidentiality, Integrity, and Availability (CIA): We must ensure the confidentiality, integrity, and availability of all electronic Protected Health Information (ePHI) that is created, received, maintained, or transmitted.</a:t>
            </a:r>
          </a:p>
          <a:p>
            <a:r>
              <a:rPr lang="en-US" sz="1200" kern="1200" dirty="0">
                <a:solidFill>
                  <a:schemeClr val="tx1"/>
                </a:solidFill>
                <a:effectLst/>
                <a:latin typeface="+mn-lt"/>
                <a:ea typeface="+mn-ea"/>
                <a:cs typeface="+mn-cs"/>
              </a:rPr>
              <a:t>Threat Protection: We must identify and protect against any reasonably anticipated threats to the security or integrity of this information.</a:t>
            </a:r>
          </a:p>
          <a:p>
            <a:r>
              <a:rPr lang="en-US" sz="1200" kern="1200" dirty="0">
                <a:solidFill>
                  <a:schemeClr val="tx1"/>
                </a:solidFill>
                <a:effectLst/>
                <a:latin typeface="+mn-lt"/>
                <a:ea typeface="+mn-ea"/>
                <a:cs typeface="+mn-cs"/>
              </a:rPr>
              <a:t>Protection Against Impermissible Use: We must protect against reasonably anticipated impermissible uses or disclosures of the information.</a:t>
            </a:r>
          </a:p>
          <a:p>
            <a:r>
              <a:rPr lang="en-US" sz="1200" kern="1200" dirty="0">
                <a:solidFill>
                  <a:schemeClr val="tx1"/>
                </a:solidFill>
                <a:effectLst/>
                <a:latin typeface="+mn-lt"/>
                <a:ea typeface="+mn-ea"/>
                <a:cs typeface="+mn-cs"/>
              </a:rPr>
              <a:t>Workforce Compliance: We must ensure compliance with these standards by our workforce.</a:t>
            </a:r>
          </a:p>
          <a:p>
            <a:r>
              <a:rPr lang="en-US" sz="1200" kern="1200" dirty="0">
                <a:solidFill>
                  <a:schemeClr val="tx1"/>
                </a:solidFill>
                <a:effectLst/>
                <a:latin typeface="+mn-lt"/>
                <a:ea typeface="+mn-ea"/>
                <a:cs typeface="+mn-cs"/>
              </a:rPr>
              <a:t>In addition to the HIPAA Security Rule, we are also required to comply with the HITECH Act. This law mandates the adoption of electronic health records (EHRs) over paper-based records. This requirement is a significant factor driving the need to update our security policy.</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411764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Our policy also includes a detailed incident response and handling plan. This plan is executed by an incident response team, which is composed of several key roles:</a:t>
            </a:r>
          </a:p>
          <a:p>
            <a:r>
              <a:rPr lang="en-US" sz="1200" kern="1200" dirty="0">
                <a:solidFill>
                  <a:schemeClr val="tx1"/>
                </a:solidFill>
                <a:effectLst/>
                <a:latin typeface="+mn-lt"/>
                <a:ea typeface="+mn-ea"/>
                <a:cs typeface="+mn-cs"/>
              </a:rPr>
              <a:t>Leader: Responsible for understanding and representing the organization's interests.</a:t>
            </a:r>
          </a:p>
          <a:p>
            <a:r>
              <a:rPr lang="en-US" sz="1200" kern="1200" dirty="0">
                <a:solidFill>
                  <a:schemeClr val="tx1"/>
                </a:solidFill>
                <a:effectLst/>
                <a:latin typeface="+mn-lt"/>
                <a:ea typeface="+mn-ea"/>
                <a:cs typeface="+mn-cs"/>
              </a:rPr>
              <a:t>Coordinator: Manages the team of responders and overall incident response efforts.</a:t>
            </a:r>
          </a:p>
          <a:p>
            <a:r>
              <a:rPr lang="en-US" sz="1200" kern="1200" dirty="0">
                <a:solidFill>
                  <a:schemeClr val="tx1"/>
                </a:solidFill>
                <a:effectLst/>
                <a:latin typeface="+mn-lt"/>
                <a:ea typeface="+mn-ea"/>
                <a:cs typeface="+mn-cs"/>
              </a:rPr>
              <a:t>Responders: The individuals directly involved in addressing and resolving the incident.</a:t>
            </a:r>
          </a:p>
          <a:p>
            <a:r>
              <a:rPr lang="en-US" sz="1200" kern="1200" dirty="0">
                <a:solidFill>
                  <a:schemeClr val="tx1"/>
                </a:solidFill>
                <a:effectLst/>
                <a:latin typeface="+mn-lt"/>
                <a:ea typeface="+mn-ea"/>
                <a:cs typeface="+mn-cs"/>
              </a:rPr>
              <a:t>Communicator: Responsible for communicating with law enforcement, management, and other relevant stakeholders.</a:t>
            </a:r>
          </a:p>
          <a:p>
            <a:r>
              <a:rPr lang="en-US" sz="1200" kern="1200" dirty="0">
                <a:solidFill>
                  <a:schemeClr val="tx1"/>
                </a:solidFill>
                <a:effectLst/>
                <a:latin typeface="+mn-lt"/>
                <a:ea typeface="+mn-ea"/>
                <a:cs typeface="+mn-cs"/>
              </a:rPr>
              <a:t>The incident response team's primary responsibilities include planning for and responding to incidents, as well as communicating with stakeholders and external authorities.</a:t>
            </a:r>
          </a:p>
          <a:p>
            <a:r>
              <a:rPr lang="en-US" sz="1200" kern="1200" dirty="0">
                <a:solidFill>
                  <a:schemeClr val="tx1"/>
                </a:solidFill>
                <a:effectLst/>
                <a:latin typeface="+mn-lt"/>
                <a:ea typeface="+mn-ea"/>
                <a:cs typeface="+mn-cs"/>
              </a:rPr>
              <a:t>The incident handling plan follows a seven-step process:</a:t>
            </a:r>
          </a:p>
          <a:p>
            <a:r>
              <a:rPr lang="en-US" sz="1200" kern="1200" dirty="0">
                <a:solidFill>
                  <a:schemeClr val="tx1"/>
                </a:solidFill>
                <a:effectLst/>
                <a:latin typeface="+mn-lt"/>
                <a:ea typeface="+mn-ea"/>
                <a:cs typeface="+mn-cs"/>
              </a:rPr>
              <a:t>Preparation: Utilizing cybersecurity tools and human intelligence to proactively detect attacks in their early stages.</a:t>
            </a:r>
          </a:p>
          <a:p>
            <a:r>
              <a:rPr lang="en-US" sz="1200" kern="1200" dirty="0">
                <a:solidFill>
                  <a:schemeClr val="tx1"/>
                </a:solidFill>
                <a:effectLst/>
                <a:latin typeface="+mn-lt"/>
                <a:ea typeface="+mn-ea"/>
                <a:cs typeface="+mn-cs"/>
              </a:rPr>
              <a:t>Analysis: Performing an initial analysis of the event to determine if an actual attack is underway or if it's a false positive.</a:t>
            </a:r>
          </a:p>
          <a:p>
            <a:r>
              <a:rPr lang="en-US" sz="1200" kern="1200" dirty="0">
                <a:solidFill>
                  <a:schemeClr val="tx1"/>
                </a:solidFill>
                <a:effectLst/>
                <a:latin typeface="+mn-lt"/>
                <a:ea typeface="+mn-ea"/>
                <a:cs typeface="+mn-cs"/>
              </a:rPr>
              <a:t>Containment and Mitigation: Prioritizing which attacks require immediate attention and identifying vulnerable data centers or data.</a:t>
            </a:r>
          </a:p>
          <a:p>
            <a:r>
              <a:rPr lang="en-US" sz="1200" kern="1200" dirty="0">
                <a:solidFill>
                  <a:schemeClr val="tx1"/>
                </a:solidFill>
                <a:effectLst/>
                <a:latin typeface="+mn-lt"/>
                <a:ea typeface="+mn-ea"/>
                <a:cs typeface="+mn-cs"/>
              </a:rPr>
              <a:t>Notification: Initiating the initial notification of an active attack, summoning the incident response team, and commencing the containment and forensics process.</a:t>
            </a:r>
          </a:p>
          <a:p>
            <a:r>
              <a:rPr lang="en-US" sz="1200" kern="1200" dirty="0">
                <a:solidFill>
                  <a:schemeClr val="tx1"/>
                </a:solidFill>
                <a:effectLst/>
                <a:latin typeface="+mn-lt"/>
                <a:ea typeface="+mn-ea"/>
                <a:cs typeface="+mn-cs"/>
              </a:rPr>
              <a:t>Containment and Forensics: The incident response team works to contain the attack and collect forensic evidence that may be used for prosecution.</a:t>
            </a:r>
          </a:p>
          <a:p>
            <a:r>
              <a:rPr lang="en-US" sz="1200" kern="1200" dirty="0">
                <a:solidFill>
                  <a:schemeClr val="tx1"/>
                </a:solidFill>
                <a:effectLst/>
                <a:latin typeface="+mn-lt"/>
                <a:ea typeface="+mn-ea"/>
                <a:cs typeface="+mn-cs"/>
              </a:rPr>
              <a:t>Recovery: Utilizing backup drives and information to restore the system to full functionality after the attack has been contained.</a:t>
            </a:r>
          </a:p>
          <a:p>
            <a:r>
              <a:rPr lang="en-US" sz="1200" kern="1200" dirty="0">
                <a:solidFill>
                  <a:schemeClr val="tx1"/>
                </a:solidFill>
                <a:effectLst/>
                <a:latin typeface="+mn-lt"/>
                <a:ea typeface="+mn-ea"/>
                <a:cs typeface="+mn-cs"/>
              </a:rPr>
              <a:t>Post-Incident Activity (Review): Conducting a thorough review of the incident response process to identify what worked well and what could be improved for future incidents. This also includes analyzing the incident itself to identify areas where we can adjust our security framework to enhance our defenses</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164433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Augusta Medical Hospital, based in Augusta, Georgia, is a robust healthcare institution boasting 22 physicians and hundreds of dedicated staff members, serving approximately 10,000 patients. Our core mission is to provide exceptional leadership and excellence across teaching, discovery, clinical care, and service. As a student-centered, comprehensive research university and academic health center, we offer a broad spectrum of educational programs, from foundational learning assistance to advanced post-doctoral studies. Our primary objectives are to significantly upgrade our security and cybersecurity framework to meet stringent HIPAA requirements and to enhance our systems and network infrastructure, thereby ensuring superior patient care and more efficient information delivery.</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336431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Organization Cybersecurity Policy and Executive Summary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Ryan Coon</a:t>
            </a:r>
          </a:p>
          <a:p>
            <a:r>
              <a:rPr lang="en-US" dirty="0"/>
              <a:t>CYB-650</a:t>
            </a:r>
          </a:p>
          <a:p>
            <a:r>
              <a:rPr lang="en-US" dirty="0"/>
              <a:t>Dr. Howard Goodman</a:t>
            </a:r>
          </a:p>
          <a:p>
            <a:r>
              <a:rPr lang="en-US" dirty="0"/>
              <a:t>August 27, 2025</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58FD9-3D88-3D2A-B0BC-41B2C8CAC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B78C1E-8731-2EAF-53D5-324FEA78A6A3}"/>
              </a:ext>
            </a:extLst>
          </p:cNvPr>
          <p:cNvSpPr>
            <a:spLocks noGrp="1"/>
          </p:cNvSpPr>
          <p:nvPr>
            <p:ph type="title"/>
          </p:nvPr>
        </p:nvSpPr>
        <p:spPr>
          <a:xfrm>
            <a:off x="850392" y="832104"/>
            <a:ext cx="10881360" cy="1069848"/>
          </a:xfrm>
        </p:spPr>
        <p:txBody>
          <a:bodyPr vert="horz" lIns="91440" tIns="45720" rIns="91440" bIns="45720" rtlCol="0" anchor="ctr">
            <a:normAutofit/>
          </a:bodyPr>
          <a:lstStyle/>
          <a:p>
            <a:r>
              <a:rPr lang="en-US" sz="3400" b="1" kern="1200" cap="all" spc="600" baseline="0">
                <a:latin typeface="+mj-lt"/>
                <a:ea typeface="+mj-ea"/>
                <a:cs typeface="+mj-cs"/>
              </a:rPr>
              <a:t>Incident response and handling plan</a:t>
            </a:r>
          </a:p>
        </p:txBody>
      </p:sp>
      <p:sp>
        <p:nvSpPr>
          <p:cNvPr id="13" name="TextBox 12">
            <a:extLst>
              <a:ext uri="{FF2B5EF4-FFF2-40B4-BE49-F238E27FC236}">
                <a16:creationId xmlns:a16="http://schemas.microsoft.com/office/drawing/2014/main" id="{0A14B02B-31A3-8650-B88F-0003FDCFC627}"/>
              </a:ext>
            </a:extLst>
          </p:cNvPr>
          <p:cNvSpPr txBox="1"/>
          <p:nvPr/>
        </p:nvSpPr>
        <p:spPr>
          <a:xfrm>
            <a:off x="838200" y="1825625"/>
            <a:ext cx="5181600" cy="4351338"/>
          </a:xfrm>
          <a:prstGeom prst="rect">
            <a:avLst/>
          </a:prstGeom>
        </p:spPr>
        <p:txBody>
          <a:bodyPr vert="horz" lIns="91440" tIns="45720" rIns="91440" bIns="45720" rtlCol="0">
            <a:normAutofit/>
          </a:bodyPr>
          <a:lstStyle/>
          <a:p>
            <a:pPr>
              <a:lnSpc>
                <a:spcPct val="90000"/>
              </a:lnSpc>
              <a:spcBef>
                <a:spcPts val="1000"/>
              </a:spcBef>
              <a:buClr>
                <a:schemeClr val="accent6"/>
              </a:buClr>
            </a:pPr>
            <a:r>
              <a:rPr lang="en-US" sz="1500" dirty="0">
                <a:solidFill>
                  <a:schemeClr val="bg1"/>
                </a:solidFill>
                <a:cs typeface="Segoe UI" panose="020B0502040204020203" pitchFamily="34" charset="0"/>
              </a:rPr>
              <a:t>Incident Response Team</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Leader, Coordinator, Responder, Communicator</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Planning and responding to incidents, communication with stakeholders and external authorities</a:t>
            </a:r>
          </a:p>
          <a:p>
            <a:pPr>
              <a:lnSpc>
                <a:spcPct val="90000"/>
              </a:lnSpc>
              <a:spcBef>
                <a:spcPts val="1000"/>
              </a:spcBef>
              <a:buClr>
                <a:schemeClr val="accent6"/>
              </a:buClr>
            </a:pPr>
            <a:r>
              <a:rPr lang="en-US" sz="1500" dirty="0">
                <a:solidFill>
                  <a:schemeClr val="bg1"/>
                </a:solidFill>
                <a:cs typeface="Segoe UI" panose="020B0502040204020203" pitchFamily="34" charset="0"/>
              </a:rPr>
              <a:t>Steps of Incident Handling</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Preparation (Early Detection)</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Analysis</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Containment and Mitigation</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Investigation and Forensics</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Communication and Reporting</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Recovery</a:t>
            </a:r>
          </a:p>
          <a:p>
            <a:pPr marL="228600" indent="-347472">
              <a:lnSpc>
                <a:spcPct val="90000"/>
              </a:lnSpc>
              <a:spcBef>
                <a:spcPts val="1000"/>
              </a:spcBef>
              <a:buClr>
                <a:schemeClr val="accent6"/>
              </a:buClr>
              <a:buFont typeface="Courier New" panose="02070309020205020404" pitchFamily="49" charset="0"/>
              <a:buChar char="o"/>
            </a:pPr>
            <a:r>
              <a:rPr lang="en-US" sz="1500" dirty="0">
                <a:solidFill>
                  <a:schemeClr val="bg1"/>
                </a:solidFill>
                <a:cs typeface="Segoe UI" panose="020B0502040204020203" pitchFamily="34" charset="0"/>
              </a:rPr>
              <a:t>Lessons Learned and Future Protection</a:t>
            </a:r>
          </a:p>
          <a:p>
            <a:pPr marL="228600" indent="-347472">
              <a:lnSpc>
                <a:spcPct val="90000"/>
              </a:lnSpc>
              <a:spcBef>
                <a:spcPts val="1000"/>
              </a:spcBef>
              <a:buClr>
                <a:schemeClr val="accent6"/>
              </a:buClr>
              <a:buFont typeface="Courier New" panose="02070309020205020404" pitchFamily="49" charset="0"/>
              <a:buChar char="o"/>
            </a:pPr>
            <a:endParaRPr lang="en-US" sz="1500" dirty="0">
              <a:solidFill>
                <a:schemeClr val="bg1"/>
              </a:solidFill>
              <a:cs typeface="Segoe UI" panose="020B0502040204020203" pitchFamily="34" charset="0"/>
            </a:endParaRPr>
          </a:p>
        </p:txBody>
      </p:sp>
      <p:sp>
        <p:nvSpPr>
          <p:cNvPr id="18" name="Slide Number Placeholder 3">
            <a:extLst>
              <a:ext uri="{FF2B5EF4-FFF2-40B4-BE49-F238E27FC236}">
                <a16:creationId xmlns:a16="http://schemas.microsoft.com/office/drawing/2014/main" id="{26F2EA86-0833-FA14-C057-BE71B8D60263}"/>
              </a:ext>
            </a:extLst>
          </p:cNvPr>
          <p:cNvSpPr>
            <a:spLocks noGrp="1"/>
          </p:cNvSpPr>
          <p:nvPr>
            <p:ph type="sldNum" sz="quarter" idx="12"/>
          </p:nvPr>
        </p:nvSpPr>
        <p:spPr>
          <a:xfrm>
            <a:off x="329184" y="411480"/>
            <a:ext cx="521208" cy="310896"/>
          </a:xfrm>
        </p:spPr>
        <p:txBody>
          <a:bodyPr vert="horz" lIns="91440" tIns="45720" rIns="91440" bIns="45720" rtlCol="0" anchor="ctr">
            <a:normAutofit/>
          </a:bodyPr>
          <a:lstStyle/>
          <a:p>
            <a:pPr>
              <a:spcAft>
                <a:spcPts val="600"/>
              </a:spcAft>
            </a:pPr>
            <a:fld id="{294A09A9-5501-47C1-A89A-A340965A2BE2}" type="slidenum">
              <a:rPr lang="en-US" smtClean="0"/>
              <a:pPr>
                <a:spcAft>
                  <a:spcPts val="600"/>
                </a:spcAft>
              </a:pPr>
              <a:t>10</a:t>
            </a:fld>
            <a:endParaRPr lang="en-US"/>
          </a:p>
        </p:txBody>
      </p:sp>
      <p:pic>
        <p:nvPicPr>
          <p:cNvPr id="2050" name="Picture 2">
            <a:extLst>
              <a:ext uri="{FF2B5EF4-FFF2-40B4-BE49-F238E27FC236}">
                <a16:creationId xmlns:a16="http://schemas.microsoft.com/office/drawing/2014/main" id="{64174FD6-35F4-2603-1C84-9012FF260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578" y="1825625"/>
            <a:ext cx="6398422" cy="400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85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a:xfrm>
            <a:off x="1570863" y="287007"/>
            <a:ext cx="8878824" cy="870737"/>
          </a:xfrm>
        </p:spPr>
        <p:txBody>
          <a:bodyPr/>
          <a:lstStyle/>
          <a:p>
            <a:r>
              <a:rPr lang="en-US"/>
              <a:t>Cybersecurity Awareness Infographic</a:t>
            </a:r>
            <a:endParaRPr lang="en-US" dirty="0"/>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3074" name="Picture 2" descr="Cyber Security Safety Infographic Template - Venngage">
            <a:extLst>
              <a:ext uri="{FF2B5EF4-FFF2-40B4-BE49-F238E27FC236}">
                <a16:creationId xmlns:a16="http://schemas.microsoft.com/office/drawing/2014/main" id="{EB09C616-56AD-49D1-3008-972717DFD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862" y="1124029"/>
            <a:ext cx="2664711" cy="56153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WASP Application Security Awareness Campaigns | OWASP Foundation">
            <a:extLst>
              <a:ext uri="{FF2B5EF4-FFF2-40B4-BE49-F238E27FC236}">
                <a16:creationId xmlns:a16="http://schemas.microsoft.com/office/drawing/2014/main" id="{966DE06E-5B21-7CB5-2F0F-66D95FBAB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6" y="1124029"/>
            <a:ext cx="3981450" cy="561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605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850392" y="832104"/>
            <a:ext cx="10881360" cy="1069848"/>
          </a:xfrm>
        </p:spPr>
        <p:txBody>
          <a:bodyPr anchor="b">
            <a:normAutofit/>
          </a:bodyPr>
          <a:lstStyle/>
          <a:p>
            <a:r>
              <a:rPr lang="en-US" b="1" spc="600">
                <a:ln w="28575">
                  <a:noFill/>
                  <a:prstDash val="solid"/>
                </a:ln>
              </a:rPr>
              <a:t>Executive Summary</a:t>
            </a:r>
            <a:endParaRPr lang="en-US" dirty="0"/>
          </a:p>
        </p:txBody>
      </p:sp>
      <p:sp>
        <p:nvSpPr>
          <p:cNvPr id="19" name="Text Placeholder 2">
            <a:extLst>
              <a:ext uri="{FF2B5EF4-FFF2-40B4-BE49-F238E27FC236}">
                <a16:creationId xmlns:a16="http://schemas.microsoft.com/office/drawing/2014/main" id="{55519D01-29BE-BE76-41C5-9D58AD8119DC}"/>
              </a:ext>
            </a:extLst>
          </p:cNvPr>
          <p:cNvSpPr>
            <a:spLocks noGrp="1"/>
          </p:cNvSpPr>
          <p:nvPr>
            <p:ph idx="1"/>
          </p:nvPr>
        </p:nvSpPr>
        <p:spPr>
          <a:xfrm>
            <a:off x="1014984" y="2212848"/>
            <a:ext cx="10332720" cy="3547872"/>
          </a:xfrm>
        </p:spPr>
        <p:txBody>
          <a:bodyPr>
            <a:normAutofit/>
          </a:bodyPr>
          <a:lstStyle/>
          <a:p>
            <a:r>
              <a:rPr lang="en-US" sz="1500" dirty="0"/>
              <a:t>Augusta Medical in Augusts, Ga.</a:t>
            </a:r>
          </a:p>
          <a:p>
            <a:pPr marL="0" indent="0">
              <a:buNone/>
            </a:pPr>
            <a:r>
              <a:rPr lang="en-US" sz="1500" dirty="0"/>
              <a:t>Twenty-two Doctors and hundreds of staff serving over 10,000 patients</a:t>
            </a:r>
          </a:p>
          <a:p>
            <a:endParaRPr lang="en-US" sz="1500" dirty="0"/>
          </a:p>
          <a:p>
            <a:r>
              <a:rPr lang="en-US" sz="1500" dirty="0"/>
              <a:t>Mission</a:t>
            </a:r>
          </a:p>
          <a:p>
            <a:pPr marL="0" indent="0">
              <a:buNone/>
            </a:pPr>
            <a:r>
              <a:rPr lang="en-US" sz="1500" dirty="0"/>
              <a:t>Our mission is to provide leadership and excellence in teaching, discovery, clinical care, and service as a student-centered comprehensive research university and academic health center, with a wide range of programs from learning assistance through postdoctoral studies.</a:t>
            </a:r>
          </a:p>
          <a:p>
            <a:endParaRPr lang="en-US" sz="1500" dirty="0"/>
          </a:p>
          <a:p>
            <a:r>
              <a:rPr lang="en-US" sz="1500" dirty="0"/>
              <a:t>Goals</a:t>
            </a:r>
          </a:p>
          <a:p>
            <a:pPr marL="0" indent="0">
              <a:buNone/>
            </a:pPr>
            <a:r>
              <a:rPr lang="en-US" sz="1500" dirty="0"/>
              <a:t>Upgrading security and cybersecurity framework to comply with HIPAA</a:t>
            </a:r>
          </a:p>
          <a:p>
            <a:pPr marL="0" indent="0">
              <a:buNone/>
            </a:pPr>
            <a:r>
              <a:rPr lang="en-US" sz="1500" dirty="0"/>
              <a:t>Upgrading systems and network to provide better care and information to patients</a:t>
            </a:r>
          </a:p>
          <a:p>
            <a:endParaRPr lang="en-US" sz="1500" dirty="0"/>
          </a:p>
        </p:txBody>
      </p:sp>
      <p:sp>
        <p:nvSpPr>
          <p:cNvPr id="8" name="Slide Number Placeholder 3">
            <a:extLst>
              <a:ext uri="{FF2B5EF4-FFF2-40B4-BE49-F238E27FC236}">
                <a16:creationId xmlns:a16="http://schemas.microsoft.com/office/drawing/2014/main" id="{A3829603-F732-C4E1-2431-42F36503EE8D}"/>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187452"/>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418520"/>
            <a:ext cx="10000026" cy="5083880"/>
          </a:xfrm>
        </p:spPr>
        <p:txBody>
          <a:bodyPr/>
          <a:lstStyle/>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NIST Cybersecurity Framework</a:t>
            </a:r>
            <a:endParaRPr lang="en-US" sz="18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Cybersecurity Lifecycle and Methodologies</a:t>
            </a:r>
            <a:endParaRPr lang="en-US" sz="18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1800" dirty="0">
                <a:solidFill>
                  <a:schemeClr val="bg1"/>
                </a:solidFill>
                <a:latin typeface="Segoe UI Light" panose="020B0502040204020203" pitchFamily="34" charset="0"/>
                <a:cs typeface="Segoe UI Light" panose="020B0502040204020203" pitchFamily="34" charset="0"/>
              </a:rPr>
              <a:t>Organizational Security Policy</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Organizational Systems and Network Diagram</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Risk Assessment, Business Impact Analysis, and Business Continuity Plan</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Comparison of Different Standards</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Incident Response and Handling Plan</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Cybersecurity Awareness Infographic</a:t>
            </a:r>
          </a:p>
          <a:p>
            <a:pPr marL="342900" indent="-342900" algn="l">
              <a:lnSpc>
                <a:spcPct val="150000"/>
              </a:lnSpc>
              <a:buClr>
                <a:schemeClr val="accent6"/>
              </a:buClr>
              <a:buFont typeface="Courier New" panose="02070309020205020404" pitchFamily="49" charset="0"/>
              <a:buChar char="o"/>
            </a:pPr>
            <a:r>
              <a:rPr lang="en-US" sz="1800" dirty="0">
                <a:latin typeface="Segoe UI Light" panose="020B0502040204020203" pitchFamily="34" charset="0"/>
                <a:cs typeface="Segoe UI Light" panose="020B0502040204020203" pitchFamily="34" charset="0"/>
              </a:rPr>
              <a:t>Executive Summary</a:t>
            </a:r>
            <a:endParaRPr lang="en-US" sz="1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850392" y="832104"/>
            <a:ext cx="10881360" cy="1069848"/>
          </a:xfrm>
        </p:spPr>
        <p:txBody>
          <a:bodyPr anchor="b">
            <a:normAutofit/>
          </a:bodyPr>
          <a:lstStyle/>
          <a:p>
            <a:r>
              <a:rPr lang="en-US" dirty="0"/>
              <a:t>NIST Cybersecurity Framework</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014984" y="2212848"/>
            <a:ext cx="10332720" cy="3547872"/>
          </a:xfrm>
        </p:spPr>
        <p:txBody>
          <a:bodyPr>
            <a:normAutofit/>
          </a:bodyPr>
          <a:lstStyle/>
          <a:p>
            <a:r>
              <a:rPr lang="en-US" dirty="0"/>
              <a:t>NIST SP800-66 Revision 1: An introductory Resource Guide for Implementing the HIPAA Security Rule</a:t>
            </a:r>
          </a:p>
          <a:p>
            <a:pPr marL="342900" indent="-342900">
              <a:buFont typeface="Arial" panose="020B0604020202020204" pitchFamily="34" charset="0"/>
              <a:buChar char="•"/>
            </a:pPr>
            <a:r>
              <a:rPr lang="en-US" dirty="0"/>
              <a:t>Framework provides outline for compliance with HIPAA Security Rule</a:t>
            </a:r>
            <a:endParaRPr lang="en-US"/>
          </a:p>
          <a:p>
            <a:pPr marL="342900" indent="-342900">
              <a:buFont typeface="Arial" panose="020B0604020202020204" pitchFamily="34" charset="0"/>
              <a:buChar char="•"/>
            </a:pPr>
            <a:r>
              <a:rPr lang="en-US" dirty="0"/>
              <a:t>HIPAA Security Rule requires confidentiality, integrity, and availability of Electronic Personal Health Information</a:t>
            </a:r>
            <a:endParaRPr lang="en-US"/>
          </a:p>
          <a:p>
            <a:pPr marL="342900" indent="-342900">
              <a:buFont typeface="Arial" panose="020B0604020202020204" pitchFamily="34" charset="0"/>
              <a:buChar char="•"/>
            </a:pPr>
            <a:r>
              <a:rPr lang="en-US" dirty="0"/>
              <a:t>Standards are created to be compliant with HIPAA Security Rule</a:t>
            </a:r>
            <a:endParaRPr lang="en-US"/>
          </a:p>
        </p:txBody>
      </p:sp>
      <p:sp>
        <p:nvSpPr>
          <p:cNvPr id="8" name="Slide Number Placeholder 3">
            <a:extLst>
              <a:ext uri="{FF2B5EF4-FFF2-40B4-BE49-F238E27FC236}">
                <a16:creationId xmlns:a16="http://schemas.microsoft.com/office/drawing/2014/main" id="{CAA36A03-C370-97B9-7D98-A6BAE7892F55}"/>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459D8-E68D-3E35-928D-399BE1B34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8198E-C9A2-0DD9-ADE8-F325CD3CB7A6}"/>
              </a:ext>
            </a:extLst>
          </p:cNvPr>
          <p:cNvSpPr>
            <a:spLocks noGrp="1"/>
          </p:cNvSpPr>
          <p:nvPr>
            <p:ph type="title"/>
          </p:nvPr>
        </p:nvSpPr>
        <p:spPr>
          <a:xfrm>
            <a:off x="850392" y="187452"/>
            <a:ext cx="10881360" cy="1069848"/>
          </a:xfrm>
        </p:spPr>
        <p:txBody>
          <a:bodyPr anchor="b">
            <a:normAutofit/>
          </a:bodyPr>
          <a:lstStyle/>
          <a:p>
            <a:r>
              <a:rPr lang="en-US" dirty="0"/>
              <a:t>NIST Cybersecurity Framework</a:t>
            </a:r>
          </a:p>
        </p:txBody>
      </p:sp>
      <p:sp>
        <p:nvSpPr>
          <p:cNvPr id="3" name="Subtitle 2">
            <a:extLst>
              <a:ext uri="{FF2B5EF4-FFF2-40B4-BE49-F238E27FC236}">
                <a16:creationId xmlns:a16="http://schemas.microsoft.com/office/drawing/2014/main" id="{7F02197F-00D7-732D-F142-9BD5E53E7F57}"/>
              </a:ext>
            </a:extLst>
          </p:cNvPr>
          <p:cNvSpPr>
            <a:spLocks noGrp="1"/>
          </p:cNvSpPr>
          <p:nvPr>
            <p:ph idx="1"/>
          </p:nvPr>
        </p:nvSpPr>
        <p:spPr>
          <a:xfrm>
            <a:off x="1014984" y="1533525"/>
            <a:ext cx="10332720" cy="4227195"/>
          </a:xfrm>
        </p:spPr>
        <p:txBody>
          <a:bodyPr>
            <a:normAutofit/>
          </a:bodyPr>
          <a:lstStyle/>
          <a:p>
            <a:pPr marL="0" indent="0">
              <a:buNone/>
            </a:pPr>
            <a:r>
              <a:rPr lang="en-US" sz="1600" dirty="0"/>
              <a:t>Administrative Safeguards (4.1 - 4.9)</a:t>
            </a:r>
          </a:p>
          <a:p>
            <a:pPr marL="457200" indent="-457200"/>
            <a:r>
              <a:rPr lang="en-US" sz="1600" dirty="0"/>
              <a:t>Security Management Process</a:t>
            </a:r>
          </a:p>
          <a:p>
            <a:pPr marL="457200" indent="-457200"/>
            <a:r>
              <a:rPr lang="en-US" sz="1600" dirty="0"/>
              <a:t>Information Access Management</a:t>
            </a:r>
          </a:p>
          <a:p>
            <a:pPr marL="457200" indent="-457200"/>
            <a:r>
              <a:rPr lang="en-US" sz="1600" dirty="0"/>
              <a:t>Security Incident Procedures</a:t>
            </a:r>
          </a:p>
          <a:p>
            <a:pPr marL="0" indent="0">
              <a:buNone/>
            </a:pPr>
            <a:r>
              <a:rPr lang="en-US" sz="1600" dirty="0"/>
              <a:t>Physical Safeguards (4.10 - 4.13)</a:t>
            </a:r>
          </a:p>
          <a:p>
            <a:pPr marL="457200" indent="-457200"/>
            <a:r>
              <a:rPr lang="en-US" sz="1600" dirty="0"/>
              <a:t>Facility Access Controls</a:t>
            </a:r>
          </a:p>
          <a:p>
            <a:pPr marL="457200" indent="-457200"/>
            <a:r>
              <a:rPr lang="en-US" sz="1600" dirty="0"/>
              <a:t>Workstation Use and Security</a:t>
            </a:r>
          </a:p>
          <a:p>
            <a:pPr marL="457200" indent="-457200"/>
            <a:r>
              <a:rPr lang="en-US" sz="1600" dirty="0"/>
              <a:t>Device and Media Controls</a:t>
            </a:r>
          </a:p>
          <a:p>
            <a:pPr marL="0" indent="0">
              <a:buNone/>
            </a:pPr>
            <a:r>
              <a:rPr lang="en-US" sz="1600" dirty="0"/>
              <a:t>Technical Safeguards (4.14 – 4.18)</a:t>
            </a:r>
          </a:p>
          <a:p>
            <a:pPr marL="285750" indent="-285750"/>
            <a:r>
              <a:rPr lang="en-US" sz="1600" dirty="0"/>
              <a:t>Access Controls</a:t>
            </a:r>
          </a:p>
          <a:p>
            <a:pPr marL="285750" indent="-285750"/>
            <a:r>
              <a:rPr lang="en-US" sz="1600" dirty="0"/>
              <a:t>Audit Controls</a:t>
            </a:r>
          </a:p>
          <a:p>
            <a:pPr marL="285750" indent="-285750"/>
            <a:r>
              <a:rPr lang="en-US" sz="1600" dirty="0"/>
              <a:t>Transmission Security</a:t>
            </a:r>
          </a:p>
        </p:txBody>
      </p:sp>
      <p:sp>
        <p:nvSpPr>
          <p:cNvPr id="8" name="Slide Number Placeholder 3">
            <a:extLst>
              <a:ext uri="{FF2B5EF4-FFF2-40B4-BE49-F238E27FC236}">
                <a16:creationId xmlns:a16="http://schemas.microsoft.com/office/drawing/2014/main" id="{DCAC7573-CABF-FFF6-F363-82AAE6D61F9A}"/>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146333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656588" y="187452"/>
            <a:ext cx="8878824" cy="1069848"/>
          </a:xfrm>
        </p:spPr>
        <p:txBody>
          <a:bodyPr/>
          <a:lstStyle/>
          <a:p>
            <a:r>
              <a:rPr lang="en-US" dirty="0"/>
              <a:t>Cybersecurity Lifecycle and Methodologies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6806644" y="1736435"/>
            <a:ext cx="4627973" cy="3934691"/>
          </a:xfrm>
        </p:spPr>
        <p:txBody>
          <a:bodyPr/>
          <a:lstStyle/>
          <a:p>
            <a:r>
              <a:rPr lang="en-US" dirty="0"/>
              <a:t>Identify – The organizational missions and priorities, assets, and goals</a:t>
            </a:r>
          </a:p>
          <a:p>
            <a:r>
              <a:rPr lang="en-US" dirty="0"/>
              <a:t>Protect – Implement the NIST Framework, firewalls, multifactor authentication, and employee training</a:t>
            </a:r>
          </a:p>
          <a:p>
            <a:r>
              <a:rPr lang="en-US" dirty="0"/>
              <a:t>Detect – Monitor network, use IPS and IDS</a:t>
            </a:r>
          </a:p>
          <a:p>
            <a:r>
              <a:rPr lang="en-US" dirty="0"/>
              <a:t>Respond – Quickly work to analyze attacks, contain attack, eradicate attacking malware</a:t>
            </a:r>
          </a:p>
          <a:p>
            <a:r>
              <a:rPr lang="en-US" dirty="0"/>
              <a:t>Recover – Restore systems functionality, patch vulnerabilities</a:t>
            </a:r>
          </a:p>
        </p:txBody>
      </p:sp>
      <p:pic>
        <p:nvPicPr>
          <p:cNvPr id="1026" name="Picture 2" descr="Cybersecurity Lifecycle">
            <a:extLst>
              <a:ext uri="{FF2B5EF4-FFF2-40B4-BE49-F238E27FC236}">
                <a16:creationId xmlns:a16="http://schemas.microsoft.com/office/drawing/2014/main" id="{5C83FFA3-F393-5616-DF13-4D510F449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874"/>
            <a:ext cx="75692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1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title"/>
          </p:nvPr>
        </p:nvSpPr>
        <p:spPr>
          <a:xfrm>
            <a:off x="850392" y="832104"/>
            <a:ext cx="10881360" cy="1069848"/>
          </a:xfrm>
        </p:spPr>
        <p:txBody>
          <a:bodyPr vert="horz" lIns="91440" tIns="45720" rIns="91440" bIns="45720" rtlCol="0" anchor="b">
            <a:normAutofit/>
          </a:bodyPr>
          <a:lstStyle/>
          <a:p>
            <a:r>
              <a:rPr lang="en-US" b="1" kern="1200" cap="all" spc="600" baseline="0">
                <a:latin typeface="+mj-lt"/>
                <a:ea typeface="+mj-ea"/>
                <a:cs typeface="+mj-cs"/>
              </a:rPr>
              <a:t>Organizational Security Policy</a:t>
            </a:r>
          </a:p>
        </p:txBody>
      </p:sp>
      <p:sp>
        <p:nvSpPr>
          <p:cNvPr id="13" name="TextBox 12">
            <a:extLst>
              <a:ext uri="{FF2B5EF4-FFF2-40B4-BE49-F238E27FC236}">
                <a16:creationId xmlns:a16="http://schemas.microsoft.com/office/drawing/2014/main" id="{BAE75F19-8675-D039-BB4C-ADBFC7DCE223}"/>
              </a:ext>
            </a:extLst>
          </p:cNvPr>
          <p:cNvSpPr txBox="1"/>
          <p:nvPr/>
        </p:nvSpPr>
        <p:spPr>
          <a:xfrm>
            <a:off x="1014984" y="2212848"/>
            <a:ext cx="10332720" cy="3547872"/>
          </a:xfrm>
          <a:prstGeom prst="rect">
            <a:avLst/>
          </a:prstGeom>
        </p:spPr>
        <p:txBody>
          <a:bodyPr vert="horz" lIns="91440" tIns="45720" rIns="91440" bIns="45720" rtlCol="0">
            <a:normAutofit/>
          </a:bodyPr>
          <a:lstStyle/>
          <a:p>
            <a:pPr marL="228600"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Reflects the organizational goals and priorities</a:t>
            </a:r>
          </a:p>
          <a:p>
            <a:pPr marL="228600"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Compliance with standards (HIPAA)</a:t>
            </a:r>
          </a:p>
          <a:p>
            <a:pPr marL="228600"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Identifies and protects against attack vectors, including insider threats</a:t>
            </a:r>
          </a:p>
          <a:p>
            <a:pPr marL="228600"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Implements comprehensive policies</a:t>
            </a:r>
          </a:p>
          <a:p>
            <a:pPr marL="685800" lvl="2"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Acceptable Use Policy</a:t>
            </a:r>
          </a:p>
          <a:p>
            <a:pPr marL="685800" lvl="2"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Onboarding and Offboarding Policies</a:t>
            </a:r>
          </a:p>
          <a:p>
            <a:pPr marL="685800" lvl="2"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Social Media Policy</a:t>
            </a:r>
          </a:p>
          <a:p>
            <a:pPr marL="685800" lvl="2" indent="-347472">
              <a:lnSpc>
                <a:spcPct val="90000"/>
              </a:lnSpc>
              <a:spcBef>
                <a:spcPts val="1000"/>
              </a:spcBef>
              <a:buClr>
                <a:schemeClr val="accent6"/>
              </a:buClr>
              <a:buFont typeface="Courier New" panose="02070309020205020404" pitchFamily="49" charset="0"/>
              <a:buChar char="o"/>
            </a:pPr>
            <a:r>
              <a:rPr lang="en-US" sz="2200" dirty="0">
                <a:solidFill>
                  <a:schemeClr val="bg1"/>
                </a:solidFill>
                <a:cs typeface="Segoe UI" panose="020B0502040204020203" pitchFamily="34" charset="0"/>
              </a:rPr>
              <a:t>Mobile Device Policy</a:t>
            </a:r>
          </a:p>
        </p:txBody>
      </p:sp>
      <p:sp>
        <p:nvSpPr>
          <p:cNvPr id="18" name="Slide Number Placeholder 3">
            <a:extLst>
              <a:ext uri="{FF2B5EF4-FFF2-40B4-BE49-F238E27FC236}">
                <a16:creationId xmlns:a16="http://schemas.microsoft.com/office/drawing/2014/main" id="{F4995ABF-1AB0-39F3-0E5A-8FB5104A5835}"/>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75C1A-9AC2-3CF9-BD9F-96D3BEF73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16229-4181-1BD9-D74F-D59BED47F940}"/>
              </a:ext>
            </a:extLst>
          </p:cNvPr>
          <p:cNvSpPr>
            <a:spLocks noGrp="1"/>
          </p:cNvSpPr>
          <p:nvPr>
            <p:ph type="title"/>
          </p:nvPr>
        </p:nvSpPr>
        <p:spPr>
          <a:xfrm>
            <a:off x="850392" y="342576"/>
            <a:ext cx="10881360" cy="1069848"/>
          </a:xfrm>
        </p:spPr>
        <p:txBody>
          <a:bodyPr vert="horz" lIns="91440" tIns="45720" rIns="91440" bIns="45720" rtlCol="0" anchor="b">
            <a:normAutofit fontScale="90000"/>
          </a:bodyPr>
          <a:lstStyle/>
          <a:p>
            <a:r>
              <a:rPr lang="en-US" b="1" kern="1200" cap="all" spc="600" baseline="0" dirty="0">
                <a:latin typeface="+mj-lt"/>
                <a:ea typeface="+mj-ea"/>
                <a:cs typeface="+mj-cs"/>
              </a:rPr>
              <a:t>Organizational Systems and network diagram</a:t>
            </a:r>
          </a:p>
        </p:txBody>
      </p:sp>
      <p:sp>
        <p:nvSpPr>
          <p:cNvPr id="18" name="Slide Number Placeholder 3">
            <a:extLst>
              <a:ext uri="{FF2B5EF4-FFF2-40B4-BE49-F238E27FC236}">
                <a16:creationId xmlns:a16="http://schemas.microsoft.com/office/drawing/2014/main" id="{291CFAD5-4053-4E0C-27CC-C75723931962}"/>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7</a:t>
            </a:fld>
            <a:endParaRPr lang="en-US"/>
          </a:p>
        </p:txBody>
      </p:sp>
      <p:pic>
        <p:nvPicPr>
          <p:cNvPr id="6" name="Picture 5" descr="A diagram of a computer network&#10;&#10;AI-generated content may be incorrect.">
            <a:extLst>
              <a:ext uri="{FF2B5EF4-FFF2-40B4-BE49-F238E27FC236}">
                <a16:creationId xmlns:a16="http://schemas.microsoft.com/office/drawing/2014/main" id="{403A3299-B3DB-E285-26EE-33B8FFC3E77F}"/>
              </a:ext>
            </a:extLst>
          </p:cNvPr>
          <p:cNvPicPr>
            <a:picLocks noChangeAspect="1"/>
          </p:cNvPicPr>
          <p:nvPr/>
        </p:nvPicPr>
        <p:blipFill>
          <a:blip r:embed="rId3"/>
          <a:stretch>
            <a:fillRect/>
          </a:stretch>
        </p:blipFill>
        <p:spPr>
          <a:xfrm>
            <a:off x="1411796" y="1412424"/>
            <a:ext cx="9929812" cy="5390024"/>
          </a:xfrm>
          <a:prstGeom prst="rect">
            <a:avLst/>
          </a:prstGeom>
        </p:spPr>
      </p:pic>
    </p:spTree>
    <p:extLst>
      <p:ext uri="{BB962C8B-B14F-4D97-AF65-F5344CB8AC3E}">
        <p14:creationId xmlns:p14="http://schemas.microsoft.com/office/powerpoint/2010/main" val="335490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792224" y="32004"/>
            <a:ext cx="8878824" cy="1639778"/>
          </a:xfrm>
        </p:spPr>
        <p:txBody>
          <a:bodyPr/>
          <a:lstStyle/>
          <a:p>
            <a:r>
              <a:rPr lang="en-US" dirty="0"/>
              <a:t>Risk Assessment, Business Impact Analysis, and Business Continuity Plan</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Risk Assessment</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36192" y="2889505"/>
            <a:ext cx="2953512" cy="2578608"/>
          </a:xfrm>
        </p:spPr>
        <p:txBody>
          <a:bodyPr/>
          <a:lstStyle/>
          <a:p>
            <a:r>
              <a:rPr lang="en-US" dirty="0"/>
              <a:t>Identifies vulnerabilities in the network and systems</a:t>
            </a:r>
          </a:p>
          <a:p>
            <a:r>
              <a:rPr lang="en-US" dirty="0"/>
              <a:t>Identifies threats, threat vectors, and possible targets</a:t>
            </a:r>
          </a:p>
          <a:p>
            <a:r>
              <a:rPr lang="en-US" dirty="0"/>
              <a:t>Can be conducted as a penetration test</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Business Impact Analysis</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54880" y="2889505"/>
            <a:ext cx="2953512" cy="2578608"/>
          </a:xfrm>
        </p:spPr>
        <p:txBody>
          <a:bodyPr/>
          <a:lstStyle/>
          <a:p>
            <a:r>
              <a:rPr lang="en-US" dirty="0"/>
              <a:t>Identifies the effect of a successful attack would have on the organization</a:t>
            </a:r>
          </a:p>
          <a:p>
            <a:r>
              <a:rPr lang="en-US" dirty="0"/>
              <a:t>Qualitative versus Quantitative Analysis</a:t>
            </a:r>
          </a:p>
          <a:p>
            <a:r>
              <a:rPr lang="en-US" dirty="0"/>
              <a:t>Consequences – Financial, Reputational, Sanctions and fines</a:t>
            </a:r>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Business Continuity Plan</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889505"/>
            <a:ext cx="3068680" cy="2578608"/>
          </a:xfrm>
        </p:spPr>
        <p:txBody>
          <a:bodyPr/>
          <a:lstStyle/>
          <a:p>
            <a:r>
              <a:rPr lang="en-US" dirty="0"/>
              <a:t>Identifies how to recover or maintain business functions in the case of a disaster</a:t>
            </a:r>
          </a:p>
          <a:p>
            <a:r>
              <a:rPr lang="en-US" dirty="0"/>
              <a:t>Allows for customization and innovation to meet challenges faced</a:t>
            </a:r>
          </a:p>
          <a:p>
            <a:r>
              <a:rPr lang="en-US" dirty="0"/>
              <a:t>Goal is business continuity rather than full business recovery</a:t>
            </a:r>
          </a:p>
          <a:p>
            <a:endParaRPr lang="en-US" dirty="0"/>
          </a:p>
          <a:p>
            <a:endParaRPr lang="en-US" dirty="0"/>
          </a:p>
        </p:txBody>
      </p:sp>
    </p:spTree>
    <p:extLst>
      <p:ext uri="{BB962C8B-B14F-4D97-AF65-F5344CB8AC3E}">
        <p14:creationId xmlns:p14="http://schemas.microsoft.com/office/powerpoint/2010/main" val="18770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254FC-7588-EF6A-1A51-AB950F16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22574-BB0A-F676-4D46-C5DF227EEC19}"/>
              </a:ext>
            </a:extLst>
          </p:cNvPr>
          <p:cNvSpPr>
            <a:spLocks noGrp="1"/>
          </p:cNvSpPr>
          <p:nvPr>
            <p:ph type="title"/>
          </p:nvPr>
        </p:nvSpPr>
        <p:spPr>
          <a:xfrm>
            <a:off x="850392" y="187452"/>
            <a:ext cx="10881360" cy="1069848"/>
          </a:xfrm>
        </p:spPr>
        <p:txBody>
          <a:bodyPr anchor="b">
            <a:normAutofit fontScale="90000"/>
          </a:bodyPr>
          <a:lstStyle/>
          <a:p>
            <a:r>
              <a:rPr lang="en-US"/>
              <a:t>Comparison of Different Standards</a:t>
            </a:r>
            <a:endParaRPr lang="en-US" dirty="0"/>
          </a:p>
        </p:txBody>
      </p:sp>
      <p:sp>
        <p:nvSpPr>
          <p:cNvPr id="3" name="Subtitle 2">
            <a:extLst>
              <a:ext uri="{FF2B5EF4-FFF2-40B4-BE49-F238E27FC236}">
                <a16:creationId xmlns:a16="http://schemas.microsoft.com/office/drawing/2014/main" id="{C39AAD22-D935-3D2A-E687-27822DD21392}"/>
              </a:ext>
            </a:extLst>
          </p:cNvPr>
          <p:cNvSpPr>
            <a:spLocks noGrp="1"/>
          </p:cNvSpPr>
          <p:nvPr>
            <p:ph idx="1"/>
          </p:nvPr>
        </p:nvSpPr>
        <p:spPr>
          <a:xfrm>
            <a:off x="1014984" y="2262909"/>
            <a:ext cx="10332720" cy="3497811"/>
          </a:xfrm>
        </p:spPr>
        <p:txBody>
          <a:bodyPr>
            <a:normAutofit/>
          </a:bodyPr>
          <a:lstStyle/>
          <a:p>
            <a:pPr marL="285750" indent="-285750"/>
            <a:r>
              <a:rPr lang="en-US" sz="1600" dirty="0"/>
              <a:t>Ensure the confidentiality, integrity, and availability of all Electronic Personal Health Information that they create, receive, maintain, or transmit</a:t>
            </a:r>
          </a:p>
          <a:p>
            <a:pPr marL="285750" indent="-285750"/>
            <a:r>
              <a:rPr lang="en-US" sz="1600" dirty="0"/>
              <a:t>Identify and protect against reasonably anticipated threats to the security or integrity of the information</a:t>
            </a:r>
          </a:p>
          <a:p>
            <a:pPr marL="285750" indent="-285750"/>
            <a:r>
              <a:rPr lang="en-US" sz="1600" dirty="0"/>
              <a:t>Protect against reasonably anticipated, impermissible uses or disclosures</a:t>
            </a:r>
          </a:p>
          <a:p>
            <a:pPr marL="285750" indent="-285750"/>
            <a:r>
              <a:rPr lang="en-US" sz="1600" dirty="0"/>
              <a:t>Ensure compliance by their workforce</a:t>
            </a:r>
          </a:p>
          <a:p>
            <a:pPr marL="0" indent="0">
              <a:buNone/>
            </a:pPr>
            <a:endParaRPr lang="en-US" sz="1600" dirty="0"/>
          </a:p>
          <a:p>
            <a:pPr marL="0" indent="0">
              <a:buNone/>
            </a:pPr>
            <a:r>
              <a:rPr lang="en-US" sz="1600" dirty="0"/>
              <a:t>HITECH</a:t>
            </a:r>
          </a:p>
          <a:p>
            <a:pPr marL="285750" indent="-285750"/>
            <a:r>
              <a:rPr lang="en-US" sz="1600" dirty="0"/>
              <a:t>Requires the adoption of electronic health records over the antiquated paper records</a:t>
            </a:r>
          </a:p>
        </p:txBody>
      </p:sp>
      <p:sp>
        <p:nvSpPr>
          <p:cNvPr id="8" name="Slide Number Placeholder 3">
            <a:extLst>
              <a:ext uri="{FF2B5EF4-FFF2-40B4-BE49-F238E27FC236}">
                <a16:creationId xmlns:a16="http://schemas.microsoft.com/office/drawing/2014/main" id="{A6DCC095-2026-B17F-7336-B801FB9774F9}"/>
              </a:ext>
            </a:extLst>
          </p:cNvPr>
          <p:cNvSpPr>
            <a:spLocks noGrp="1"/>
          </p:cNvSpPr>
          <p:nvPr>
            <p:ph type="sldNum" sz="quarter" idx="11"/>
          </p:nvPr>
        </p:nvSpPr>
        <p:spPr>
          <a:xfrm>
            <a:off x="329184" y="411480"/>
            <a:ext cx="521208" cy="310896"/>
          </a:xfrm>
        </p:spPr>
        <p:txBody>
          <a:bodyPr/>
          <a:lstStyle/>
          <a:p>
            <a:pPr>
              <a:spcAft>
                <a:spcPts val="600"/>
              </a:spcAft>
            </a:pPr>
            <a:fld id="{294A09A9-5501-47C1-A89A-A340965A2BE2}" type="slidenum">
              <a:rPr lang="en-US" smtClean="0"/>
              <a:pPr>
                <a:spcAft>
                  <a:spcPts val="600"/>
                </a:spcAft>
              </a:pPr>
              <a:t>9</a:t>
            </a:fld>
            <a:endParaRPr lang="en-US"/>
          </a:p>
        </p:txBody>
      </p:sp>
      <p:sp>
        <p:nvSpPr>
          <p:cNvPr id="4" name="TextBox 3">
            <a:extLst>
              <a:ext uri="{FF2B5EF4-FFF2-40B4-BE49-F238E27FC236}">
                <a16:creationId xmlns:a16="http://schemas.microsoft.com/office/drawing/2014/main" id="{DBD12784-E3B8-CD8C-B835-6394D7662C86}"/>
              </a:ext>
            </a:extLst>
          </p:cNvPr>
          <p:cNvSpPr txBox="1"/>
          <p:nvPr/>
        </p:nvSpPr>
        <p:spPr>
          <a:xfrm>
            <a:off x="1014984" y="1819563"/>
            <a:ext cx="3722255" cy="369332"/>
          </a:xfrm>
          <a:prstGeom prst="rect">
            <a:avLst/>
          </a:prstGeom>
          <a:noFill/>
        </p:spPr>
        <p:txBody>
          <a:bodyPr wrap="square" rtlCol="0">
            <a:spAutoFit/>
          </a:bodyPr>
          <a:lstStyle/>
          <a:p>
            <a:r>
              <a:rPr lang="en-US">
                <a:solidFill>
                  <a:schemeClr val="bg1"/>
                </a:solidFill>
              </a:rPr>
              <a:t>HIPAA Security Rule</a:t>
            </a:r>
            <a:endParaRPr lang="en-US" dirty="0">
              <a:solidFill>
                <a:schemeClr val="bg1"/>
              </a:solidFill>
            </a:endParaRPr>
          </a:p>
        </p:txBody>
      </p:sp>
    </p:spTree>
    <p:extLst>
      <p:ext uri="{BB962C8B-B14F-4D97-AF65-F5344CB8AC3E}">
        <p14:creationId xmlns:p14="http://schemas.microsoft.com/office/powerpoint/2010/main" val="237804272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212</TotalTime>
  <Words>2333</Words>
  <Application>Microsoft Office PowerPoint</Application>
  <PresentationFormat>Widescreen</PresentationFormat>
  <Paragraphs>169</Paragraphs>
  <Slides>12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Courier New</vt:lpstr>
      <vt:lpstr>Segoe UI</vt:lpstr>
      <vt:lpstr>Segoe UI Light</vt:lpstr>
      <vt:lpstr>Tw Cen MT</vt:lpstr>
      <vt:lpstr>Office Theme</vt:lpstr>
      <vt:lpstr>Organization Cybersecurity Policy and Executive Summary</vt:lpstr>
      <vt:lpstr>CONTENTS</vt:lpstr>
      <vt:lpstr>NIST Cybersecurity Framework</vt:lpstr>
      <vt:lpstr>NIST Cybersecurity Framework</vt:lpstr>
      <vt:lpstr>Cybersecurity Lifecycle and Methodologies</vt:lpstr>
      <vt:lpstr>Organizational Security Policy</vt:lpstr>
      <vt:lpstr>Organizational Systems and network diagram</vt:lpstr>
      <vt:lpstr>Risk Assessment, Business Impact Analysis, and Business Continuity Plan</vt:lpstr>
      <vt:lpstr>Comparison of Different Standards</vt:lpstr>
      <vt:lpstr>Incident response and handling plan</vt:lpstr>
      <vt:lpstr>Cybersecurity Awareness Infographic</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11</cp:revision>
  <dcterms:created xsi:type="dcterms:W3CDTF">2022-10-27T00:37:19Z</dcterms:created>
  <dcterms:modified xsi:type="dcterms:W3CDTF">2025-08-27T02:13:30Z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