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73" r:id="rId5"/>
    <p:sldId id="275" r:id="rId6"/>
    <p:sldId id="277" r:id="rId7"/>
    <p:sldId id="284" r:id="rId8"/>
    <p:sldId id="285" r:id="rId9"/>
    <p:sldId id="286" r:id="rId10"/>
    <p:sldId id="280" r:id="rId11"/>
    <p:sldId id="287" r:id="rId12"/>
    <p:sldId id="288" r:id="rId13"/>
    <p:sldId id="289" r:id="rId14"/>
    <p:sldId id="290" r:id="rId15"/>
    <p:sldId id="281" r:id="rId16"/>
    <p:sldId id="282" r:id="rId17"/>
    <p:sldId id="291" r:id="rId18"/>
    <p:sldId id="292" r:id="rId19"/>
    <p:sldId id="293" r:id="rId20"/>
    <p:sldId id="279" r:id="rId21"/>
    <p:sldId id="283" r:id="rId2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varScale="1">
        <p:scale>
          <a:sx n="68" d="100"/>
          <a:sy n="68" d="100"/>
        </p:scale>
        <p:origin x="888" y="60"/>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6/18/2025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6/18/2025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1935C-0744-F291-E771-728D973B32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EE2D57-5E93-2259-A9FF-E4DC70AF80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E45FCE-3A94-B3D1-9DFB-5DC4320076D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08B668-B371-1BF6-1EFD-F6472C7AD3F4}"/>
              </a:ext>
            </a:extLst>
          </p:cNvPr>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143059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795DB-B5B5-26C3-4BAF-BD7FDB9BDF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9B5384-746C-3B8D-74B0-F0007B08F0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DEFE17-38BB-9125-AD5C-57FF3E3F145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0C21581-AC1A-97B0-F3B1-6012E37DC781}"/>
              </a:ext>
            </a:extLst>
          </p:cNvPr>
          <p:cNvSpPr>
            <a:spLocks noGrp="1"/>
          </p:cNvSpPr>
          <p:nvPr>
            <p:ph type="sldNum" sz="quarter" idx="5"/>
          </p:nvPr>
        </p:nvSpPr>
        <p:spPr/>
        <p:txBody>
          <a:bodyPr/>
          <a:lstStyle/>
          <a:p>
            <a:fld id="{DECDE012-9E2E-4477-8B5C-4E7D4E9BCBA6}" type="slidenum">
              <a:rPr lang="en-US" noProof="0" smtClean="0"/>
              <a:t>5</a:t>
            </a:fld>
            <a:endParaRPr lang="en-US" noProof="0"/>
          </a:p>
        </p:txBody>
      </p:sp>
    </p:spTree>
    <p:extLst>
      <p:ext uri="{BB962C8B-B14F-4D97-AF65-F5344CB8AC3E}">
        <p14:creationId xmlns:p14="http://schemas.microsoft.com/office/powerpoint/2010/main" val="2313610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9FCB3-8820-F039-F043-E008FC2EB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5B4C02-37B7-982C-68FA-D2716CDB60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CC3B6C-3C92-473B-057E-DCB055304A0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428EF4-8371-2875-A22B-2C56AA844CDC}"/>
              </a:ext>
            </a:extLst>
          </p:cNvPr>
          <p:cNvSpPr>
            <a:spLocks noGrp="1"/>
          </p:cNvSpPr>
          <p:nvPr>
            <p:ph type="sldNum" sz="quarter" idx="5"/>
          </p:nvPr>
        </p:nvSpPr>
        <p:spPr/>
        <p:txBody>
          <a:bodyPr/>
          <a:lstStyle/>
          <a:p>
            <a:fld id="{DECDE012-9E2E-4477-8B5C-4E7D4E9BCBA6}" type="slidenum">
              <a:rPr lang="en-US" noProof="0" smtClean="0"/>
              <a:t>6</a:t>
            </a:fld>
            <a:endParaRPr lang="en-US" noProof="0"/>
          </a:p>
        </p:txBody>
      </p:sp>
    </p:spTree>
    <p:extLst>
      <p:ext uri="{BB962C8B-B14F-4D97-AF65-F5344CB8AC3E}">
        <p14:creationId xmlns:p14="http://schemas.microsoft.com/office/powerpoint/2010/main" val="3597767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267712" y="1408176"/>
            <a:ext cx="8868050" cy="2511974"/>
          </a:xfrm>
        </p:spPr>
        <p:txBody>
          <a:bodyPr>
            <a:normAutofit/>
          </a:bodyPr>
          <a:lstStyle/>
          <a:p>
            <a:r>
              <a:rPr lang="en-US" sz="6000" dirty="0"/>
              <a:t>Cyberattack Life Cycle Resilience</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37061" y="5364360"/>
            <a:ext cx="5486400" cy="384048"/>
          </a:xfrm>
        </p:spPr>
        <p:txBody>
          <a:bodyPr/>
          <a:lstStyle/>
          <a:p>
            <a:r>
              <a:rPr lang="en-US" dirty="0"/>
              <a:t>Ryan Coon</a:t>
            </a:r>
          </a:p>
          <a:p>
            <a:r>
              <a:rPr lang="en-US" dirty="0"/>
              <a:t>CYB 630</a:t>
            </a:r>
          </a:p>
          <a:p>
            <a:r>
              <a:rPr lang="en-US" dirty="0"/>
              <a:t>Dr. Hermano Jorge De Queiroz</a:t>
            </a:r>
          </a:p>
          <a:p>
            <a:r>
              <a:rPr lang="en-US" dirty="0"/>
              <a:t>June 18, 2025</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DFA08-11FE-00F5-9300-8890F8BEBA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C8748F-7CC8-1D75-09D1-CA06DF7E1C2E}"/>
              </a:ext>
            </a:extLst>
          </p:cNvPr>
          <p:cNvSpPr>
            <a:spLocks noGrp="1"/>
          </p:cNvSpPr>
          <p:nvPr>
            <p:ph type="title"/>
          </p:nvPr>
        </p:nvSpPr>
        <p:spPr>
          <a:xfrm>
            <a:off x="839788" y="457200"/>
            <a:ext cx="3932237" cy="1600200"/>
          </a:xfrm>
        </p:spPr>
        <p:txBody>
          <a:bodyPr anchor="b">
            <a:normAutofit/>
          </a:bodyPr>
          <a:lstStyle/>
          <a:p>
            <a:r>
              <a:rPr lang="en-US" dirty="0"/>
              <a:t>Attacker Motives</a:t>
            </a:r>
            <a:br>
              <a:rPr lang="en-US" dirty="0"/>
            </a:br>
            <a:endParaRPr lang="en-US" dirty="0"/>
          </a:p>
        </p:txBody>
      </p:sp>
      <p:sp>
        <p:nvSpPr>
          <p:cNvPr id="6" name="Text Placeholder 5">
            <a:extLst>
              <a:ext uri="{FF2B5EF4-FFF2-40B4-BE49-F238E27FC236}">
                <a16:creationId xmlns:a16="http://schemas.microsoft.com/office/drawing/2014/main" id="{B2B5D41F-5C37-B1C8-324B-6E0BDC49841A}"/>
              </a:ext>
            </a:extLst>
          </p:cNvPr>
          <p:cNvSpPr>
            <a:spLocks noGrp="1"/>
          </p:cNvSpPr>
          <p:nvPr>
            <p:ph type="body" sz="half" idx="2"/>
          </p:nvPr>
        </p:nvSpPr>
        <p:spPr>
          <a:xfrm>
            <a:off x="839788" y="2057400"/>
            <a:ext cx="3932237" cy="3811588"/>
          </a:xfrm>
        </p:spPr>
        <p:txBody>
          <a:bodyPr>
            <a:normAutofit/>
          </a:bodyPr>
          <a:lstStyle/>
          <a:p>
            <a:r>
              <a:rPr lang="en-US" dirty="0"/>
              <a:t>Ideological Motives:</a:t>
            </a:r>
            <a:br>
              <a:rPr lang="en-US" dirty="0"/>
            </a:br>
            <a:r>
              <a:rPr lang="en-US" dirty="0"/>
              <a:t>Certain attackers are driven by ideological beliefs, targeting organizations that conflict with their values. This can include:</a:t>
            </a:r>
          </a:p>
          <a:p>
            <a:r>
              <a:rPr lang="en-US" dirty="0"/>
              <a:t>Political Activism - Hacktivists may target government agencies or corporations to promote their political agenda.</a:t>
            </a:r>
          </a:p>
          <a:p>
            <a:r>
              <a:rPr lang="en-US" dirty="0"/>
              <a:t>Religious Extremism - Some attackers may act out of a desire to promote their religious beliefs or retaliate against perceived enemies.</a:t>
            </a:r>
          </a:p>
        </p:txBody>
      </p:sp>
      <p:sp>
        <p:nvSpPr>
          <p:cNvPr id="13" name="Slide Number Placeholder 12">
            <a:extLst>
              <a:ext uri="{FF2B5EF4-FFF2-40B4-BE49-F238E27FC236}">
                <a16:creationId xmlns:a16="http://schemas.microsoft.com/office/drawing/2014/main" id="{1371B818-4570-8F49-388B-D41047FA46EF}"/>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10</a:t>
            </a:fld>
            <a:endParaRPr lang="en-US"/>
          </a:p>
        </p:txBody>
      </p:sp>
      <p:pic>
        <p:nvPicPr>
          <p:cNvPr id="2052" name="Picture 4" descr="Cyber Attacker Motivations: A Key to Effective | LevelBlue">
            <a:extLst>
              <a:ext uri="{FF2B5EF4-FFF2-40B4-BE49-F238E27FC236}">
                <a16:creationId xmlns:a16="http://schemas.microsoft.com/office/drawing/2014/main" id="{08C7D4A4-9645-5B8C-CAE5-7BEAF9A1D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509" y="1257300"/>
            <a:ext cx="6476318" cy="420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48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B7374-FDA1-E69D-20A7-019F4FE66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A2629-22EE-6CF8-D05D-AA39E4BACF55}"/>
              </a:ext>
            </a:extLst>
          </p:cNvPr>
          <p:cNvSpPr>
            <a:spLocks noGrp="1"/>
          </p:cNvSpPr>
          <p:nvPr>
            <p:ph type="title"/>
          </p:nvPr>
        </p:nvSpPr>
        <p:spPr>
          <a:xfrm>
            <a:off x="839788" y="457200"/>
            <a:ext cx="3932237" cy="1600200"/>
          </a:xfrm>
        </p:spPr>
        <p:txBody>
          <a:bodyPr anchor="b">
            <a:normAutofit/>
          </a:bodyPr>
          <a:lstStyle/>
          <a:p>
            <a:r>
              <a:rPr lang="en-US" dirty="0"/>
              <a:t>Attacker Motives</a:t>
            </a:r>
            <a:br>
              <a:rPr lang="en-US" dirty="0"/>
            </a:br>
            <a:endParaRPr lang="en-US" dirty="0"/>
          </a:p>
        </p:txBody>
      </p:sp>
      <p:sp>
        <p:nvSpPr>
          <p:cNvPr id="6" name="Text Placeholder 5">
            <a:extLst>
              <a:ext uri="{FF2B5EF4-FFF2-40B4-BE49-F238E27FC236}">
                <a16:creationId xmlns:a16="http://schemas.microsoft.com/office/drawing/2014/main" id="{BA2DC8A1-32DA-4223-4892-21B9389492AA}"/>
              </a:ext>
            </a:extLst>
          </p:cNvPr>
          <p:cNvSpPr>
            <a:spLocks noGrp="1"/>
          </p:cNvSpPr>
          <p:nvPr>
            <p:ph type="body" sz="half" idx="2"/>
          </p:nvPr>
        </p:nvSpPr>
        <p:spPr>
          <a:xfrm>
            <a:off x="839788" y="2057400"/>
            <a:ext cx="3932237" cy="3811588"/>
          </a:xfrm>
        </p:spPr>
        <p:txBody>
          <a:bodyPr>
            <a:normAutofit/>
          </a:bodyPr>
          <a:lstStyle/>
          <a:p>
            <a:r>
              <a:rPr lang="en-US" dirty="0"/>
              <a:t>Emotional Factors:</a:t>
            </a:r>
            <a:br>
              <a:rPr lang="en-US" dirty="0"/>
            </a:br>
            <a:r>
              <a:rPr lang="en-US" dirty="0"/>
              <a:t>In some cases, attackers may be motivated by personal emotions, such as:</a:t>
            </a:r>
          </a:p>
          <a:p>
            <a:r>
              <a:rPr lang="en-US" dirty="0"/>
              <a:t>Revenge - Individuals may attack organizations or people they feel have wronged them.</a:t>
            </a:r>
          </a:p>
          <a:p>
            <a:r>
              <a:rPr lang="en-US" dirty="0"/>
              <a:t>Frustration - Some may act out of a desire to express their anger or dissatisfaction with a situation.</a:t>
            </a:r>
          </a:p>
        </p:txBody>
      </p:sp>
      <p:sp>
        <p:nvSpPr>
          <p:cNvPr id="13" name="Slide Number Placeholder 12">
            <a:extLst>
              <a:ext uri="{FF2B5EF4-FFF2-40B4-BE49-F238E27FC236}">
                <a16:creationId xmlns:a16="http://schemas.microsoft.com/office/drawing/2014/main" id="{87A3BD55-B285-E089-364B-3D39F5730FF2}"/>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11</a:t>
            </a:fld>
            <a:endParaRPr lang="en-US"/>
          </a:p>
        </p:txBody>
      </p:sp>
      <p:pic>
        <p:nvPicPr>
          <p:cNvPr id="2052" name="Picture 4" descr="Cyber Attacker Motivations: A Key to Effective | LevelBlue">
            <a:extLst>
              <a:ext uri="{FF2B5EF4-FFF2-40B4-BE49-F238E27FC236}">
                <a16:creationId xmlns:a16="http://schemas.microsoft.com/office/drawing/2014/main" id="{2C3A8D0E-7F04-7960-2B7C-8DA5A29BB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509" y="1257300"/>
            <a:ext cx="6476318" cy="420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87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838200" y="1115367"/>
            <a:ext cx="10515600" cy="575321"/>
          </a:xfrm>
        </p:spPr>
        <p:txBody>
          <a:bodyPr anchor="ctr">
            <a:noAutofit/>
          </a:bodyPr>
          <a:lstStyle/>
          <a:p>
            <a:r>
              <a:rPr lang="en-US" sz="2800" dirty="0"/>
              <a:t>Cybersecurity life cycle, framework, and methodologies</a:t>
            </a:r>
            <a:br>
              <a:rPr lang="en-US" sz="2800" dirty="0"/>
            </a:br>
            <a:endParaRPr lang="en-US" sz="2800"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idx="1"/>
          </p:nvPr>
        </p:nvSpPr>
        <p:spPr>
          <a:xfrm>
            <a:off x="2322576" y="2953512"/>
            <a:ext cx="3640074" cy="3296563"/>
          </a:xfrm>
        </p:spPr>
        <p:txBody>
          <a:bodyPr>
            <a:normAutofit/>
          </a:bodyPr>
          <a:lstStyle/>
          <a:p>
            <a:pPr marL="0" indent="0">
              <a:lnSpc>
                <a:spcPct val="90000"/>
              </a:lnSpc>
              <a:buNone/>
            </a:pPr>
            <a:r>
              <a:rPr lang="en-US" sz="1900"/>
              <a:t>Establishing a comprehensive cybersecurity program requires a multi-faceted approach that integrates the cybersecurity life cycle, a suitable framework (like NIST Cybersecurity Framework), and relevant methodologies. This process would involve a multi phase approach.</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12</a:t>
            </a:fld>
            <a:endParaRPr lang="en-US"/>
          </a:p>
        </p:txBody>
      </p:sp>
      <p:pic>
        <p:nvPicPr>
          <p:cNvPr id="4098" name="Picture 2" descr="Cybersecurity Lifecycle">
            <a:extLst>
              <a:ext uri="{FF2B5EF4-FFF2-40B4-BE49-F238E27FC236}">
                <a16:creationId xmlns:a16="http://schemas.microsoft.com/office/drawing/2014/main" id="{395280C3-D2DA-FCD6-4EA2-03BB9B174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49" r="22438" b="-3"/>
          <a:stretch>
            <a:fillRect/>
          </a:stretch>
        </p:blipFill>
        <p:spPr bwMode="auto">
          <a:xfrm>
            <a:off x="6153150" y="2953512"/>
            <a:ext cx="3969258" cy="3594682"/>
          </a:xfrm>
          <a:prstGeom prst="rect">
            <a:avLst/>
          </a:prstGeom>
          <a:solidFill>
            <a:srgbClr val="FFFFFF"/>
          </a:solidFill>
        </p:spPr>
      </p:pic>
    </p:spTree>
    <p:extLst>
      <p:ext uri="{BB962C8B-B14F-4D97-AF65-F5344CB8AC3E}">
        <p14:creationId xmlns:p14="http://schemas.microsoft.com/office/powerpoint/2010/main" val="90152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13</a:t>
            </a:fld>
            <a:endParaRPr lang="en-US"/>
          </a:p>
        </p:txBody>
      </p:sp>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54864" y="1399032"/>
            <a:ext cx="5916168" cy="1682749"/>
          </a:xfrm>
        </p:spPr>
        <p:txBody>
          <a:bodyPr anchor="t">
            <a:normAutofit/>
          </a:bodyPr>
          <a:lstStyle/>
          <a:p>
            <a:r>
              <a:rPr lang="en-US" dirty="0"/>
              <a:t>Phase 1</a:t>
            </a:r>
            <a:br>
              <a:rPr lang="en-US" dirty="0"/>
            </a:br>
            <a:r>
              <a:rPr lang="en-US" sz="3100" dirty="0"/>
              <a:t>Assessment and Planning</a:t>
            </a:r>
            <a:endParaRPr lang="en-PK" sz="3100" dirty="0"/>
          </a:p>
        </p:txBody>
      </p:sp>
      <p:sp>
        <p:nvSpPr>
          <p:cNvPr id="6" name="Text Placeholder 5">
            <a:extLst>
              <a:ext uri="{FF2B5EF4-FFF2-40B4-BE49-F238E27FC236}">
                <a16:creationId xmlns:a16="http://schemas.microsoft.com/office/drawing/2014/main" id="{BFE1F326-65DA-D1D2-BADE-C228E0696D1C}"/>
              </a:ext>
            </a:extLst>
          </p:cNvPr>
          <p:cNvSpPr>
            <a:spLocks noGrp="1"/>
          </p:cNvSpPr>
          <p:nvPr>
            <p:ph type="body" sz="quarter" idx="15"/>
          </p:nvPr>
        </p:nvSpPr>
        <p:spPr>
          <a:xfrm>
            <a:off x="5971031" y="576072"/>
            <a:ext cx="5578543" cy="6281928"/>
          </a:xfrm>
        </p:spPr>
        <p:txBody>
          <a:bodyPr>
            <a:normAutofit fontScale="85000" lnSpcReduction="20000"/>
          </a:bodyPr>
          <a:lstStyle/>
          <a:p>
            <a:r>
              <a:rPr lang="en-US" dirty="0"/>
              <a:t>Strategic Alignment - Begin by defining the organization's strategic goals and business objectives. Identify critical assets and systems that directly support these objectives. This forms the foundation for prioritizing cybersecurity efforts.</a:t>
            </a:r>
          </a:p>
          <a:p>
            <a:r>
              <a:rPr lang="en-US" dirty="0"/>
              <a:t>Risk Assessment - Conduct a thorough risk assessment to identify vulnerabilities, threats, and potential impacts on the organization. This assessment should consider both internal and external factors, including regulatory compliance requirements.</a:t>
            </a:r>
          </a:p>
          <a:p>
            <a:r>
              <a:rPr lang="en-US" dirty="0"/>
              <a:t>Framework Selection - Choose a cybersecurity framework that aligns with the organization's size, industry, and risk profile. The NIST Cybersecurity Framework is a widely adopted option, providing a flexible and comprehensive approach. Other frameworks, such as ISO 27001, can also be considered.</a:t>
            </a:r>
          </a:p>
          <a:p>
            <a:r>
              <a:rPr lang="en-US" dirty="0"/>
              <a:t>Gap Analysis - Compare the organization's current cybersecurity posture against the chosen framework. Identify gaps and areas for improvement. This analysis will inform the development of the cybersecurity program.</a:t>
            </a:r>
          </a:p>
          <a:p>
            <a:r>
              <a:rPr lang="en-US" dirty="0"/>
              <a:t>Program Definition - Based on the assessment and gap analysis, define the scope, objectives, and key performance indicators (KPIs) of the cybersecurity program. This should include a clear statement of purpose, roles and responsibilities, and budget allocation.</a:t>
            </a:r>
          </a:p>
        </p:txBody>
      </p:sp>
    </p:spTree>
    <p:extLst>
      <p:ext uri="{BB962C8B-B14F-4D97-AF65-F5344CB8AC3E}">
        <p14:creationId xmlns:p14="http://schemas.microsoft.com/office/powerpoint/2010/main" val="1125054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E26B5-BDAA-B341-A0D3-A26A562126E7}"/>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3D8CEF0E-43F7-E964-ED64-5FCF05204AD2}"/>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14</a:t>
            </a:fld>
            <a:endParaRPr lang="en-US"/>
          </a:p>
        </p:txBody>
      </p:sp>
      <p:sp>
        <p:nvSpPr>
          <p:cNvPr id="2" name="Title 1">
            <a:extLst>
              <a:ext uri="{FF2B5EF4-FFF2-40B4-BE49-F238E27FC236}">
                <a16:creationId xmlns:a16="http://schemas.microsoft.com/office/drawing/2014/main" id="{92925917-9E42-889C-534F-E9CAD07BDE55}"/>
              </a:ext>
            </a:extLst>
          </p:cNvPr>
          <p:cNvSpPr>
            <a:spLocks noGrp="1"/>
          </p:cNvSpPr>
          <p:nvPr>
            <p:ph type="title"/>
          </p:nvPr>
        </p:nvSpPr>
        <p:spPr>
          <a:xfrm>
            <a:off x="54864" y="1399032"/>
            <a:ext cx="6177124" cy="1682749"/>
          </a:xfrm>
        </p:spPr>
        <p:txBody>
          <a:bodyPr anchor="t">
            <a:normAutofit/>
          </a:bodyPr>
          <a:lstStyle/>
          <a:p>
            <a:r>
              <a:rPr lang="en-US" dirty="0"/>
              <a:t>Phase 2</a:t>
            </a:r>
            <a:br>
              <a:rPr lang="en-US" dirty="0"/>
            </a:br>
            <a:r>
              <a:rPr lang="en-US" sz="3100" dirty="0"/>
              <a:t>Design and Implementation</a:t>
            </a:r>
            <a:endParaRPr lang="en-PK" sz="3100" dirty="0"/>
          </a:p>
        </p:txBody>
      </p:sp>
      <p:sp>
        <p:nvSpPr>
          <p:cNvPr id="6" name="Text Placeholder 5">
            <a:extLst>
              <a:ext uri="{FF2B5EF4-FFF2-40B4-BE49-F238E27FC236}">
                <a16:creationId xmlns:a16="http://schemas.microsoft.com/office/drawing/2014/main" id="{1AE65DE4-71F1-FE97-DEBF-6A43F0D03E33}"/>
              </a:ext>
            </a:extLst>
          </p:cNvPr>
          <p:cNvSpPr>
            <a:spLocks noGrp="1"/>
          </p:cNvSpPr>
          <p:nvPr>
            <p:ph type="body" sz="quarter" idx="15"/>
          </p:nvPr>
        </p:nvSpPr>
        <p:spPr>
          <a:xfrm>
            <a:off x="6217217" y="576072"/>
            <a:ext cx="5578543" cy="6281928"/>
          </a:xfrm>
        </p:spPr>
        <p:txBody>
          <a:bodyPr>
            <a:normAutofit/>
          </a:bodyPr>
          <a:lstStyle/>
          <a:p>
            <a:r>
              <a:rPr lang="en-US" dirty="0"/>
              <a:t>Policy and Procedure Development - Develop comprehensive cybersecurity policies and procedures that align with the chosen framework and address identified risks. These policies should cover areas such as access control, data security, incident response, and security awareness training.</a:t>
            </a:r>
          </a:p>
          <a:p>
            <a:r>
              <a:rPr lang="en-US" dirty="0"/>
              <a:t>Technology Implementation - Implement appropriate security technologies to address identified vulnerabilities and threats. This may include firewalls, intrusion detection systems, antivirus software, data loss prevention (DLP) tools, and security information and event management (SIEM) systems.</a:t>
            </a:r>
          </a:p>
          <a:p>
            <a:r>
              <a:rPr lang="en-US" dirty="0"/>
              <a:t>Security Awareness Training - Develop and deliver comprehensive security awareness training programs to educate employees about cybersecurity threats and best practices. This training should be tailored to different roles and responsibilities within the organization.</a:t>
            </a:r>
          </a:p>
        </p:txBody>
      </p:sp>
    </p:spTree>
    <p:extLst>
      <p:ext uri="{BB962C8B-B14F-4D97-AF65-F5344CB8AC3E}">
        <p14:creationId xmlns:p14="http://schemas.microsoft.com/office/powerpoint/2010/main" val="444080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3C83F-5EAA-E14A-7B56-B06061EA0E05}"/>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35C6C696-39B2-0D80-3011-A5E3865C11A7}"/>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15</a:t>
            </a:fld>
            <a:endParaRPr lang="en-US"/>
          </a:p>
        </p:txBody>
      </p:sp>
      <p:sp>
        <p:nvSpPr>
          <p:cNvPr id="2" name="Title 1">
            <a:extLst>
              <a:ext uri="{FF2B5EF4-FFF2-40B4-BE49-F238E27FC236}">
                <a16:creationId xmlns:a16="http://schemas.microsoft.com/office/drawing/2014/main" id="{55F30A07-A19D-0596-2AC5-E757F115BBF6}"/>
              </a:ext>
            </a:extLst>
          </p:cNvPr>
          <p:cNvSpPr>
            <a:spLocks noGrp="1"/>
          </p:cNvSpPr>
          <p:nvPr>
            <p:ph type="title"/>
          </p:nvPr>
        </p:nvSpPr>
        <p:spPr>
          <a:xfrm>
            <a:off x="54864" y="1399032"/>
            <a:ext cx="6177124" cy="1682749"/>
          </a:xfrm>
        </p:spPr>
        <p:txBody>
          <a:bodyPr anchor="t">
            <a:normAutofit/>
          </a:bodyPr>
          <a:lstStyle/>
          <a:p>
            <a:r>
              <a:rPr lang="en-US" dirty="0"/>
              <a:t>Phase 3</a:t>
            </a:r>
            <a:br>
              <a:rPr lang="en-US" dirty="0"/>
            </a:br>
            <a:r>
              <a:rPr lang="en-US" sz="3100" dirty="0"/>
              <a:t>operation and monitoring</a:t>
            </a:r>
            <a:endParaRPr lang="en-PK" sz="3100" dirty="0"/>
          </a:p>
        </p:txBody>
      </p:sp>
      <p:sp>
        <p:nvSpPr>
          <p:cNvPr id="6" name="Text Placeholder 5">
            <a:extLst>
              <a:ext uri="{FF2B5EF4-FFF2-40B4-BE49-F238E27FC236}">
                <a16:creationId xmlns:a16="http://schemas.microsoft.com/office/drawing/2014/main" id="{F13E5F2C-24DA-9FE1-B65C-90E0F71A8450}"/>
              </a:ext>
            </a:extLst>
          </p:cNvPr>
          <p:cNvSpPr>
            <a:spLocks noGrp="1"/>
          </p:cNvSpPr>
          <p:nvPr>
            <p:ph type="body" sz="quarter" idx="15"/>
          </p:nvPr>
        </p:nvSpPr>
        <p:spPr>
          <a:xfrm>
            <a:off x="6217217" y="576072"/>
            <a:ext cx="5578543" cy="6281928"/>
          </a:xfrm>
        </p:spPr>
        <p:txBody>
          <a:bodyPr>
            <a:normAutofit/>
          </a:bodyPr>
          <a:lstStyle/>
          <a:p>
            <a:r>
              <a:rPr lang="en-US" dirty="0"/>
              <a:t>Continuous Monitoring - Implement continuous monitoring and logging to detect and respond to security incidents. This includes regular security audits, vulnerability scans, and penetration testing.</a:t>
            </a:r>
          </a:p>
          <a:p>
            <a:r>
              <a:rPr lang="en-US" dirty="0"/>
              <a:t>Incident Response - Develop and test an incident response plan to effectively manage and mitigate security incidents. This plan should outline clear procedures for identifying, containing, eradicating, recovering from, and learning from security incidents.</a:t>
            </a:r>
          </a:p>
          <a:p>
            <a:r>
              <a:rPr lang="en-US" dirty="0"/>
              <a:t>Compliance and Reporting - Ensure compliance with relevant regulations and standards. Regularly report on the effectiveness of the cybersecurity program to management and stakeholders.</a:t>
            </a:r>
          </a:p>
        </p:txBody>
      </p:sp>
    </p:spTree>
    <p:extLst>
      <p:ext uri="{BB962C8B-B14F-4D97-AF65-F5344CB8AC3E}">
        <p14:creationId xmlns:p14="http://schemas.microsoft.com/office/powerpoint/2010/main" val="149816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F64A5-5882-F8A4-9A7B-D7E89BC5CB2B}"/>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1F67098D-F936-E760-B6B8-52E2F079DB43}"/>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16</a:t>
            </a:fld>
            <a:endParaRPr lang="en-US"/>
          </a:p>
        </p:txBody>
      </p:sp>
      <p:sp>
        <p:nvSpPr>
          <p:cNvPr id="2" name="Title 1">
            <a:extLst>
              <a:ext uri="{FF2B5EF4-FFF2-40B4-BE49-F238E27FC236}">
                <a16:creationId xmlns:a16="http://schemas.microsoft.com/office/drawing/2014/main" id="{26B9BE8F-154F-8B7C-60E4-A96DC1E90288}"/>
              </a:ext>
            </a:extLst>
          </p:cNvPr>
          <p:cNvSpPr>
            <a:spLocks noGrp="1"/>
          </p:cNvSpPr>
          <p:nvPr>
            <p:ph type="title"/>
          </p:nvPr>
        </p:nvSpPr>
        <p:spPr>
          <a:xfrm>
            <a:off x="54864" y="1399032"/>
            <a:ext cx="6177124" cy="1682749"/>
          </a:xfrm>
        </p:spPr>
        <p:txBody>
          <a:bodyPr anchor="t">
            <a:normAutofit/>
          </a:bodyPr>
          <a:lstStyle/>
          <a:p>
            <a:r>
              <a:rPr lang="en-US" dirty="0"/>
              <a:t>Phase 4</a:t>
            </a:r>
            <a:br>
              <a:rPr lang="en-US" dirty="0"/>
            </a:br>
            <a:r>
              <a:rPr lang="en-US" sz="3100" dirty="0"/>
              <a:t>review and improvement</a:t>
            </a:r>
            <a:endParaRPr lang="en-PK" sz="3100" dirty="0"/>
          </a:p>
        </p:txBody>
      </p:sp>
      <p:sp>
        <p:nvSpPr>
          <p:cNvPr id="6" name="Text Placeholder 5">
            <a:extLst>
              <a:ext uri="{FF2B5EF4-FFF2-40B4-BE49-F238E27FC236}">
                <a16:creationId xmlns:a16="http://schemas.microsoft.com/office/drawing/2014/main" id="{646D28FA-E3CD-1AEB-40B2-631A1C915646}"/>
              </a:ext>
            </a:extLst>
          </p:cNvPr>
          <p:cNvSpPr>
            <a:spLocks noGrp="1"/>
          </p:cNvSpPr>
          <p:nvPr>
            <p:ph type="body" sz="quarter" idx="15"/>
          </p:nvPr>
        </p:nvSpPr>
        <p:spPr>
          <a:xfrm>
            <a:off x="6217217" y="576072"/>
            <a:ext cx="5578543" cy="6281928"/>
          </a:xfrm>
        </p:spPr>
        <p:txBody>
          <a:bodyPr>
            <a:normAutofit/>
          </a:bodyPr>
          <a:lstStyle/>
          <a:p>
            <a:r>
              <a:rPr lang="en-US" dirty="0"/>
              <a:t>Regular Review - Regularly review and update the cybersecurity program to address emerging threats and vulnerabilities. This should include periodic risk assessments, gap analyses, and policy updates.</a:t>
            </a:r>
          </a:p>
          <a:p>
            <a:r>
              <a:rPr lang="en-US" dirty="0"/>
              <a:t>Continuous Improvement - Implement a continuous improvement process to enhance the effectiveness of the cybersecurity program over time. This may involve incorporating new technologies, improving processes, and enhancing employee training.</a:t>
            </a:r>
          </a:p>
        </p:txBody>
      </p:sp>
    </p:spTree>
    <p:extLst>
      <p:ext uri="{BB962C8B-B14F-4D97-AF65-F5344CB8AC3E}">
        <p14:creationId xmlns:p14="http://schemas.microsoft.com/office/powerpoint/2010/main" val="387171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a:xfrm>
            <a:off x="-1" y="1399032"/>
            <a:ext cx="5824025" cy="1682749"/>
          </a:xfrm>
        </p:spPr>
        <p:txBody>
          <a:bodyPr/>
          <a:lstStyle/>
          <a:p>
            <a:r>
              <a:rPr lang="en-US" dirty="0"/>
              <a:t>Methodologies</a:t>
            </a:r>
          </a:p>
        </p:txBody>
      </p:sp>
      <p:sp>
        <p:nvSpPr>
          <p:cNvPr id="6" name="Text Placeholder 5">
            <a:extLst>
              <a:ext uri="{FF2B5EF4-FFF2-40B4-BE49-F238E27FC236}">
                <a16:creationId xmlns:a16="http://schemas.microsoft.com/office/drawing/2014/main" id="{7F8B4CE7-99C9-BD2D-17D0-2B34D13B367F}"/>
              </a:ext>
            </a:extLst>
          </p:cNvPr>
          <p:cNvSpPr>
            <a:spLocks noGrp="1"/>
          </p:cNvSpPr>
          <p:nvPr>
            <p:ph type="body" sz="quarter" idx="16"/>
          </p:nvPr>
        </p:nvSpPr>
        <p:spPr>
          <a:xfrm>
            <a:off x="5971032" y="3941063"/>
            <a:ext cx="5824728" cy="2065841"/>
          </a:xfrm>
        </p:spPr>
        <p:txBody>
          <a:bodyPr/>
          <a:lstStyle/>
          <a:p>
            <a:pPr marL="0" indent="0">
              <a:buNone/>
            </a:pPr>
            <a:r>
              <a:rPr lang="en-US" dirty="0"/>
              <a:t>Various methodologies can be integrated into this process, such as Agile for iterative development and improvement, and DevOps for integrating security into the software development lifecycle. The specific methodology chosen will depend on the organization's needs and preferences.</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17</a:t>
            </a:fld>
            <a:endParaRPr lang="en-US"/>
          </a:p>
        </p:txBody>
      </p:sp>
    </p:spTree>
    <p:extLst>
      <p:ext uri="{BB962C8B-B14F-4D97-AF65-F5344CB8AC3E}">
        <p14:creationId xmlns:p14="http://schemas.microsoft.com/office/powerpoint/2010/main" val="616355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p:txBody>
          <a:bodyPr/>
          <a:lstStyle/>
          <a:p>
            <a:r>
              <a:rPr lang="en-US" sz="5000" dirty="0">
                <a:solidFill>
                  <a:schemeClr val="tx2"/>
                </a:solidFill>
                <a:latin typeface="Arial" panose="020B0604020202020204" pitchFamily="34" charset="0"/>
                <a:cs typeface="Arial" panose="020B0604020202020204" pitchFamily="34" charset="0"/>
              </a:rPr>
              <a:t>references</a:t>
            </a:r>
            <a:br>
              <a:rPr lang="en-US" sz="5000" dirty="0">
                <a:solidFill>
                  <a:schemeClr val="tx2"/>
                </a:solidFill>
                <a:latin typeface="Arial" panose="020B0604020202020204" pitchFamily="34" charset="0"/>
                <a:cs typeface="Arial" panose="020B0604020202020204" pitchFamily="34" charset="0"/>
              </a:rPr>
            </a:br>
            <a:endParaRPr lang="en-US"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18</a:t>
            </a:fld>
            <a:endParaRPr lang="en-US" dirty="0"/>
          </a:p>
        </p:txBody>
      </p:sp>
      <p:sp>
        <p:nvSpPr>
          <p:cNvPr id="7" name="Text Placeholder 6">
            <a:extLst>
              <a:ext uri="{FF2B5EF4-FFF2-40B4-BE49-F238E27FC236}">
                <a16:creationId xmlns:a16="http://schemas.microsoft.com/office/drawing/2014/main" id="{2749D3A3-A012-454F-EFFD-30D72C9C8AE7}"/>
              </a:ext>
            </a:extLst>
          </p:cNvPr>
          <p:cNvSpPr>
            <a:spLocks noGrp="1"/>
          </p:cNvSpPr>
          <p:nvPr>
            <p:ph type="body" sz="quarter" idx="15"/>
          </p:nvPr>
        </p:nvSpPr>
        <p:spPr>
          <a:xfrm>
            <a:off x="351692" y="2546252"/>
            <a:ext cx="11444068" cy="4009996"/>
          </a:xfrm>
        </p:spPr>
        <p:txBody>
          <a:bodyPr/>
          <a:lstStyle/>
          <a:p>
            <a:pPr marL="0" indent="-457200">
              <a:buNone/>
            </a:pPr>
            <a:r>
              <a:rPr lang="en-US" sz="1200" dirty="0"/>
              <a:t>IBM. (2024). Cost of a data breach report 2024. IBM. https://www.ibm.com/reports/data-breach</a:t>
            </a:r>
          </a:p>
          <a:p>
            <a:pPr marL="0" indent="-457200">
              <a:buNone/>
            </a:pPr>
            <a:endParaRPr lang="en-US" sz="1200" dirty="0"/>
          </a:p>
          <a:p>
            <a:pPr marL="0" indent="-457200">
              <a:buNone/>
            </a:pPr>
            <a:r>
              <a:rPr lang="en-US" sz="1200" dirty="0"/>
              <a:t>Lenaerts-Bergmans, B. (2022, October 13). What Is the Cyber Kill Chain? Introduction Guide | CrowdStrike. Crowdstrike.com. https://www.crowdstrike.com/en-us/cybersecurity-101/cyberattacks/cyber-kill-chain/</a:t>
            </a:r>
          </a:p>
          <a:p>
            <a:pPr marL="0" indent="-457200">
              <a:buNone/>
            </a:pPr>
            <a:endParaRPr lang="en-US" sz="1200" dirty="0"/>
          </a:p>
          <a:p>
            <a:pPr marL="0" indent="-457200">
              <a:buNone/>
            </a:pPr>
            <a:r>
              <a:rPr lang="en-US" sz="1200" dirty="0"/>
              <a:t>Lockheed Martin. (2025). Cyber Kill Chain. Lockheed Martin. https://www.lockheedmartin.com/en-us/capabilities/cyber/cyber-kill-chain.html</a:t>
            </a:r>
          </a:p>
          <a:p>
            <a:pPr marL="0" indent="-457200">
              <a:buNone/>
            </a:pPr>
            <a:endParaRPr lang="en-US" sz="1200" dirty="0"/>
          </a:p>
          <a:p>
            <a:pPr marL="0" indent="-457200">
              <a:buNone/>
            </a:pPr>
            <a:r>
              <a:rPr lang="en-US" sz="1200" dirty="0"/>
              <a:t>Mark, C. (2024, January 6). Understanding cyber attacker motivations to best apply controls. Levelblue.com. https://levelblue.com/blogs/security-essentials/understanding-cyber-attacker-motivations-to-best-apply-controls</a:t>
            </a:r>
          </a:p>
          <a:p>
            <a:pPr marL="0" indent="-457200">
              <a:buNone/>
            </a:pPr>
            <a:endParaRPr lang="en-US" sz="1200" dirty="0"/>
          </a:p>
          <a:p>
            <a:pPr marL="0" indent="-457200">
              <a:buNone/>
            </a:pPr>
            <a:r>
              <a:rPr lang="en-US" sz="1200" dirty="0"/>
              <a:t>NIST. (2024). Cybersecurity Framework. National Institute of Standards and Technology. https://www.nist.gov/cyberframework</a:t>
            </a:r>
          </a:p>
          <a:p>
            <a:pPr marL="0" indent="-457200">
              <a:buNone/>
            </a:pPr>
            <a:endParaRPr lang="en-US" sz="1200" dirty="0"/>
          </a:p>
          <a:p>
            <a:pPr marL="0" indent="-457200">
              <a:buNone/>
            </a:pPr>
            <a:r>
              <a:rPr lang="en-US" sz="1200" dirty="0"/>
              <a:t>SANS. (n.d.). Top 25 Software Errors | SANS Institute. Www.sans.org. https://www.sans.org/top25-software-errors/</a:t>
            </a:r>
          </a:p>
          <a:p>
            <a:pPr marL="0" indent="-457200">
              <a:buNone/>
            </a:pPr>
            <a:endParaRPr lang="en-US" sz="1200" dirty="0"/>
          </a:p>
          <a:p>
            <a:pPr marL="0" indent="-457200">
              <a:buNone/>
            </a:pPr>
            <a:r>
              <a:rPr lang="en-US" sz="1200" dirty="0"/>
              <a:t>Tamang, P. (2022). Cybersecurity Lifecycle. Securesphere.co.nz. https://securesphere.co.nz/index.php/cybersecurity-lifecycle-2/</a:t>
            </a:r>
          </a:p>
        </p:txBody>
      </p:sp>
    </p:spTree>
    <p:extLst>
      <p:ext uri="{BB962C8B-B14F-4D97-AF65-F5344CB8AC3E}">
        <p14:creationId xmlns:p14="http://schemas.microsoft.com/office/powerpoint/2010/main" val="47661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2</a:t>
            </a:fld>
            <a:endParaRPr lang="en-US"/>
          </a:p>
        </p:txBody>
      </p:sp>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a:xfrm>
            <a:off x="838200" y="1115367"/>
            <a:ext cx="10515600" cy="575321"/>
          </a:xfrm>
        </p:spPr>
        <p:txBody>
          <a:bodyPr anchor="ctr">
            <a:normAutofit/>
          </a:bodyPr>
          <a:lstStyle/>
          <a:p>
            <a:r>
              <a:rPr lang="en-US" sz="3700" dirty="0"/>
              <a:t>Eight Stages of the Cyber Kill Chain</a:t>
            </a:r>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4294967295"/>
          </p:nvPr>
        </p:nvSpPr>
        <p:spPr>
          <a:xfrm>
            <a:off x="4259579" y="1881188"/>
            <a:ext cx="7094220" cy="4352544"/>
          </a:xfrm>
        </p:spPr>
        <p:txBody>
          <a:bodyPr anchor="t">
            <a:normAutofit/>
          </a:bodyPr>
          <a:lstStyle/>
          <a:p>
            <a:pPr marL="0"/>
            <a:r>
              <a:rPr lang="en-US" sz="1800" kern="1200"/>
              <a:t>Reconnaissance - Gathering information about the target. </a:t>
            </a:r>
          </a:p>
          <a:p>
            <a:pPr marL="0"/>
            <a:r>
              <a:rPr lang="en-US" sz="1800" kern="1200"/>
              <a:t>Weaponization - Creating malicious code or tools. </a:t>
            </a:r>
          </a:p>
          <a:p>
            <a:pPr marL="0"/>
            <a:r>
              <a:rPr lang="en-US" sz="1800" kern="1200"/>
              <a:t>Delivery - Transmitting the weapon to the target.</a:t>
            </a:r>
          </a:p>
          <a:p>
            <a:pPr marL="0"/>
            <a:r>
              <a:rPr lang="en-US" sz="1800" kern="1200"/>
              <a:t>Exploitation - Activating the weapon to exploit a vulnerability. </a:t>
            </a:r>
          </a:p>
          <a:p>
            <a:pPr marL="0"/>
            <a:r>
              <a:rPr lang="en-US" sz="1800" kern="1200"/>
              <a:t>Installation - Installing malicious software or gaining a foothold. </a:t>
            </a:r>
          </a:p>
          <a:p>
            <a:pPr marL="0"/>
            <a:r>
              <a:rPr lang="en-US" sz="1800" kern="1200"/>
              <a:t>Command and Control (C2) - Establishing a remote control channel. </a:t>
            </a:r>
          </a:p>
          <a:p>
            <a:pPr marL="0"/>
            <a:r>
              <a:rPr lang="en-US" sz="1800" kern="1200"/>
              <a:t>Actions on Objectives - Executing the attacker’s goal (e.g., data theft, destruction). </a:t>
            </a:r>
          </a:p>
          <a:p>
            <a:pPr marL="0"/>
            <a:r>
              <a:rPr lang="en-US" sz="1800" kern="1200"/>
              <a:t>Exfiltration/Impact - Stealing, destroying, or disrupting systems/data.</a:t>
            </a:r>
          </a:p>
          <a:p>
            <a:pPr marL="0"/>
            <a:endParaRPr lang="en-US" sz="1800" kern="1200"/>
          </a:p>
          <a:p>
            <a:pPr marL="0"/>
            <a:endParaRPr lang="en-US" sz="1800" kern="1200"/>
          </a:p>
        </p:txBody>
      </p:sp>
      <p:pic>
        <p:nvPicPr>
          <p:cNvPr id="1028" name="Picture 4" descr="Cyber Kill Chain® | Lockheed Martin">
            <a:extLst>
              <a:ext uri="{FF2B5EF4-FFF2-40B4-BE49-F238E27FC236}">
                <a16:creationId xmlns:a16="http://schemas.microsoft.com/office/drawing/2014/main" id="{064D4203-45E5-4E2D-DDB1-EC3205CEF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49" y="1690688"/>
            <a:ext cx="4322746" cy="5038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2F894F-23A1-85D4-2713-57D743F8086A}"/>
              </a:ext>
            </a:extLst>
          </p:cNvPr>
          <p:cNvSpPr>
            <a:spLocks noGrp="1"/>
          </p:cNvSpPr>
          <p:nvPr>
            <p:ph type="body" sz="quarter" idx="13"/>
          </p:nvPr>
        </p:nvSpPr>
        <p:spPr>
          <a:xfrm>
            <a:off x="365760" y="193643"/>
            <a:ext cx="4828032" cy="490538"/>
          </a:xfrm>
        </p:spPr>
        <p:txBody>
          <a:bodyPr/>
          <a:lstStyle/>
          <a:p>
            <a:r>
              <a:rPr lang="en-US" dirty="0"/>
              <a:t>Preventative Measures</a:t>
            </a:r>
            <a:endParaRPr lang="en-PK" dirty="0"/>
          </a:p>
        </p:txBody>
      </p:sp>
      <p:sp>
        <p:nvSpPr>
          <p:cNvPr id="4" name="Text Placeholder 3">
            <a:extLst>
              <a:ext uri="{FF2B5EF4-FFF2-40B4-BE49-F238E27FC236}">
                <a16:creationId xmlns:a16="http://schemas.microsoft.com/office/drawing/2014/main" id="{C0EF4D35-9BD6-00FC-A23D-DCE50F2F200E}"/>
              </a:ext>
            </a:extLst>
          </p:cNvPr>
          <p:cNvSpPr>
            <a:spLocks noGrp="1"/>
          </p:cNvSpPr>
          <p:nvPr>
            <p:ph type="body" sz="quarter" idx="14"/>
          </p:nvPr>
        </p:nvSpPr>
        <p:spPr>
          <a:xfrm>
            <a:off x="6096000" y="2175424"/>
            <a:ext cx="4828032" cy="490538"/>
          </a:xfrm>
        </p:spPr>
        <p:txBody>
          <a:bodyPr/>
          <a:lstStyle/>
          <a:p>
            <a:r>
              <a:rPr lang="en-US" dirty="0"/>
              <a:t>Weaponization</a:t>
            </a:r>
            <a:endParaRPr lang="en-PK" dirty="0"/>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p:txBody>
          <a:bodyPr/>
          <a:lstStyle/>
          <a:p>
            <a:pPr marL="0" indent="0">
              <a:buNone/>
            </a:pPr>
            <a:r>
              <a:rPr lang="en-US" sz="1400" dirty="0"/>
              <a:t>Implement robust network monitoring to detect suspicious scanning activity. Utilize intrusion detection/prevention systems (IDS/IPS) to identify and block reconnaissance attempts. Regularly update and patch systems to close known vulnerabilities. Employ security information and event management (SIEM) systems to correlate security events and identify potential threats.</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p:txBody>
          <a:bodyPr/>
          <a:lstStyle/>
          <a:p>
            <a:pPr marL="0" indent="0">
              <a:buNone/>
            </a:pPr>
            <a:r>
              <a:rPr lang="en-US" sz="1400" dirty="0"/>
              <a:t>Educate employees about phishing and social engineering tactics. Regularly update antivirus and anti-malware software. Implement email filtering and spam protection. Use application control to restrict the execution of unauthorized software.</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9" name="Text Placeholder 2">
            <a:extLst>
              <a:ext uri="{FF2B5EF4-FFF2-40B4-BE49-F238E27FC236}">
                <a16:creationId xmlns:a16="http://schemas.microsoft.com/office/drawing/2014/main" id="{DC4F277F-6C17-EEEF-56C4-6912244409BC}"/>
              </a:ext>
            </a:extLst>
          </p:cNvPr>
          <p:cNvSpPr txBox="1">
            <a:spLocks/>
          </p:cNvSpPr>
          <p:nvPr/>
        </p:nvSpPr>
        <p:spPr>
          <a:xfrm>
            <a:off x="518160" y="217542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Reconnaissance</a:t>
            </a:r>
            <a:endParaRPr lang="en-PK" dirty="0"/>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2BCF5-BF31-7416-812F-91A6F64D8B3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3EB8790-E897-AE43-046E-6FC3F7143F71}"/>
              </a:ext>
            </a:extLst>
          </p:cNvPr>
          <p:cNvSpPr>
            <a:spLocks noGrp="1"/>
          </p:cNvSpPr>
          <p:nvPr>
            <p:ph type="body" sz="quarter" idx="13"/>
          </p:nvPr>
        </p:nvSpPr>
        <p:spPr>
          <a:xfrm>
            <a:off x="365760" y="193643"/>
            <a:ext cx="4828032" cy="490538"/>
          </a:xfrm>
        </p:spPr>
        <p:txBody>
          <a:bodyPr/>
          <a:lstStyle/>
          <a:p>
            <a:r>
              <a:rPr lang="en-US" dirty="0"/>
              <a:t>Preventative Measures</a:t>
            </a:r>
            <a:endParaRPr lang="en-PK" dirty="0"/>
          </a:p>
        </p:txBody>
      </p:sp>
      <p:sp>
        <p:nvSpPr>
          <p:cNvPr id="4" name="Text Placeholder 3">
            <a:extLst>
              <a:ext uri="{FF2B5EF4-FFF2-40B4-BE49-F238E27FC236}">
                <a16:creationId xmlns:a16="http://schemas.microsoft.com/office/drawing/2014/main" id="{7FD665AD-F4DC-3F1E-62AE-004CA09A5046}"/>
              </a:ext>
            </a:extLst>
          </p:cNvPr>
          <p:cNvSpPr>
            <a:spLocks noGrp="1"/>
          </p:cNvSpPr>
          <p:nvPr>
            <p:ph type="body" sz="quarter" idx="14"/>
          </p:nvPr>
        </p:nvSpPr>
        <p:spPr>
          <a:xfrm>
            <a:off x="6096000" y="2175424"/>
            <a:ext cx="4828032" cy="490538"/>
          </a:xfrm>
        </p:spPr>
        <p:txBody>
          <a:bodyPr/>
          <a:lstStyle/>
          <a:p>
            <a:r>
              <a:rPr lang="en-US" dirty="0"/>
              <a:t>Exploitation</a:t>
            </a:r>
            <a:endParaRPr lang="en-PK" dirty="0"/>
          </a:p>
        </p:txBody>
      </p:sp>
      <p:sp>
        <p:nvSpPr>
          <p:cNvPr id="5" name="Text Placeholder 4">
            <a:extLst>
              <a:ext uri="{FF2B5EF4-FFF2-40B4-BE49-F238E27FC236}">
                <a16:creationId xmlns:a16="http://schemas.microsoft.com/office/drawing/2014/main" id="{F7DBF197-E9B2-2543-9FFB-1D47F535A4F8}"/>
              </a:ext>
            </a:extLst>
          </p:cNvPr>
          <p:cNvSpPr>
            <a:spLocks noGrp="1"/>
          </p:cNvSpPr>
          <p:nvPr>
            <p:ph type="body" sz="quarter" idx="15"/>
          </p:nvPr>
        </p:nvSpPr>
        <p:spPr/>
        <p:txBody>
          <a:bodyPr/>
          <a:lstStyle/>
          <a:p>
            <a:pPr marL="0" indent="0">
              <a:buNone/>
            </a:pPr>
            <a:r>
              <a:rPr lang="en-US" sz="1400" dirty="0"/>
              <a:t>Employ strong email security measures, including spam filtering and anti-phishing techniques. Use web filtering to block malicious websites. Regularly patch vulnerabilities in web applications and servers. Implement network segmentation to limit the impact of successful attacks.</a:t>
            </a:r>
          </a:p>
        </p:txBody>
      </p:sp>
      <p:sp>
        <p:nvSpPr>
          <p:cNvPr id="6" name="Text Placeholder 5">
            <a:extLst>
              <a:ext uri="{FF2B5EF4-FFF2-40B4-BE49-F238E27FC236}">
                <a16:creationId xmlns:a16="http://schemas.microsoft.com/office/drawing/2014/main" id="{9E2D2D1D-6046-4E6E-2947-795578CB3680}"/>
              </a:ext>
            </a:extLst>
          </p:cNvPr>
          <p:cNvSpPr>
            <a:spLocks noGrp="1"/>
          </p:cNvSpPr>
          <p:nvPr>
            <p:ph type="body" sz="quarter" idx="16"/>
          </p:nvPr>
        </p:nvSpPr>
        <p:spPr/>
        <p:txBody>
          <a:bodyPr/>
          <a:lstStyle/>
          <a:p>
            <a:pPr marL="0" indent="0">
              <a:buNone/>
            </a:pPr>
            <a:r>
              <a:rPr lang="en-US" sz="1400" dirty="0"/>
              <a:t>Regularly patch software vulnerabilities. Utilize vulnerability scanners to identify and address weaknesses. Implement strong access controls and multi-factor authentication (MFA) to restrict unauthorized access. Employ intrusion detection and prevention systems to monitor network traffic for malicious activity.</a:t>
            </a:r>
          </a:p>
        </p:txBody>
      </p:sp>
      <p:sp>
        <p:nvSpPr>
          <p:cNvPr id="13" name="Slide Number Placeholder 12">
            <a:extLst>
              <a:ext uri="{FF2B5EF4-FFF2-40B4-BE49-F238E27FC236}">
                <a16:creationId xmlns:a16="http://schemas.microsoft.com/office/drawing/2014/main" id="{68A805B5-D7D6-4F81-19E4-0DEE8D5E4D14}"/>
              </a:ext>
            </a:extLst>
          </p:cNvPr>
          <p:cNvSpPr>
            <a:spLocks noGrp="1"/>
          </p:cNvSpPr>
          <p:nvPr>
            <p:ph type="sldNum" sz="quarter" idx="12"/>
          </p:nvPr>
        </p:nvSpPr>
        <p:spPr/>
        <p:txBody>
          <a:bodyPr/>
          <a:lstStyle/>
          <a:p>
            <a:fld id="{5BFCF61C-3B18-4C03-8326-CC3B32D710C9}" type="slidenum">
              <a:rPr lang="en-US" smtClean="0"/>
              <a:pPr/>
              <a:t>4</a:t>
            </a:fld>
            <a:endParaRPr lang="en-US"/>
          </a:p>
        </p:txBody>
      </p:sp>
      <p:sp>
        <p:nvSpPr>
          <p:cNvPr id="9" name="Text Placeholder 2">
            <a:extLst>
              <a:ext uri="{FF2B5EF4-FFF2-40B4-BE49-F238E27FC236}">
                <a16:creationId xmlns:a16="http://schemas.microsoft.com/office/drawing/2014/main" id="{5842CF12-23C9-0C33-C163-0A20BDC65A32}"/>
              </a:ext>
            </a:extLst>
          </p:cNvPr>
          <p:cNvSpPr txBox="1">
            <a:spLocks/>
          </p:cNvSpPr>
          <p:nvPr/>
        </p:nvSpPr>
        <p:spPr>
          <a:xfrm>
            <a:off x="518160" y="217542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Delivery</a:t>
            </a:r>
            <a:endParaRPr lang="en-PK" dirty="0"/>
          </a:p>
        </p:txBody>
      </p:sp>
    </p:spTree>
    <p:extLst>
      <p:ext uri="{BB962C8B-B14F-4D97-AF65-F5344CB8AC3E}">
        <p14:creationId xmlns:p14="http://schemas.microsoft.com/office/powerpoint/2010/main" val="318721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025B8-EF28-7B78-2556-F786416E2DF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4FEBF25-80CF-0217-BBBA-67DA967D4E4D}"/>
              </a:ext>
            </a:extLst>
          </p:cNvPr>
          <p:cNvSpPr>
            <a:spLocks noGrp="1"/>
          </p:cNvSpPr>
          <p:nvPr>
            <p:ph type="body" sz="quarter" idx="13"/>
          </p:nvPr>
        </p:nvSpPr>
        <p:spPr>
          <a:xfrm>
            <a:off x="365760" y="193643"/>
            <a:ext cx="4828032" cy="490538"/>
          </a:xfrm>
        </p:spPr>
        <p:txBody>
          <a:bodyPr/>
          <a:lstStyle/>
          <a:p>
            <a:r>
              <a:rPr lang="en-US" dirty="0"/>
              <a:t>Preventative Measures</a:t>
            </a:r>
            <a:endParaRPr lang="en-PK" dirty="0"/>
          </a:p>
        </p:txBody>
      </p:sp>
      <p:sp>
        <p:nvSpPr>
          <p:cNvPr id="4" name="Text Placeholder 3">
            <a:extLst>
              <a:ext uri="{FF2B5EF4-FFF2-40B4-BE49-F238E27FC236}">
                <a16:creationId xmlns:a16="http://schemas.microsoft.com/office/drawing/2014/main" id="{309A3F5E-EDAD-D2C4-F1C6-6C37689417A4}"/>
              </a:ext>
            </a:extLst>
          </p:cNvPr>
          <p:cNvSpPr>
            <a:spLocks noGrp="1"/>
          </p:cNvSpPr>
          <p:nvPr>
            <p:ph type="body" sz="quarter" idx="14"/>
          </p:nvPr>
        </p:nvSpPr>
        <p:spPr>
          <a:xfrm>
            <a:off x="6096000" y="2175424"/>
            <a:ext cx="4828032" cy="490538"/>
          </a:xfrm>
        </p:spPr>
        <p:txBody>
          <a:bodyPr/>
          <a:lstStyle/>
          <a:p>
            <a:r>
              <a:rPr lang="en-US" dirty="0"/>
              <a:t>Command and Control</a:t>
            </a:r>
            <a:endParaRPr lang="en-PK" dirty="0"/>
          </a:p>
        </p:txBody>
      </p:sp>
      <p:sp>
        <p:nvSpPr>
          <p:cNvPr id="5" name="Text Placeholder 4">
            <a:extLst>
              <a:ext uri="{FF2B5EF4-FFF2-40B4-BE49-F238E27FC236}">
                <a16:creationId xmlns:a16="http://schemas.microsoft.com/office/drawing/2014/main" id="{BD1F4A0A-B5A4-662A-739E-B11EB6967EC6}"/>
              </a:ext>
            </a:extLst>
          </p:cNvPr>
          <p:cNvSpPr>
            <a:spLocks noGrp="1"/>
          </p:cNvSpPr>
          <p:nvPr>
            <p:ph type="body" sz="quarter" idx="15"/>
          </p:nvPr>
        </p:nvSpPr>
        <p:spPr/>
        <p:txBody>
          <a:bodyPr/>
          <a:lstStyle/>
          <a:p>
            <a:pPr marL="0" indent="0">
              <a:buNone/>
            </a:pPr>
            <a:r>
              <a:rPr lang="en-US" sz="1400" dirty="0"/>
              <a:t>Implement application whitelisting to restrict the execution of unauthorized software. Utilize endpoint detection and response (EDR) solutions to monitor system activity for malicious behavior. Regularly back up critical data to prevent data loss in case of an attack.</a:t>
            </a:r>
          </a:p>
        </p:txBody>
      </p:sp>
      <p:sp>
        <p:nvSpPr>
          <p:cNvPr id="6" name="Text Placeholder 5">
            <a:extLst>
              <a:ext uri="{FF2B5EF4-FFF2-40B4-BE49-F238E27FC236}">
                <a16:creationId xmlns:a16="http://schemas.microsoft.com/office/drawing/2014/main" id="{A8B39139-DD2A-54D5-DBDD-3312F754EB61}"/>
              </a:ext>
            </a:extLst>
          </p:cNvPr>
          <p:cNvSpPr>
            <a:spLocks noGrp="1"/>
          </p:cNvSpPr>
          <p:nvPr>
            <p:ph type="body" sz="quarter" idx="16"/>
          </p:nvPr>
        </p:nvSpPr>
        <p:spPr/>
        <p:txBody>
          <a:bodyPr/>
          <a:lstStyle/>
          <a:p>
            <a:pPr marL="0" indent="0">
              <a:buNone/>
            </a:pPr>
            <a:r>
              <a:rPr lang="en-US" sz="1400" dirty="0"/>
              <a:t>Implement network segmentation to isolate critical systems. Use firewalls to control network traffic and block unauthorized access. Monitor network traffic for suspicious communication patterns. Regularly review and update security policies and procedures.</a:t>
            </a:r>
          </a:p>
        </p:txBody>
      </p:sp>
      <p:sp>
        <p:nvSpPr>
          <p:cNvPr id="13" name="Slide Number Placeholder 12">
            <a:extLst>
              <a:ext uri="{FF2B5EF4-FFF2-40B4-BE49-F238E27FC236}">
                <a16:creationId xmlns:a16="http://schemas.microsoft.com/office/drawing/2014/main" id="{C234C5CB-0A65-81C9-238D-739EC146E15A}"/>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9" name="Text Placeholder 2">
            <a:extLst>
              <a:ext uri="{FF2B5EF4-FFF2-40B4-BE49-F238E27FC236}">
                <a16:creationId xmlns:a16="http://schemas.microsoft.com/office/drawing/2014/main" id="{7DD62B55-4536-8A7C-FE07-53061CF8018C}"/>
              </a:ext>
            </a:extLst>
          </p:cNvPr>
          <p:cNvSpPr txBox="1">
            <a:spLocks/>
          </p:cNvSpPr>
          <p:nvPr/>
        </p:nvSpPr>
        <p:spPr>
          <a:xfrm>
            <a:off x="518160" y="217542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Installation</a:t>
            </a:r>
            <a:endParaRPr lang="en-PK" dirty="0"/>
          </a:p>
        </p:txBody>
      </p:sp>
    </p:spTree>
    <p:extLst>
      <p:ext uri="{BB962C8B-B14F-4D97-AF65-F5344CB8AC3E}">
        <p14:creationId xmlns:p14="http://schemas.microsoft.com/office/powerpoint/2010/main" val="247400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6CE9-BFA8-7478-AE20-4E2C6518F8F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0300477D-139E-5428-7270-3286D16D5632}"/>
              </a:ext>
            </a:extLst>
          </p:cNvPr>
          <p:cNvSpPr>
            <a:spLocks noGrp="1"/>
          </p:cNvSpPr>
          <p:nvPr>
            <p:ph type="body" sz="quarter" idx="13"/>
          </p:nvPr>
        </p:nvSpPr>
        <p:spPr>
          <a:xfrm>
            <a:off x="365760" y="193643"/>
            <a:ext cx="4828032" cy="490538"/>
          </a:xfrm>
        </p:spPr>
        <p:txBody>
          <a:bodyPr/>
          <a:lstStyle/>
          <a:p>
            <a:r>
              <a:rPr lang="en-US" dirty="0"/>
              <a:t>Preventative Measures</a:t>
            </a:r>
            <a:endParaRPr lang="en-PK" dirty="0"/>
          </a:p>
        </p:txBody>
      </p:sp>
      <p:sp>
        <p:nvSpPr>
          <p:cNvPr id="4" name="Text Placeholder 3">
            <a:extLst>
              <a:ext uri="{FF2B5EF4-FFF2-40B4-BE49-F238E27FC236}">
                <a16:creationId xmlns:a16="http://schemas.microsoft.com/office/drawing/2014/main" id="{8C2A1516-665D-4E9F-4229-E728ACEA4095}"/>
              </a:ext>
            </a:extLst>
          </p:cNvPr>
          <p:cNvSpPr>
            <a:spLocks noGrp="1"/>
          </p:cNvSpPr>
          <p:nvPr>
            <p:ph type="body" sz="quarter" idx="14"/>
          </p:nvPr>
        </p:nvSpPr>
        <p:spPr>
          <a:xfrm>
            <a:off x="6096000" y="2175424"/>
            <a:ext cx="4828032" cy="490538"/>
          </a:xfrm>
        </p:spPr>
        <p:txBody>
          <a:bodyPr/>
          <a:lstStyle/>
          <a:p>
            <a:r>
              <a:rPr lang="en-US" dirty="0"/>
              <a:t>Exfiltration</a:t>
            </a:r>
            <a:endParaRPr lang="en-PK" dirty="0"/>
          </a:p>
        </p:txBody>
      </p:sp>
      <p:sp>
        <p:nvSpPr>
          <p:cNvPr id="5" name="Text Placeholder 4">
            <a:extLst>
              <a:ext uri="{FF2B5EF4-FFF2-40B4-BE49-F238E27FC236}">
                <a16:creationId xmlns:a16="http://schemas.microsoft.com/office/drawing/2014/main" id="{568C0D57-E240-A0F4-9EB2-413EC5745B32}"/>
              </a:ext>
            </a:extLst>
          </p:cNvPr>
          <p:cNvSpPr>
            <a:spLocks noGrp="1"/>
          </p:cNvSpPr>
          <p:nvPr>
            <p:ph type="body" sz="quarter" idx="15"/>
          </p:nvPr>
        </p:nvSpPr>
        <p:spPr/>
        <p:txBody>
          <a:bodyPr/>
          <a:lstStyle/>
          <a:p>
            <a:pPr marL="0" indent="0">
              <a:buNone/>
            </a:pPr>
            <a:r>
              <a:rPr lang="en-US" sz="1400" dirty="0"/>
              <a:t>Implement data loss prevention (DLP) tools to monitor and prevent sensitive data from leaving the network. Employ access controls to restrict access to sensitive data and systems. Regularly audit system logs to detect unusual activity. Implement security awareness training to educate employees about the importance of data protection.</a:t>
            </a:r>
          </a:p>
        </p:txBody>
      </p:sp>
      <p:sp>
        <p:nvSpPr>
          <p:cNvPr id="6" name="Text Placeholder 5">
            <a:extLst>
              <a:ext uri="{FF2B5EF4-FFF2-40B4-BE49-F238E27FC236}">
                <a16:creationId xmlns:a16="http://schemas.microsoft.com/office/drawing/2014/main" id="{245E99EB-B9F5-43E9-4750-14A065DDD14B}"/>
              </a:ext>
            </a:extLst>
          </p:cNvPr>
          <p:cNvSpPr>
            <a:spLocks noGrp="1"/>
          </p:cNvSpPr>
          <p:nvPr>
            <p:ph type="body" sz="quarter" idx="16"/>
          </p:nvPr>
        </p:nvSpPr>
        <p:spPr/>
        <p:txBody>
          <a:bodyPr/>
          <a:lstStyle/>
          <a:p>
            <a:pPr marL="0" indent="0">
              <a:buNone/>
            </a:pPr>
            <a:r>
              <a:rPr lang="en-US" sz="1400" dirty="0"/>
              <a:t>Implement data loss prevention (DLP) tools to monitor and prevent data from leaving the network. Regularly monitor network traffic for suspicious outbound connections. Employ intrusion detection and prevention systems to identify and block malicious traffic. Use strong encryption to protect sensitive data both in transit and at rest.</a:t>
            </a:r>
          </a:p>
        </p:txBody>
      </p:sp>
      <p:sp>
        <p:nvSpPr>
          <p:cNvPr id="13" name="Slide Number Placeholder 12">
            <a:extLst>
              <a:ext uri="{FF2B5EF4-FFF2-40B4-BE49-F238E27FC236}">
                <a16:creationId xmlns:a16="http://schemas.microsoft.com/office/drawing/2014/main" id="{FCCDED4B-8746-D682-2F30-96C25B921135}"/>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9" name="Text Placeholder 2">
            <a:extLst>
              <a:ext uri="{FF2B5EF4-FFF2-40B4-BE49-F238E27FC236}">
                <a16:creationId xmlns:a16="http://schemas.microsoft.com/office/drawing/2014/main" id="{BB1CEFA4-050E-0E98-2F1B-9513BFFDB359}"/>
              </a:ext>
            </a:extLst>
          </p:cNvPr>
          <p:cNvSpPr txBox="1">
            <a:spLocks/>
          </p:cNvSpPr>
          <p:nvPr/>
        </p:nvSpPr>
        <p:spPr>
          <a:xfrm>
            <a:off x="518160" y="217542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Actions on Objectives</a:t>
            </a:r>
            <a:endParaRPr lang="en-PK" dirty="0"/>
          </a:p>
        </p:txBody>
      </p:sp>
    </p:spTree>
    <p:extLst>
      <p:ext uri="{BB962C8B-B14F-4D97-AF65-F5344CB8AC3E}">
        <p14:creationId xmlns:p14="http://schemas.microsoft.com/office/powerpoint/2010/main" val="9728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839788" y="457200"/>
            <a:ext cx="3932237" cy="1600200"/>
          </a:xfrm>
        </p:spPr>
        <p:txBody>
          <a:bodyPr anchor="b">
            <a:normAutofit/>
          </a:bodyPr>
          <a:lstStyle/>
          <a:p>
            <a:r>
              <a:rPr lang="en-US" dirty="0"/>
              <a:t>Attacker Motives</a:t>
            </a:r>
            <a:br>
              <a:rPr lang="en-US" dirty="0"/>
            </a:br>
            <a:endParaRPr lang="en-US" dirty="0"/>
          </a:p>
        </p:txBody>
      </p:sp>
      <p:sp>
        <p:nvSpPr>
          <p:cNvPr id="6" name="Text Placeholder 5">
            <a:extLst>
              <a:ext uri="{FF2B5EF4-FFF2-40B4-BE49-F238E27FC236}">
                <a16:creationId xmlns:a16="http://schemas.microsoft.com/office/drawing/2014/main" id="{FC51C3F1-54D5-8F63-473C-F7876B8CE120}"/>
              </a:ext>
            </a:extLst>
          </p:cNvPr>
          <p:cNvSpPr>
            <a:spLocks noGrp="1"/>
          </p:cNvSpPr>
          <p:nvPr>
            <p:ph type="body" sz="half" idx="2"/>
          </p:nvPr>
        </p:nvSpPr>
        <p:spPr>
          <a:xfrm>
            <a:off x="839788" y="2057400"/>
            <a:ext cx="3932237" cy="3811588"/>
          </a:xfrm>
        </p:spPr>
        <p:txBody>
          <a:bodyPr>
            <a:normAutofit/>
          </a:bodyPr>
          <a:lstStyle/>
          <a:p>
            <a:pPr marL="0" indent="0">
              <a:buNone/>
            </a:pPr>
            <a:r>
              <a:rPr lang="en-US"/>
              <a:t>Financial Gain:</a:t>
            </a:r>
            <a:br>
              <a:rPr lang="en-US"/>
            </a:br>
            <a:r>
              <a:rPr lang="en-US"/>
              <a:t>Many cybercriminals are primarily motivated by the potential for financial profit. This can manifest in various ways:</a:t>
            </a:r>
          </a:p>
          <a:p>
            <a:r>
              <a:rPr lang="en-US"/>
              <a:t>Ransomware Attacks - Attackers encrypt a victim's data and demand a ransom for its release.</a:t>
            </a:r>
          </a:p>
          <a:p>
            <a:r>
              <a:rPr lang="en-US"/>
              <a:t>Data Theft - Sensitive information, such as credit card details or personal data, is stolen and sold on the dark web.</a:t>
            </a:r>
          </a:p>
          <a:p>
            <a:r>
              <a:rPr lang="en-US"/>
              <a:t>Fraud - Cybercriminals may engage in identity theft or financial fraud to directly steal money from individuals or organizations.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7</a:t>
            </a:fld>
            <a:endParaRPr lang="en-US"/>
          </a:p>
        </p:txBody>
      </p:sp>
      <p:pic>
        <p:nvPicPr>
          <p:cNvPr id="2052" name="Picture 4" descr="Cyber Attacker Motivations: A Key to Effective | LevelBlue">
            <a:extLst>
              <a:ext uri="{FF2B5EF4-FFF2-40B4-BE49-F238E27FC236}">
                <a16:creationId xmlns:a16="http://schemas.microsoft.com/office/drawing/2014/main" id="{55C49F24-5CEE-6170-87A2-112A05306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509" y="1257300"/>
            <a:ext cx="6476318" cy="420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39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1E7A6-9765-0735-077E-B819A9093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C89D9-8107-8C55-9E83-D12C6DB93FFA}"/>
              </a:ext>
            </a:extLst>
          </p:cNvPr>
          <p:cNvSpPr>
            <a:spLocks noGrp="1"/>
          </p:cNvSpPr>
          <p:nvPr>
            <p:ph type="title"/>
          </p:nvPr>
        </p:nvSpPr>
        <p:spPr>
          <a:xfrm>
            <a:off x="839788" y="457200"/>
            <a:ext cx="3932237" cy="1600200"/>
          </a:xfrm>
        </p:spPr>
        <p:txBody>
          <a:bodyPr anchor="b">
            <a:normAutofit/>
          </a:bodyPr>
          <a:lstStyle/>
          <a:p>
            <a:r>
              <a:rPr lang="en-US" dirty="0"/>
              <a:t>Attacker Motives</a:t>
            </a:r>
            <a:br>
              <a:rPr lang="en-US" dirty="0"/>
            </a:br>
            <a:endParaRPr lang="en-US" dirty="0"/>
          </a:p>
        </p:txBody>
      </p:sp>
      <p:sp>
        <p:nvSpPr>
          <p:cNvPr id="6" name="Text Placeholder 5">
            <a:extLst>
              <a:ext uri="{FF2B5EF4-FFF2-40B4-BE49-F238E27FC236}">
                <a16:creationId xmlns:a16="http://schemas.microsoft.com/office/drawing/2014/main" id="{A8427C07-5083-A910-5202-F99DBD2E6C21}"/>
              </a:ext>
            </a:extLst>
          </p:cNvPr>
          <p:cNvSpPr>
            <a:spLocks noGrp="1"/>
          </p:cNvSpPr>
          <p:nvPr>
            <p:ph type="body" sz="half" idx="2"/>
          </p:nvPr>
        </p:nvSpPr>
        <p:spPr>
          <a:xfrm>
            <a:off x="839788" y="2057400"/>
            <a:ext cx="3932237" cy="3811588"/>
          </a:xfrm>
        </p:spPr>
        <p:txBody>
          <a:bodyPr>
            <a:normAutofit/>
          </a:bodyPr>
          <a:lstStyle/>
          <a:p>
            <a:r>
              <a:rPr lang="en-US" dirty="0"/>
              <a:t>Brand Damage:</a:t>
            </a:r>
            <a:br>
              <a:rPr lang="en-US" dirty="0"/>
            </a:br>
            <a:r>
              <a:rPr lang="en-US" dirty="0"/>
              <a:t>Some attackers aim to harm an organization's reputation. This can be driven by:</a:t>
            </a:r>
          </a:p>
          <a:p>
            <a:r>
              <a:rPr lang="en-US" dirty="0"/>
              <a:t>Revenge or Grievance - Disgruntled employees or former employees may seek to damage the brand as a form of retaliation.</a:t>
            </a:r>
          </a:p>
          <a:p>
            <a:r>
              <a:rPr lang="en-US" dirty="0"/>
              <a:t>Hacktivism - Groups motivated by political or social causes may target organizations they perceive as unethical or harmful, aiming to raise awareness or provoke change.</a:t>
            </a:r>
          </a:p>
        </p:txBody>
      </p:sp>
      <p:sp>
        <p:nvSpPr>
          <p:cNvPr id="13" name="Slide Number Placeholder 12">
            <a:extLst>
              <a:ext uri="{FF2B5EF4-FFF2-40B4-BE49-F238E27FC236}">
                <a16:creationId xmlns:a16="http://schemas.microsoft.com/office/drawing/2014/main" id="{E4B04A01-8DC9-D36C-4585-2A932906416E}"/>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8</a:t>
            </a:fld>
            <a:endParaRPr lang="en-US"/>
          </a:p>
        </p:txBody>
      </p:sp>
      <p:pic>
        <p:nvPicPr>
          <p:cNvPr id="2052" name="Picture 4" descr="Cyber Attacker Motivations: A Key to Effective | LevelBlue">
            <a:extLst>
              <a:ext uri="{FF2B5EF4-FFF2-40B4-BE49-F238E27FC236}">
                <a16:creationId xmlns:a16="http://schemas.microsoft.com/office/drawing/2014/main" id="{BE8B348D-760B-8287-891D-4E364771A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509" y="1257300"/>
            <a:ext cx="6476318" cy="420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569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2AD78-DDD9-C0D6-7063-0603A5433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292307-2D3E-B0F9-72EB-4268E21AFD07}"/>
              </a:ext>
            </a:extLst>
          </p:cNvPr>
          <p:cNvSpPr>
            <a:spLocks noGrp="1"/>
          </p:cNvSpPr>
          <p:nvPr>
            <p:ph type="title"/>
          </p:nvPr>
        </p:nvSpPr>
        <p:spPr>
          <a:xfrm>
            <a:off x="839788" y="457200"/>
            <a:ext cx="3932237" cy="1600200"/>
          </a:xfrm>
        </p:spPr>
        <p:txBody>
          <a:bodyPr anchor="b">
            <a:normAutofit/>
          </a:bodyPr>
          <a:lstStyle/>
          <a:p>
            <a:r>
              <a:rPr lang="en-US" dirty="0"/>
              <a:t>Attacker Motives</a:t>
            </a:r>
            <a:br>
              <a:rPr lang="en-US" dirty="0"/>
            </a:br>
            <a:endParaRPr lang="en-US" dirty="0"/>
          </a:p>
        </p:txBody>
      </p:sp>
      <p:sp>
        <p:nvSpPr>
          <p:cNvPr id="6" name="Text Placeholder 5">
            <a:extLst>
              <a:ext uri="{FF2B5EF4-FFF2-40B4-BE49-F238E27FC236}">
                <a16:creationId xmlns:a16="http://schemas.microsoft.com/office/drawing/2014/main" id="{F69828A3-62D7-23ED-173A-09101EE4131D}"/>
              </a:ext>
            </a:extLst>
          </p:cNvPr>
          <p:cNvSpPr>
            <a:spLocks noGrp="1"/>
          </p:cNvSpPr>
          <p:nvPr>
            <p:ph type="body" sz="half" idx="2"/>
          </p:nvPr>
        </p:nvSpPr>
        <p:spPr>
          <a:xfrm>
            <a:off x="839788" y="2057400"/>
            <a:ext cx="3932237" cy="3811588"/>
          </a:xfrm>
        </p:spPr>
        <p:txBody>
          <a:bodyPr>
            <a:normAutofit/>
          </a:bodyPr>
          <a:lstStyle/>
          <a:p>
            <a:r>
              <a:rPr lang="en-US" dirty="0"/>
              <a:t>System Access:</a:t>
            </a:r>
            <a:br>
              <a:rPr lang="en-US" dirty="0"/>
            </a:br>
            <a:r>
              <a:rPr lang="en-US" dirty="0"/>
              <a:t>Gaining unauthorized access to systems can serve various purposes:</a:t>
            </a:r>
          </a:p>
          <a:p>
            <a:r>
              <a:rPr lang="en-US" dirty="0"/>
              <a:t>Espionage - State-sponsored attackers may seek to infiltrate organizations to steal sensitive information or trade secrets.</a:t>
            </a:r>
          </a:p>
          <a:p>
            <a:r>
              <a:rPr lang="en-US" dirty="0"/>
              <a:t>Infrastructure Disruption - Some attackers aim to disrupt services or operations, which can be particularly damaging for critical infrastructure.</a:t>
            </a:r>
          </a:p>
        </p:txBody>
      </p:sp>
      <p:sp>
        <p:nvSpPr>
          <p:cNvPr id="13" name="Slide Number Placeholder 12">
            <a:extLst>
              <a:ext uri="{FF2B5EF4-FFF2-40B4-BE49-F238E27FC236}">
                <a16:creationId xmlns:a16="http://schemas.microsoft.com/office/drawing/2014/main" id="{5FF77FC7-F5CB-BFAF-FF43-FEE0310E8CBB}"/>
              </a:ext>
            </a:extLst>
          </p:cNvPr>
          <p:cNvSpPr>
            <a:spLocks noGrp="1"/>
          </p:cNvSpPr>
          <p:nvPr>
            <p:ph type="sldNum" sz="quarter" idx="12"/>
          </p:nvPr>
        </p:nvSpPr>
        <p:spPr>
          <a:xfrm>
            <a:off x="10122408" y="301752"/>
            <a:ext cx="1673352" cy="274320"/>
          </a:xfrm>
        </p:spPr>
        <p:txBody>
          <a:bodyPr anchor="ctr">
            <a:normAutofit/>
          </a:bodyPr>
          <a:lstStyle/>
          <a:p>
            <a:pPr>
              <a:spcAft>
                <a:spcPts val="600"/>
              </a:spcAft>
            </a:pPr>
            <a:fld id="{5BFCF61C-3B18-4C03-8326-CC3B32D710C9}" type="slidenum">
              <a:rPr lang="en-US" smtClean="0"/>
              <a:pPr>
                <a:spcAft>
                  <a:spcPts val="600"/>
                </a:spcAft>
              </a:pPr>
              <a:t>9</a:t>
            </a:fld>
            <a:endParaRPr lang="en-US"/>
          </a:p>
        </p:txBody>
      </p:sp>
      <p:pic>
        <p:nvPicPr>
          <p:cNvPr id="2052" name="Picture 4" descr="Cyber Attacker Motivations: A Key to Effective | LevelBlue">
            <a:extLst>
              <a:ext uri="{FF2B5EF4-FFF2-40B4-BE49-F238E27FC236}">
                <a16:creationId xmlns:a16="http://schemas.microsoft.com/office/drawing/2014/main" id="{05731584-CFBC-40FE-7541-C72863554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509" y="1257300"/>
            <a:ext cx="6476318" cy="4205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985235"/>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2.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90</TotalTime>
  <Words>1666</Words>
  <Application>Microsoft Office PowerPoint</Application>
  <PresentationFormat>Widescreen</PresentationFormat>
  <Paragraphs>113</Paragraphs>
  <Slides>18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Cyberattack Life Cycle Resilience</vt:lpstr>
      <vt:lpstr>Eight Stages of the Cyber Kill Chain</vt:lpstr>
      <vt:lpstr>PowerPoint Presentation</vt:lpstr>
      <vt:lpstr>PowerPoint Presentation</vt:lpstr>
      <vt:lpstr>PowerPoint Presentation</vt:lpstr>
      <vt:lpstr>PowerPoint Presentation</vt:lpstr>
      <vt:lpstr>Attacker Motives </vt:lpstr>
      <vt:lpstr>Attacker Motives </vt:lpstr>
      <vt:lpstr>Attacker Motives </vt:lpstr>
      <vt:lpstr>Attacker Motives </vt:lpstr>
      <vt:lpstr>Attacker Motives </vt:lpstr>
      <vt:lpstr>Cybersecurity life cycle, framework, and methodologies </vt:lpstr>
      <vt:lpstr>Phase 1 Assessment and Planning</vt:lpstr>
      <vt:lpstr>Phase 2 Design and Implementation</vt:lpstr>
      <vt:lpstr>Phase 3 operation and monitoring</vt:lpstr>
      <vt:lpstr>Phase 4 review and improvement</vt:lpstr>
      <vt:lpstr>Methodologies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coon</dc:creator>
  <cp:lastModifiedBy>r coon</cp:lastModifiedBy>
  <cp:revision>5</cp:revision>
  <dcterms:created xsi:type="dcterms:W3CDTF">2022-06-28T06:29:45Z</dcterms:created>
  <dcterms:modified xsi:type="dcterms:W3CDTF">2025-06-18T23:57:56Z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