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70" r:id="rId12"/>
    <p:sldId id="271" r:id="rId13"/>
    <p:sldId id="272" r:id="rId14"/>
    <p:sldId id="273"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56"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61462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1750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442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028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Ryan Cooper</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597727" y="764373"/>
            <a:ext cx="8908473"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ThrowsExceptionWhenOutOfRange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7D2B8824-E834-97F3-C40E-0C2112C3B2E9}"/>
              </a:ext>
            </a:extLst>
          </p:cNvPr>
          <p:cNvPicPr>
            <a:picLocks noChangeAspect="1"/>
          </p:cNvPicPr>
          <p:nvPr/>
        </p:nvPicPr>
        <p:blipFill>
          <a:blip r:embed="rId5"/>
          <a:stretch>
            <a:fillRect/>
          </a:stretch>
        </p:blipFill>
        <p:spPr>
          <a:xfrm>
            <a:off x="2681287" y="2057373"/>
            <a:ext cx="6829425" cy="1362075"/>
          </a:xfrm>
          <a:prstGeom prst="rect">
            <a:avLst/>
          </a:prstGeom>
        </p:spPr>
      </p:pic>
      <p:pic>
        <p:nvPicPr>
          <p:cNvPr id="7" name="Picture 6">
            <a:extLst>
              <a:ext uri="{FF2B5EF4-FFF2-40B4-BE49-F238E27FC236}">
                <a16:creationId xmlns:a16="http://schemas.microsoft.com/office/drawing/2014/main" id="{72B73303-9263-29B5-FD22-18731DF3F046}"/>
              </a:ext>
            </a:extLst>
          </p:cNvPr>
          <p:cNvPicPr>
            <a:picLocks noChangeAspect="1"/>
          </p:cNvPicPr>
          <p:nvPr/>
        </p:nvPicPr>
        <p:blipFill rotWithShape="1">
          <a:blip r:embed="rId6"/>
          <a:srcRect b="5008"/>
          <a:stretch/>
        </p:blipFill>
        <p:spPr>
          <a:xfrm>
            <a:off x="2407226" y="3797012"/>
            <a:ext cx="7377547" cy="525606"/>
          </a:xfrm>
          <a:prstGeom prst="rect">
            <a:avLst/>
          </a:prstGeom>
        </p:spPr>
      </p:pic>
    </p:spTree>
    <p:custDataLst>
      <p:tags r:id="rId1"/>
    </p:custDataLst>
    <p:extLst>
      <p:ext uri="{BB962C8B-B14F-4D97-AF65-F5344CB8AC3E}">
        <p14:creationId xmlns:p14="http://schemas.microsoft.com/office/powerpoint/2010/main" val="2138635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646218" y="764373"/>
            <a:ext cx="8859982"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CanAccessElementAtSpecificIndex</a:t>
            </a:r>
            <a:endParaRPr dirty="0"/>
          </a:p>
        </p:txBody>
      </p:sp>
      <p:pic>
        <p:nvPicPr>
          <p:cNvPr id="197" name="Google Shape;197;g9504e29505_0_0" descr="Green Pace logo"/>
          <p:cNvPicPr preferRelativeResize="0"/>
          <p:nvPr/>
        </p:nvPicPr>
        <p:blipFill>
          <a:blip r:embed="rId4">
            <a:alphaModFix/>
          </a:blip>
          <a:stretch>
            <a:fillRect/>
          </a:stretch>
        </p:blipFill>
        <p:spPr>
          <a:xfrm>
            <a:off x="11062899" y="5419744"/>
            <a:ext cx="886601" cy="1149225"/>
          </a:xfrm>
          <a:prstGeom prst="rect">
            <a:avLst/>
          </a:prstGeom>
          <a:noFill/>
          <a:ln>
            <a:noFill/>
          </a:ln>
        </p:spPr>
      </p:pic>
      <p:pic>
        <p:nvPicPr>
          <p:cNvPr id="5" name="Picture 4">
            <a:extLst>
              <a:ext uri="{FF2B5EF4-FFF2-40B4-BE49-F238E27FC236}">
                <a16:creationId xmlns:a16="http://schemas.microsoft.com/office/drawing/2014/main" id="{72A64B53-26ED-77D9-C891-AF7B764723D8}"/>
              </a:ext>
            </a:extLst>
          </p:cNvPr>
          <p:cNvPicPr>
            <a:picLocks noChangeAspect="1"/>
          </p:cNvPicPr>
          <p:nvPr/>
        </p:nvPicPr>
        <p:blipFill>
          <a:blip r:embed="rId5"/>
          <a:stretch>
            <a:fillRect/>
          </a:stretch>
        </p:blipFill>
        <p:spPr>
          <a:xfrm>
            <a:off x="2733675" y="2057373"/>
            <a:ext cx="6724650" cy="1943100"/>
          </a:xfrm>
          <a:prstGeom prst="rect">
            <a:avLst/>
          </a:prstGeom>
        </p:spPr>
      </p:pic>
      <p:pic>
        <p:nvPicPr>
          <p:cNvPr id="7" name="Picture 6">
            <a:extLst>
              <a:ext uri="{FF2B5EF4-FFF2-40B4-BE49-F238E27FC236}">
                <a16:creationId xmlns:a16="http://schemas.microsoft.com/office/drawing/2014/main" id="{92D65BBA-A4CC-34F1-47E4-75D18A87090F}"/>
              </a:ext>
            </a:extLst>
          </p:cNvPr>
          <p:cNvPicPr>
            <a:picLocks noChangeAspect="1"/>
          </p:cNvPicPr>
          <p:nvPr/>
        </p:nvPicPr>
        <p:blipFill rotWithShape="1">
          <a:blip r:embed="rId6"/>
          <a:srcRect b="6183"/>
          <a:stretch/>
        </p:blipFill>
        <p:spPr>
          <a:xfrm>
            <a:off x="2200984" y="4143376"/>
            <a:ext cx="7790032" cy="525606"/>
          </a:xfrm>
          <a:prstGeom prst="rect">
            <a:avLst/>
          </a:prstGeom>
        </p:spPr>
      </p:pic>
    </p:spTree>
    <p:custDataLst>
      <p:tags r:id="rId1"/>
    </p:custDataLst>
    <p:extLst>
      <p:ext uri="{BB962C8B-B14F-4D97-AF65-F5344CB8AC3E}">
        <p14:creationId xmlns:p14="http://schemas.microsoft.com/office/powerpoint/2010/main" val="2118753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3805312" y="2359865"/>
            <a:ext cx="6847032" cy="372579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70D18DD5-345D-A023-5802-5D9D48C173AC}"/>
              </a:ext>
            </a:extLst>
          </p:cNvPr>
          <p:cNvSpPr txBox="1"/>
          <p:nvPr/>
        </p:nvSpPr>
        <p:spPr>
          <a:xfrm>
            <a:off x="789709" y="2514600"/>
            <a:ext cx="2583873" cy="3139321"/>
          </a:xfrm>
          <a:prstGeom prst="rect">
            <a:avLst/>
          </a:prstGeom>
          <a:noFill/>
        </p:spPr>
        <p:txBody>
          <a:bodyPr wrap="square" rtlCol="0">
            <a:spAutoFit/>
          </a:bodyPr>
          <a:lstStyle/>
          <a:p>
            <a:r>
              <a:rPr lang="en-US" sz="1800" dirty="0">
                <a:solidFill>
                  <a:schemeClr val="bg1"/>
                </a:solidFill>
              </a:rPr>
              <a:t>Automation in the </a:t>
            </a:r>
            <a:r>
              <a:rPr lang="en-US" sz="1800" dirty="0" err="1">
                <a:solidFill>
                  <a:schemeClr val="bg1"/>
                </a:solidFill>
              </a:rPr>
              <a:t>DevSecOps</a:t>
            </a:r>
            <a:r>
              <a:rPr lang="en-US" sz="1800" dirty="0">
                <a:solidFill>
                  <a:schemeClr val="bg1"/>
                </a:solidFill>
              </a:rPr>
              <a:t> pipeline helps maintain security standards by using security testing tools, automating vulnerability scans, and ensuring consistent enforcement of security policies throughout the development lifecycle.</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err="1"/>
              <a:t>DevSecOps</a:t>
            </a:r>
            <a:r>
              <a:rPr lang="en-US" dirty="0"/>
              <a:t> integrates security practices within the DevOps process, ensuring that security is an integral part of the software development lifecycle from the beginning.</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b="1" dirty="0"/>
              <a:t>SonarQube:</a:t>
            </a:r>
            <a:r>
              <a:rPr lang="en-US" dirty="0"/>
              <a:t> Used for continuous inspection and static analysis, identifying code quality issues and vulnerabilities throughout the coding, build, and test stages.</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b="1" dirty="0"/>
              <a:t>PVS-Studio:</a:t>
            </a:r>
            <a:r>
              <a:rPr lang="en-US" dirty="0"/>
              <a:t> Focuses on detecting bugs and security vulnerabilities during coding and testing, providing detailed analysis and feedback to developers.</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b="1" dirty="0"/>
              <a:t>Clang-Tidy:</a:t>
            </a:r>
            <a:r>
              <a:rPr lang="en-US" dirty="0"/>
              <a:t> Provides static analysis and quality of code during coding, build, and testing stages, ensuring code quality and adherence to standards.</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Security should be implemented now and waiting can lead to attacks on existing weaknesses and the risk of data breaches increases.</a:t>
            </a:r>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r>
              <a:rPr lang="en-US" b="1" dirty="0"/>
              <a:t>Pros</a:t>
            </a:r>
          </a:p>
          <a:p>
            <a:pPr marL="685800" lvl="1" indent="-228600">
              <a:spcBef>
                <a:spcPts val="0"/>
              </a:spcBef>
              <a:buSzPts val="2000"/>
            </a:pPr>
            <a:r>
              <a:rPr lang="en-US" dirty="0"/>
              <a:t>Robust and reliable code</a:t>
            </a:r>
          </a:p>
          <a:p>
            <a:pPr marL="685800" lvl="1" indent="-228600">
              <a:spcBef>
                <a:spcPts val="0"/>
              </a:spcBef>
              <a:buSzPts val="2000"/>
            </a:pPr>
            <a:r>
              <a:rPr lang="en-US" dirty="0"/>
              <a:t>Easier to implement now than later</a:t>
            </a:r>
          </a:p>
          <a:p>
            <a:pPr marL="685800" lvl="1" indent="-228600">
              <a:spcBef>
                <a:spcPts val="0"/>
              </a:spcBef>
              <a:buSzPts val="2000"/>
            </a:pPr>
            <a:endParaRPr lang="en-US" dirty="0"/>
          </a:p>
          <a:p>
            <a:pPr marL="228600" lvl="0" indent="-228600" algn="l" rtl="0">
              <a:lnSpc>
                <a:spcPct val="90000"/>
              </a:lnSpc>
              <a:spcBef>
                <a:spcPts val="0"/>
              </a:spcBef>
              <a:spcAft>
                <a:spcPts val="0"/>
              </a:spcAft>
              <a:buClr>
                <a:schemeClr val="lt1"/>
              </a:buClr>
              <a:buSzPts val="2000"/>
              <a:buChar char="•"/>
            </a:pPr>
            <a:r>
              <a:rPr lang="en-US" b="1" dirty="0"/>
              <a:t>Cons</a:t>
            </a:r>
          </a:p>
          <a:p>
            <a:pPr marL="685800" lvl="1" indent="-228600">
              <a:spcBef>
                <a:spcPts val="0"/>
              </a:spcBef>
              <a:buSzPts val="2000"/>
            </a:pPr>
            <a:r>
              <a:rPr lang="en-US" dirty="0"/>
              <a:t>Cost Upfront and time needed to implement</a:t>
            </a:r>
          </a:p>
          <a:p>
            <a:pPr marL="685800" lvl="1" indent="-228600">
              <a:spcBef>
                <a:spcPts val="0"/>
              </a:spcBef>
              <a:buSzPts val="2000"/>
            </a:pPr>
            <a:r>
              <a:rPr lang="en-US" dirty="0"/>
              <a:t>Could add complexity to the production and management of the code</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Review and update security policies regularly to address emerging threats and ensure that all coding standards are adhered to strictly.</a:t>
            </a:r>
          </a:p>
          <a:p>
            <a:pPr marL="1143000" lvl="2" indent="-228600" algn="l" rtl="0">
              <a:lnSpc>
                <a:spcPct val="90000"/>
              </a:lnSpc>
              <a:spcBef>
                <a:spcPts val="0"/>
              </a:spcBef>
              <a:spcAft>
                <a:spcPts val="0"/>
              </a:spcAft>
              <a:buClr>
                <a:schemeClr val="lt1"/>
              </a:buClr>
              <a:buSzPts val="1800"/>
              <a:buChar char="•"/>
            </a:pPr>
            <a:endParaRPr lang="en-US" dirty="0"/>
          </a:p>
          <a:p>
            <a:pPr marL="1143000" lvl="2" indent="-228600" algn="l" rtl="0">
              <a:lnSpc>
                <a:spcPct val="90000"/>
              </a:lnSpc>
              <a:spcBef>
                <a:spcPts val="0"/>
              </a:spcBef>
              <a:spcAft>
                <a:spcPts val="0"/>
              </a:spcAft>
              <a:buClr>
                <a:schemeClr val="lt1"/>
              </a:buClr>
              <a:buSzPts val="1800"/>
              <a:buChar char="•"/>
            </a:pPr>
            <a:r>
              <a:rPr lang="en-US" dirty="0"/>
              <a:t>Provide regular training and awareness programs to keep developers informed about the latest security practices and threats.</a:t>
            </a:r>
          </a:p>
          <a:p>
            <a:pPr marL="1143000" lvl="2" indent="-228600" algn="l" rtl="0">
              <a:lnSpc>
                <a:spcPct val="90000"/>
              </a:lnSpc>
              <a:spcBef>
                <a:spcPts val="0"/>
              </a:spcBef>
              <a:spcAft>
                <a:spcPts val="0"/>
              </a:spcAft>
              <a:buClr>
                <a:schemeClr val="lt1"/>
              </a:buClr>
              <a:buSzPts val="1800"/>
              <a:buChar char="•"/>
            </a:pPr>
            <a:endParaRPr lang="en-US" dirty="0"/>
          </a:p>
          <a:p>
            <a:pPr marL="1143000" lvl="2" indent="-228600" algn="l" rtl="0">
              <a:lnSpc>
                <a:spcPct val="90000"/>
              </a:lnSpc>
              <a:spcBef>
                <a:spcPts val="0"/>
              </a:spcBef>
              <a:spcAft>
                <a:spcPts val="0"/>
              </a:spcAft>
              <a:buClr>
                <a:schemeClr val="lt1"/>
              </a:buClr>
              <a:buSzPts val="1800"/>
              <a:buChar char="•"/>
            </a:pPr>
            <a:r>
              <a:rPr lang="en-US" dirty="0"/>
              <a:t>Foster a culture of security where every team member is responsible for maintaining and improving security.</a:t>
            </a:r>
          </a:p>
          <a:p>
            <a:pPr marL="1143000" lvl="2" indent="-228600" algn="l" rtl="0">
              <a:lnSpc>
                <a:spcPct val="90000"/>
              </a:lnSpc>
              <a:spcBef>
                <a:spcPts val="0"/>
              </a:spcBef>
              <a:spcAft>
                <a:spcPts val="0"/>
              </a:spcAft>
              <a:buClr>
                <a:schemeClr val="lt1"/>
              </a:buClr>
              <a:buSzPts val="1800"/>
              <a:buChar char="•"/>
            </a:pPr>
            <a:endParaRPr lang="en-US" dirty="0"/>
          </a:p>
          <a:p>
            <a:pPr marL="1143000" lvl="2" indent="-228600" algn="l" rtl="0">
              <a:lnSpc>
                <a:spcPct val="90000"/>
              </a:lnSpc>
              <a:spcBef>
                <a:spcPts val="0"/>
              </a:spcBef>
              <a:spcAft>
                <a:spcPts val="0"/>
              </a:spcAft>
              <a:buClr>
                <a:schemeClr val="lt1"/>
              </a:buClr>
              <a:buSzPts val="1800"/>
              <a:buChar char="•"/>
            </a:pPr>
            <a:r>
              <a:rPr lang="en-US" dirty="0"/>
              <a:t>Conduct regular audits and compliance checks to ensure adherence to security policies and identify areas for improvement.</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b="1" dirty="0"/>
              <a:t>A security policy only works if every developers follows it!</a:t>
            </a:r>
          </a:p>
          <a:p>
            <a:pPr marL="1143000" lvl="2" indent="-228600" algn="l" rtl="0">
              <a:lnSpc>
                <a:spcPct val="90000"/>
              </a:lnSpc>
              <a:spcBef>
                <a:spcPts val="0"/>
              </a:spcBef>
              <a:spcAft>
                <a:spcPts val="0"/>
              </a:spcAft>
              <a:buClr>
                <a:schemeClr val="lt1"/>
              </a:buClr>
              <a:buSzPts val="1800"/>
              <a:buChar char="•"/>
            </a:pPr>
            <a:endParaRPr lang="en-US" dirty="0"/>
          </a:p>
          <a:p>
            <a:pPr marL="1143000" lvl="2" indent="-228600" algn="l" rtl="0">
              <a:lnSpc>
                <a:spcPct val="90000"/>
              </a:lnSpc>
              <a:spcBef>
                <a:spcPts val="0"/>
              </a:spcBef>
              <a:spcAft>
                <a:spcPts val="0"/>
              </a:spcAft>
              <a:buClr>
                <a:schemeClr val="lt1"/>
              </a:buClr>
              <a:buSzPts val="1800"/>
              <a:buChar char="•"/>
            </a:pPr>
            <a:endParaRPr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Security is just as important as the finished application, so it also needs to be considered from the start.</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Sticking to a security policy will hold all developer to the same requirements</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Consistency in security practices ensures a robust and resilient application.</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Training and awareness programs help keep the team informed and vigilant.</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A unified approach to security fosters collaboration and accountability within the team.</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Sei Cert Coding Standards. SEI CERT Coding Standards - CERT Secure Coding - Confluence. (n.d.). https://wiki.sei.cmu.edu/confluence/display/seccode/SEI+CERT+Coding+Standards </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477981" y="2421489"/>
            <a:ext cx="3214255" cy="3981177"/>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2000" dirty="0"/>
              <a:t>By implementing a defense-in-depth strategy, we mitigate the risks associated with single points of failure and enhance overall system resilience.</a:t>
            </a:r>
            <a:endParaRPr sz="20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324424" y="2421489"/>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77500" lnSpcReduction="20000"/>
          </a:bodyPr>
          <a:lstStyle/>
          <a:p>
            <a:pPr marL="228600" lvl="0" indent="0" algn="l" rtl="0">
              <a:lnSpc>
                <a:spcPct val="107916"/>
              </a:lnSpc>
              <a:spcBef>
                <a:spcPts val="0"/>
              </a:spcBef>
              <a:spcAft>
                <a:spcPts val="0"/>
              </a:spcAft>
              <a:buSzPts val="1800"/>
              <a:buNone/>
            </a:pPr>
            <a:r>
              <a:rPr lang="en-US" sz="2000" b="1" dirty="0">
                <a:solidFill>
                  <a:srgbClr val="FFFFFF"/>
                </a:solidFill>
              </a:rPr>
              <a:t>Likely:</a:t>
            </a:r>
            <a:r>
              <a:rPr lang="en-US" sz="2000" dirty="0">
                <a:solidFill>
                  <a:srgbClr val="FFFFFF"/>
                </a:solidFill>
              </a:rPr>
              <a:t> Could happen but has a low severity</a:t>
            </a: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b="1" dirty="0">
                <a:solidFill>
                  <a:srgbClr val="FFFFFF"/>
                </a:solidFill>
              </a:rPr>
              <a:t>Priority:</a:t>
            </a:r>
            <a:r>
              <a:rPr lang="en-US" sz="2000" dirty="0">
                <a:solidFill>
                  <a:srgbClr val="FFFFFF"/>
                </a:solidFill>
              </a:rPr>
              <a:t> Good chance of happening with a high severity</a:t>
            </a: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b="1" dirty="0">
                <a:solidFill>
                  <a:srgbClr val="FFFFFF"/>
                </a:solidFill>
              </a:rPr>
              <a:t>Low Priority: </a:t>
            </a:r>
            <a:r>
              <a:rPr lang="en-US" sz="2000" dirty="0">
                <a:solidFill>
                  <a:srgbClr val="FFFFFF"/>
                </a:solidFill>
              </a:rPr>
              <a:t>Low chance of happening and low severity</a:t>
            </a: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b="1" dirty="0">
                <a:solidFill>
                  <a:srgbClr val="FFFFFF"/>
                </a:solidFill>
              </a:rPr>
              <a:t>Unlikely: </a:t>
            </a:r>
            <a:r>
              <a:rPr lang="en-US" sz="2000" dirty="0">
                <a:solidFill>
                  <a:srgbClr val="FFFFFF"/>
                </a:solidFill>
              </a:rPr>
              <a:t>Low chance of happening but a high severity</a:t>
            </a:r>
          </a:p>
        </p:txBody>
      </p:sp>
      <p:graphicFrame>
        <p:nvGraphicFramePr>
          <p:cNvPr id="161" name="Google Shape;161;p4" descr="Alt text required"/>
          <p:cNvGraphicFramePr/>
          <p:nvPr>
            <p:extLst>
              <p:ext uri="{D42A27DB-BD31-4B8C-83A1-F6EECF244321}">
                <p14:modId xmlns:p14="http://schemas.microsoft.com/office/powerpoint/2010/main" val="839038981"/>
              </p:ext>
            </p:extLst>
          </p:nvPr>
        </p:nvGraphicFramePr>
        <p:xfrm>
          <a:off x="3171900" y="2561050"/>
          <a:ext cx="7835225" cy="359809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tx1"/>
                          </a:solidFill>
                        </a:rPr>
                        <a:t>ERR-051-CPP</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tx1"/>
                          </a:solidFill>
                        </a:rPr>
                        <a:t>FIO-008-CPP</a:t>
                      </a:r>
                      <a:endParaRPr sz="18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tx1"/>
                          </a:solidFill>
                        </a:rPr>
                        <a:t>STR-002-CPP</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tx1"/>
                          </a:solidFill>
                        </a:rPr>
                        <a:t>MEM-056-CPP</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tx1"/>
                          </a:solidFill>
                        </a:rPr>
                        <a:t>EXP-050-CPP</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tx1"/>
                          </a:solidFill>
                        </a:rPr>
                        <a:t>EXP-063-CPP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tx1"/>
                          </a:solidFill>
                        </a:rPr>
                        <a:t>DCL-004-CPP</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tx1"/>
                          </a:solidFill>
                        </a:rPr>
                        <a:t>DCL-052-CPP</a:t>
                      </a:r>
                    </a:p>
                    <a:p>
                      <a:pPr marL="0" marR="0" lvl="0" indent="0" algn="ctr" rtl="0">
                        <a:lnSpc>
                          <a:spcPct val="100000"/>
                        </a:lnSpc>
                        <a:spcBef>
                          <a:spcPts val="0"/>
                        </a:spcBef>
                        <a:spcAft>
                          <a:spcPts val="0"/>
                        </a:spcAft>
                        <a:buClr>
                          <a:srgbClr val="000000"/>
                        </a:buClr>
                        <a:buSzPts val="3600"/>
                        <a:buFont typeface="Arial"/>
                        <a:buNone/>
                      </a:pPr>
                      <a:endParaRPr sz="105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tx1"/>
                          </a:solidFill>
                        </a:rPr>
                        <a:t>ERR-006-CPP</a:t>
                      </a:r>
                      <a:endParaRPr lang="en-US" sz="9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tx1"/>
                          </a:solidFill>
                        </a:rPr>
                        <a:t>DCL-058-CPP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E79E5515-CACD-5357-CC2A-48082920980B}"/>
              </a:ext>
            </a:extLst>
          </p:cNvPr>
          <p:cNvGraphicFramePr>
            <a:graphicFrameLocks noGrp="1"/>
          </p:cNvGraphicFramePr>
          <p:nvPr>
            <p:extLst>
              <p:ext uri="{D42A27DB-BD31-4B8C-83A1-F6EECF244321}">
                <p14:modId xmlns:p14="http://schemas.microsoft.com/office/powerpoint/2010/main" val="2192297956"/>
              </p:ext>
            </p:extLst>
          </p:nvPr>
        </p:nvGraphicFramePr>
        <p:xfrm>
          <a:off x="1504372" y="2057401"/>
          <a:ext cx="9183256" cy="4508116"/>
        </p:xfrm>
        <a:graphic>
          <a:graphicData uri="http://schemas.openxmlformats.org/drawingml/2006/table">
            <a:tbl>
              <a:tblPr firstRow="1" bandRow="1">
                <a:tableStyleId>{802198C4-3087-4945-87E3-76CBB3509B7E}</a:tableStyleId>
              </a:tblPr>
              <a:tblGrid>
                <a:gridCol w="4591628">
                  <a:extLst>
                    <a:ext uri="{9D8B030D-6E8A-4147-A177-3AD203B41FA5}">
                      <a16:colId xmlns:a16="http://schemas.microsoft.com/office/drawing/2014/main" val="1679172829"/>
                    </a:ext>
                  </a:extLst>
                </a:gridCol>
                <a:gridCol w="4591628">
                  <a:extLst>
                    <a:ext uri="{9D8B030D-6E8A-4147-A177-3AD203B41FA5}">
                      <a16:colId xmlns:a16="http://schemas.microsoft.com/office/drawing/2014/main" val="614787098"/>
                    </a:ext>
                  </a:extLst>
                </a:gridCol>
              </a:tblGrid>
              <a:tr h="421948">
                <a:tc>
                  <a:txBody>
                    <a:bodyPr/>
                    <a:lstStyle/>
                    <a:p>
                      <a:r>
                        <a:rPr lang="en-US" dirty="0">
                          <a:solidFill>
                            <a:schemeClr val="bg1"/>
                          </a:solidFill>
                        </a:rPr>
                        <a:t>Validate Input Data</a:t>
                      </a:r>
                    </a:p>
                  </a:txBody>
                  <a:tcPr/>
                </a:tc>
                <a:tc>
                  <a:txBody>
                    <a:bodyPr/>
                    <a:lstStyle/>
                    <a:p>
                      <a:r>
                        <a:rPr lang="en-US" dirty="0">
                          <a:solidFill>
                            <a:schemeClr val="bg1"/>
                          </a:solidFill>
                        </a:rPr>
                        <a:t>STR-002-CPP, FIO-008-CPP</a:t>
                      </a:r>
                    </a:p>
                  </a:txBody>
                  <a:tcPr/>
                </a:tc>
                <a:extLst>
                  <a:ext uri="{0D108BD9-81ED-4DB2-BD59-A6C34878D82A}">
                    <a16:rowId xmlns:a16="http://schemas.microsoft.com/office/drawing/2014/main" val="315559825"/>
                  </a:ext>
                </a:extLst>
              </a:tr>
              <a:tr h="421948">
                <a:tc>
                  <a:txBody>
                    <a:bodyPr/>
                    <a:lstStyle/>
                    <a:p>
                      <a:r>
                        <a:rPr lang="en-US" dirty="0">
                          <a:solidFill>
                            <a:schemeClr val="bg1"/>
                          </a:solidFill>
                        </a:rPr>
                        <a:t>Heed Compiler Warnings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EXP-063-CPP, MEM-056-CPP, ERR-006-CPP,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ERR-051-CPP, DCL-052-CPP</a:t>
                      </a:r>
                    </a:p>
                  </a:txBody>
                  <a:tcPr/>
                </a:tc>
                <a:extLst>
                  <a:ext uri="{0D108BD9-81ED-4DB2-BD59-A6C34878D82A}">
                    <a16:rowId xmlns:a16="http://schemas.microsoft.com/office/drawing/2014/main" val="2336585947"/>
                  </a:ext>
                </a:extLst>
              </a:tr>
              <a:tr h="421948">
                <a:tc>
                  <a:txBody>
                    <a:bodyPr/>
                    <a:lstStyle/>
                    <a:p>
                      <a:r>
                        <a:rPr lang="en-US" dirty="0">
                          <a:solidFill>
                            <a:schemeClr val="bg1"/>
                          </a:solidFill>
                        </a:rPr>
                        <a:t>Architect and Design for Security Policies</a:t>
                      </a:r>
                    </a:p>
                  </a:txBody>
                  <a:tcPr/>
                </a:tc>
                <a:tc>
                  <a:txBody>
                    <a:bodyPr/>
                    <a:lstStyle/>
                    <a:p>
                      <a:r>
                        <a:rPr lang="en-US" dirty="0">
                          <a:solidFill>
                            <a:schemeClr val="bg1"/>
                          </a:solidFill>
                        </a:rPr>
                        <a:t>FIO-008-CPP</a:t>
                      </a:r>
                    </a:p>
                  </a:txBody>
                  <a:tcPr/>
                </a:tc>
                <a:extLst>
                  <a:ext uri="{0D108BD9-81ED-4DB2-BD59-A6C34878D82A}">
                    <a16:rowId xmlns:a16="http://schemas.microsoft.com/office/drawing/2014/main" val="568007526"/>
                  </a:ext>
                </a:extLst>
              </a:tr>
              <a:tr h="421948">
                <a:tc>
                  <a:txBody>
                    <a:bodyPr/>
                    <a:lstStyle/>
                    <a:p>
                      <a:r>
                        <a:rPr lang="en-US" dirty="0">
                          <a:solidFill>
                            <a:schemeClr val="bg1"/>
                          </a:solidFill>
                        </a:rPr>
                        <a:t>Keep It Simple</a:t>
                      </a:r>
                    </a:p>
                  </a:txBody>
                  <a:tcPr/>
                </a:tc>
                <a:tc>
                  <a:txBody>
                    <a:bodyPr/>
                    <a:lstStyle/>
                    <a:p>
                      <a:r>
                        <a:rPr lang="en-US" dirty="0">
                          <a:solidFill>
                            <a:schemeClr val="bg1"/>
                          </a:solidFill>
                        </a:rPr>
                        <a:t>DCL-004-CPP, EXP-050-CPP, MEM-056-CPP, </a:t>
                      </a:r>
                    </a:p>
                    <a:p>
                      <a:r>
                        <a:rPr lang="en-US" dirty="0">
                          <a:solidFill>
                            <a:schemeClr val="bg1"/>
                          </a:solidFill>
                        </a:rPr>
                        <a:t>DCL-058-CPP, DCL-052-CPP</a:t>
                      </a:r>
                    </a:p>
                  </a:txBody>
                  <a:tcPr/>
                </a:tc>
                <a:extLst>
                  <a:ext uri="{0D108BD9-81ED-4DB2-BD59-A6C34878D82A}">
                    <a16:rowId xmlns:a16="http://schemas.microsoft.com/office/drawing/2014/main" val="3459865110"/>
                  </a:ext>
                </a:extLst>
              </a:tr>
              <a:tr h="421948">
                <a:tc>
                  <a:txBody>
                    <a:bodyPr/>
                    <a:lstStyle/>
                    <a:p>
                      <a:r>
                        <a:rPr lang="en-US" dirty="0">
                          <a:solidFill>
                            <a:schemeClr val="bg1"/>
                          </a:solidFill>
                        </a:rPr>
                        <a:t>Default Deny</a:t>
                      </a:r>
                    </a:p>
                  </a:txBody>
                  <a:tcPr/>
                </a:tc>
                <a:tc>
                  <a:txBody>
                    <a:bodyPr/>
                    <a:lstStyle/>
                    <a:p>
                      <a:r>
                        <a:rPr lang="en-US" dirty="0">
                          <a:solidFill>
                            <a:schemeClr val="bg1"/>
                          </a:solidFill>
                        </a:rPr>
                        <a:t>STR-002-CPP</a:t>
                      </a:r>
                    </a:p>
                  </a:txBody>
                  <a:tcPr/>
                </a:tc>
                <a:extLst>
                  <a:ext uri="{0D108BD9-81ED-4DB2-BD59-A6C34878D82A}">
                    <a16:rowId xmlns:a16="http://schemas.microsoft.com/office/drawing/2014/main" val="2036292852"/>
                  </a:ext>
                </a:extLst>
              </a:tr>
              <a:tr h="421948">
                <a:tc>
                  <a:txBody>
                    <a:bodyPr/>
                    <a:lstStyle/>
                    <a:p>
                      <a:r>
                        <a:rPr lang="en-US" dirty="0">
                          <a:solidFill>
                            <a:schemeClr val="bg1"/>
                          </a:solidFill>
                        </a:rPr>
                        <a:t>Adhere to the Principle of Least Privilege</a:t>
                      </a:r>
                    </a:p>
                  </a:txBody>
                  <a:tcPr/>
                </a:tc>
                <a:tc>
                  <a:txBody>
                    <a:bodyPr/>
                    <a:lstStyle/>
                    <a:p>
                      <a:r>
                        <a:rPr lang="en-US" dirty="0">
                          <a:solidFill>
                            <a:schemeClr val="bg1"/>
                          </a:solidFill>
                        </a:rPr>
                        <a:t>FIO-008-CPP</a:t>
                      </a:r>
                    </a:p>
                  </a:txBody>
                  <a:tcPr/>
                </a:tc>
                <a:extLst>
                  <a:ext uri="{0D108BD9-81ED-4DB2-BD59-A6C34878D82A}">
                    <a16:rowId xmlns:a16="http://schemas.microsoft.com/office/drawing/2014/main" val="975928007"/>
                  </a:ext>
                </a:extLst>
              </a:tr>
              <a:tr h="421948">
                <a:tc>
                  <a:txBody>
                    <a:bodyPr/>
                    <a:lstStyle/>
                    <a:p>
                      <a:r>
                        <a:rPr lang="en-US" dirty="0">
                          <a:solidFill>
                            <a:schemeClr val="bg1"/>
                          </a:solidFill>
                        </a:rPr>
                        <a:t>Sanitize Data Sent to Other Systems</a:t>
                      </a:r>
                    </a:p>
                  </a:txBody>
                  <a:tcPr/>
                </a:tc>
                <a:tc>
                  <a:txBody>
                    <a:bodyPr/>
                    <a:lstStyle/>
                    <a:p>
                      <a:r>
                        <a:rPr lang="en-US" dirty="0">
                          <a:solidFill>
                            <a:schemeClr val="bg1"/>
                          </a:solidFill>
                        </a:rPr>
                        <a:t>STR-002-CPP</a:t>
                      </a:r>
                    </a:p>
                  </a:txBody>
                  <a:tcPr/>
                </a:tc>
                <a:extLst>
                  <a:ext uri="{0D108BD9-81ED-4DB2-BD59-A6C34878D82A}">
                    <a16:rowId xmlns:a16="http://schemas.microsoft.com/office/drawing/2014/main" val="2799429131"/>
                  </a:ext>
                </a:extLst>
              </a:tr>
              <a:tr h="421948">
                <a:tc>
                  <a:txBody>
                    <a:bodyPr/>
                    <a:lstStyle/>
                    <a:p>
                      <a:r>
                        <a:rPr lang="en-US" dirty="0">
                          <a:solidFill>
                            <a:schemeClr val="bg1"/>
                          </a:solidFill>
                        </a:rPr>
                        <a:t>Practice Defense in Depth</a:t>
                      </a:r>
                    </a:p>
                  </a:txBody>
                  <a:tcPr/>
                </a:tc>
                <a:tc>
                  <a:txBody>
                    <a:bodyPr/>
                    <a:lstStyle/>
                    <a:p>
                      <a:r>
                        <a:rPr lang="en-US" dirty="0">
                          <a:solidFill>
                            <a:schemeClr val="bg1"/>
                          </a:solidFill>
                        </a:rPr>
                        <a:t>STR-002-CPP, ERR-006-CPP, ERR-051-CPP</a:t>
                      </a:r>
                    </a:p>
                  </a:txBody>
                  <a:tcPr/>
                </a:tc>
                <a:extLst>
                  <a:ext uri="{0D108BD9-81ED-4DB2-BD59-A6C34878D82A}">
                    <a16:rowId xmlns:a16="http://schemas.microsoft.com/office/drawing/2014/main" val="257631778"/>
                  </a:ext>
                </a:extLst>
              </a:tr>
              <a:tr h="421948">
                <a:tc>
                  <a:txBody>
                    <a:bodyPr/>
                    <a:lstStyle/>
                    <a:p>
                      <a:r>
                        <a:rPr lang="en-US" dirty="0">
                          <a:solidFill>
                            <a:schemeClr val="bg1"/>
                          </a:solidFill>
                        </a:rPr>
                        <a:t>Use Effective Quality Assurance Techniques</a:t>
                      </a:r>
                    </a:p>
                  </a:txBody>
                  <a:tcPr/>
                </a:tc>
                <a:tc>
                  <a:txBody>
                    <a:bodyPr/>
                    <a:lstStyle/>
                    <a:p>
                      <a:r>
                        <a:rPr lang="en-US" dirty="0">
                          <a:solidFill>
                            <a:schemeClr val="bg1"/>
                          </a:solidFill>
                        </a:rPr>
                        <a:t>EXP-050-CPP, EXP-063-CPP, DCL-052-CPP</a:t>
                      </a:r>
                    </a:p>
                  </a:txBody>
                  <a:tcPr/>
                </a:tc>
                <a:extLst>
                  <a:ext uri="{0D108BD9-81ED-4DB2-BD59-A6C34878D82A}">
                    <a16:rowId xmlns:a16="http://schemas.microsoft.com/office/drawing/2014/main" val="3592256704"/>
                  </a:ext>
                </a:extLst>
              </a:tr>
              <a:tr h="421948">
                <a:tc>
                  <a:txBody>
                    <a:bodyPr/>
                    <a:lstStyle/>
                    <a:p>
                      <a:r>
                        <a:rPr lang="en-US" dirty="0">
                          <a:solidFill>
                            <a:schemeClr val="bg1"/>
                          </a:solidFill>
                        </a:rPr>
                        <a:t>Adopt a Secure Coding Standard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DCL-004-CPP, </a:t>
                      </a:r>
                      <a:r>
                        <a:rPr lang="en-US" sz="1400" b="0" i="0" u="none" strike="noStrike" cap="none" dirty="0">
                          <a:solidFill>
                            <a:schemeClr val="bg1"/>
                          </a:solidFill>
                          <a:effectLst/>
                          <a:latin typeface="Arial"/>
                          <a:ea typeface="Arial"/>
                          <a:cs typeface="Arial"/>
                          <a:sym typeface="Arial"/>
                        </a:rPr>
                        <a:t>EXP-050-CPP, STR-002-CPP,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bg1"/>
                          </a:solidFill>
                          <a:effectLst/>
                          <a:latin typeface="Arial"/>
                          <a:ea typeface="Arial"/>
                          <a:cs typeface="Arial"/>
                          <a:sym typeface="Arial"/>
                        </a:rPr>
                        <a:t>MEM-056-CPP, ERR-051-CPP, DCL-058-CPP</a:t>
                      </a:r>
                    </a:p>
                  </a:txBody>
                  <a:tcPr/>
                </a:tc>
                <a:extLst>
                  <a:ext uri="{0D108BD9-81ED-4DB2-BD59-A6C34878D82A}">
                    <a16:rowId xmlns:a16="http://schemas.microsoft.com/office/drawing/2014/main" val="3400885744"/>
                  </a:ext>
                </a:extLst>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6" name="Table 5">
            <a:extLst>
              <a:ext uri="{FF2B5EF4-FFF2-40B4-BE49-F238E27FC236}">
                <a16:creationId xmlns:a16="http://schemas.microsoft.com/office/drawing/2014/main" id="{E1EB8A03-6AED-90BE-6427-418CF6134BA1}"/>
              </a:ext>
            </a:extLst>
          </p:cNvPr>
          <p:cNvGraphicFramePr>
            <a:graphicFrameLocks noGrp="1"/>
          </p:cNvGraphicFramePr>
          <p:nvPr>
            <p:extLst>
              <p:ext uri="{D42A27DB-BD31-4B8C-83A1-F6EECF244321}">
                <p14:modId xmlns:p14="http://schemas.microsoft.com/office/powerpoint/2010/main" val="3830098740"/>
              </p:ext>
            </p:extLst>
          </p:nvPr>
        </p:nvGraphicFramePr>
        <p:xfrm>
          <a:off x="1417204" y="1898073"/>
          <a:ext cx="9357592" cy="4411904"/>
        </p:xfrm>
        <a:graphic>
          <a:graphicData uri="http://schemas.openxmlformats.org/drawingml/2006/table">
            <a:tbl>
              <a:tblPr firstRow="1" bandRow="1">
                <a:tableStyleId>{802198C4-3087-4945-87E3-76CBB3509B7E}</a:tableStyleId>
              </a:tblPr>
              <a:tblGrid>
                <a:gridCol w="4671869">
                  <a:extLst>
                    <a:ext uri="{9D8B030D-6E8A-4147-A177-3AD203B41FA5}">
                      <a16:colId xmlns:a16="http://schemas.microsoft.com/office/drawing/2014/main" val="1679172829"/>
                    </a:ext>
                  </a:extLst>
                </a:gridCol>
                <a:gridCol w="4685723">
                  <a:extLst>
                    <a:ext uri="{9D8B030D-6E8A-4147-A177-3AD203B41FA5}">
                      <a16:colId xmlns:a16="http://schemas.microsoft.com/office/drawing/2014/main" val="614787098"/>
                    </a:ext>
                  </a:extLst>
                </a:gridCol>
              </a:tblGrid>
              <a:tr h="421948">
                <a:tc>
                  <a:txBody>
                    <a:bodyPr/>
                    <a:lstStyle/>
                    <a:p>
                      <a:r>
                        <a:rPr lang="en-US" sz="1400" dirty="0">
                          <a:solidFill>
                            <a:schemeClr val="bg1"/>
                          </a:solidFill>
                        </a:rPr>
                        <a:t>STR-002-CPP</a:t>
                      </a:r>
                    </a:p>
                  </a:txBody>
                  <a:tcPr/>
                </a:tc>
                <a:tc>
                  <a:txBody>
                    <a:bodyPr/>
                    <a:lstStyle/>
                    <a:p>
                      <a:r>
                        <a:rPr lang="en-US" sz="1400" dirty="0">
                          <a:solidFill>
                            <a:schemeClr val="bg1"/>
                          </a:solidFill>
                        </a:rPr>
                        <a:t>Sanitize data passed to complex subsystems like SQL.</a:t>
                      </a:r>
                    </a:p>
                  </a:txBody>
                  <a:tcPr/>
                </a:tc>
                <a:extLst>
                  <a:ext uri="{0D108BD9-81ED-4DB2-BD59-A6C34878D82A}">
                    <a16:rowId xmlns:a16="http://schemas.microsoft.com/office/drawing/2014/main" val="315559825"/>
                  </a:ext>
                </a:extLst>
              </a:tr>
              <a:tr h="421948">
                <a:tc>
                  <a:txBody>
                    <a:bodyPr/>
                    <a:lstStyle/>
                    <a:p>
                      <a:r>
                        <a:rPr lang="en-US" sz="1400" dirty="0">
                          <a:solidFill>
                            <a:schemeClr val="bg1"/>
                          </a:solidFill>
                        </a:rPr>
                        <a:t>MEM-056-CPP</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1"/>
                          </a:solidFill>
                        </a:rPr>
                        <a:t>Do not store an already-owned pointer value in an unrelated smart pointer.</a:t>
                      </a:r>
                    </a:p>
                  </a:txBody>
                  <a:tcPr/>
                </a:tc>
                <a:extLst>
                  <a:ext uri="{0D108BD9-81ED-4DB2-BD59-A6C34878D82A}">
                    <a16:rowId xmlns:a16="http://schemas.microsoft.com/office/drawing/2014/main" val="2336585947"/>
                  </a:ext>
                </a:extLst>
              </a:tr>
              <a:tr h="421948">
                <a:tc>
                  <a:txBody>
                    <a:bodyPr/>
                    <a:lstStyle/>
                    <a:p>
                      <a:r>
                        <a:rPr lang="en-US" sz="1400" dirty="0">
                          <a:solidFill>
                            <a:schemeClr val="bg1"/>
                          </a:solidFill>
                        </a:rPr>
                        <a:t>EXP-050-CPP</a:t>
                      </a:r>
                    </a:p>
                  </a:txBody>
                  <a:tcPr/>
                </a:tc>
                <a:tc>
                  <a:txBody>
                    <a:bodyPr/>
                    <a:lstStyle/>
                    <a:p>
                      <a:r>
                        <a:rPr lang="en-US" sz="1400" dirty="0">
                          <a:solidFill>
                            <a:schemeClr val="bg1"/>
                          </a:solidFill>
                        </a:rPr>
                        <a:t>Do not depend on the order of evaluation for side effects.</a:t>
                      </a:r>
                    </a:p>
                  </a:txBody>
                  <a:tcPr/>
                </a:tc>
                <a:extLst>
                  <a:ext uri="{0D108BD9-81ED-4DB2-BD59-A6C34878D82A}">
                    <a16:rowId xmlns:a16="http://schemas.microsoft.com/office/drawing/2014/main" val="568007526"/>
                  </a:ext>
                </a:extLst>
              </a:tr>
              <a:tr h="421948">
                <a:tc>
                  <a:txBody>
                    <a:bodyPr/>
                    <a:lstStyle/>
                    <a:p>
                      <a:r>
                        <a:rPr lang="en-US" sz="1400" dirty="0">
                          <a:solidFill>
                            <a:schemeClr val="bg1"/>
                          </a:solidFill>
                        </a:rPr>
                        <a:t>EXP-063-CPP</a:t>
                      </a:r>
                    </a:p>
                  </a:txBody>
                  <a:tcPr/>
                </a:tc>
                <a:tc>
                  <a:txBody>
                    <a:bodyPr/>
                    <a:lstStyle/>
                    <a:p>
                      <a:r>
                        <a:rPr lang="en-US" sz="1400" dirty="0">
                          <a:solidFill>
                            <a:schemeClr val="bg1"/>
                          </a:solidFill>
                        </a:rPr>
                        <a:t>Do not rely on the value of a moved-from object.</a:t>
                      </a:r>
                    </a:p>
                  </a:txBody>
                  <a:tcPr/>
                </a:tc>
                <a:extLst>
                  <a:ext uri="{0D108BD9-81ED-4DB2-BD59-A6C34878D82A}">
                    <a16:rowId xmlns:a16="http://schemas.microsoft.com/office/drawing/2014/main" val="3459865110"/>
                  </a:ext>
                </a:extLst>
              </a:tr>
              <a:tr h="421948">
                <a:tc>
                  <a:txBody>
                    <a:bodyPr/>
                    <a:lstStyle/>
                    <a:p>
                      <a:r>
                        <a:rPr lang="en-US" sz="1400" dirty="0">
                          <a:solidFill>
                            <a:schemeClr val="bg1"/>
                          </a:solidFill>
                        </a:rPr>
                        <a:t>ERR-006-CPP</a:t>
                      </a:r>
                    </a:p>
                  </a:txBody>
                  <a:tcPr/>
                </a:tc>
                <a:tc>
                  <a:txBody>
                    <a:bodyPr/>
                    <a:lstStyle/>
                    <a:p>
                      <a:r>
                        <a:rPr lang="en-US" sz="1400" dirty="0">
                          <a:solidFill>
                            <a:schemeClr val="bg1"/>
                          </a:solidFill>
                        </a:rPr>
                        <a:t>Avoid using assert() for program control.</a:t>
                      </a:r>
                    </a:p>
                  </a:txBody>
                  <a:tcPr/>
                </a:tc>
                <a:extLst>
                  <a:ext uri="{0D108BD9-81ED-4DB2-BD59-A6C34878D82A}">
                    <a16:rowId xmlns:a16="http://schemas.microsoft.com/office/drawing/2014/main" val="2036292852"/>
                  </a:ext>
                </a:extLst>
              </a:tr>
              <a:tr h="421948">
                <a:tc>
                  <a:txBody>
                    <a:bodyPr/>
                    <a:lstStyle/>
                    <a:p>
                      <a:r>
                        <a:rPr lang="en-US" sz="1400" dirty="0">
                          <a:solidFill>
                            <a:schemeClr val="bg1"/>
                          </a:solidFill>
                        </a:rPr>
                        <a:t>DCL-058-CPP</a:t>
                      </a:r>
                    </a:p>
                  </a:txBody>
                  <a:tcPr/>
                </a:tc>
                <a:tc>
                  <a:txBody>
                    <a:bodyPr/>
                    <a:lstStyle/>
                    <a:p>
                      <a:r>
                        <a:rPr lang="en-US" sz="1400" dirty="0">
                          <a:solidFill>
                            <a:schemeClr val="bg1"/>
                          </a:solidFill>
                        </a:rPr>
                        <a:t>Avoid undefined behavior by proper namespace usage.</a:t>
                      </a:r>
                    </a:p>
                  </a:txBody>
                  <a:tcPr/>
                </a:tc>
                <a:extLst>
                  <a:ext uri="{0D108BD9-81ED-4DB2-BD59-A6C34878D82A}">
                    <a16:rowId xmlns:a16="http://schemas.microsoft.com/office/drawing/2014/main" val="975928007"/>
                  </a:ext>
                </a:extLst>
              </a:tr>
              <a:tr h="421948">
                <a:tc>
                  <a:txBody>
                    <a:bodyPr/>
                    <a:lstStyle/>
                    <a:p>
                      <a:r>
                        <a:rPr lang="en-US" sz="1400" dirty="0">
                          <a:solidFill>
                            <a:schemeClr val="bg1"/>
                          </a:solidFill>
                        </a:rPr>
                        <a:t>ERR-051-CPP</a:t>
                      </a:r>
                    </a:p>
                  </a:txBody>
                  <a:tcPr/>
                </a:tc>
                <a:tc>
                  <a:txBody>
                    <a:bodyPr/>
                    <a:lstStyle/>
                    <a:p>
                      <a:r>
                        <a:rPr lang="en-US" sz="1400" dirty="0">
                          <a:solidFill>
                            <a:schemeClr val="bg1"/>
                          </a:solidFill>
                        </a:rPr>
                        <a:t>Catch exceptions with an exception handler.</a:t>
                      </a:r>
                    </a:p>
                  </a:txBody>
                  <a:tcPr/>
                </a:tc>
                <a:extLst>
                  <a:ext uri="{0D108BD9-81ED-4DB2-BD59-A6C34878D82A}">
                    <a16:rowId xmlns:a16="http://schemas.microsoft.com/office/drawing/2014/main" val="2799429131"/>
                  </a:ext>
                </a:extLst>
              </a:tr>
              <a:tr h="421948">
                <a:tc>
                  <a:txBody>
                    <a:bodyPr/>
                    <a:lstStyle/>
                    <a:p>
                      <a:r>
                        <a:rPr lang="en-US" sz="1400" dirty="0">
                          <a:solidFill>
                            <a:schemeClr val="bg1"/>
                          </a:solidFill>
                        </a:rPr>
                        <a:t>FIO-008-CPP</a:t>
                      </a:r>
                    </a:p>
                  </a:txBody>
                  <a:tcPr/>
                </a:tc>
                <a:tc>
                  <a:txBody>
                    <a:bodyPr/>
                    <a:lstStyle/>
                    <a:p>
                      <a:r>
                        <a:rPr lang="en-US" sz="1400" dirty="0">
                          <a:solidFill>
                            <a:schemeClr val="bg1"/>
                          </a:solidFill>
                        </a:rPr>
                        <a:t>Ensure proper file handling by closing files before removing them.</a:t>
                      </a:r>
                    </a:p>
                  </a:txBody>
                  <a:tcPr/>
                </a:tc>
                <a:extLst>
                  <a:ext uri="{0D108BD9-81ED-4DB2-BD59-A6C34878D82A}">
                    <a16:rowId xmlns:a16="http://schemas.microsoft.com/office/drawing/2014/main" val="257631778"/>
                  </a:ext>
                </a:extLst>
              </a:tr>
              <a:tr h="421948">
                <a:tc>
                  <a:txBody>
                    <a:bodyPr/>
                    <a:lstStyle/>
                    <a:p>
                      <a:r>
                        <a:rPr lang="en-US" sz="1400" dirty="0">
                          <a:solidFill>
                            <a:schemeClr val="bg1"/>
                          </a:solidFill>
                        </a:rPr>
                        <a:t>DCL-004-CPP</a:t>
                      </a:r>
                    </a:p>
                  </a:txBody>
                  <a:tcPr/>
                </a:tc>
                <a:tc>
                  <a:txBody>
                    <a:bodyPr/>
                    <a:lstStyle/>
                    <a:p>
                      <a:r>
                        <a:rPr lang="en-US" sz="1400" dirty="0">
                          <a:solidFill>
                            <a:schemeClr val="bg1"/>
                          </a:solidFill>
                        </a:rPr>
                        <a:t>Do not declare more than one variable per declaration.</a:t>
                      </a:r>
                    </a:p>
                  </a:txBody>
                  <a:tcPr/>
                </a:tc>
                <a:extLst>
                  <a:ext uri="{0D108BD9-81ED-4DB2-BD59-A6C34878D82A}">
                    <a16:rowId xmlns:a16="http://schemas.microsoft.com/office/drawing/2014/main" val="3592256704"/>
                  </a:ext>
                </a:extLst>
              </a:tr>
              <a:tr h="421948">
                <a:tc>
                  <a:txBody>
                    <a:bodyPr/>
                    <a:lstStyle/>
                    <a:p>
                      <a:r>
                        <a:rPr lang="en-US" sz="1400" dirty="0">
                          <a:solidFill>
                            <a:schemeClr val="bg1"/>
                          </a:solidFill>
                        </a:rPr>
                        <a:t>DCL-052-CPP</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1"/>
                          </a:solidFill>
                        </a:rPr>
                        <a:t>Avoid using const references inappropriately.</a:t>
                      </a:r>
                      <a:endParaRPr lang="en-US" sz="1400" b="0" i="0" u="none" strike="noStrike" cap="none" dirty="0">
                        <a:solidFill>
                          <a:schemeClr val="bg1"/>
                        </a:solidFill>
                        <a:effectLst/>
                        <a:latin typeface="Arial"/>
                        <a:ea typeface="Arial"/>
                        <a:cs typeface="Arial"/>
                        <a:sym typeface="Arial"/>
                      </a:endParaRPr>
                    </a:p>
                  </a:txBody>
                  <a:tcPr/>
                </a:tc>
                <a:extLst>
                  <a:ext uri="{0D108BD9-81ED-4DB2-BD59-A6C34878D82A}">
                    <a16:rowId xmlns:a16="http://schemas.microsoft.com/office/drawing/2014/main" val="3400885744"/>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400" b="1" dirty="0"/>
              <a:t>Encryption at Rest: </a:t>
            </a:r>
            <a:r>
              <a:rPr lang="en-US" sz="2400" dirty="0"/>
              <a:t>Encrypt data stored on physical media to protect against unauthorized access.</a:t>
            </a:r>
          </a:p>
          <a:p>
            <a:pPr marL="228600" lvl="0" indent="-228600" algn="l" rtl="0">
              <a:lnSpc>
                <a:spcPct val="90000"/>
              </a:lnSpc>
              <a:spcBef>
                <a:spcPts val="0"/>
              </a:spcBef>
              <a:spcAft>
                <a:spcPts val="0"/>
              </a:spcAft>
              <a:buClr>
                <a:schemeClr val="lt1"/>
              </a:buClr>
              <a:buSzPts val="2000"/>
              <a:buChar char="•"/>
            </a:pPr>
            <a:endParaRPr lang="en-US" sz="2400" dirty="0"/>
          </a:p>
          <a:p>
            <a:pPr marL="228600" lvl="0" indent="-228600" algn="l" rtl="0">
              <a:lnSpc>
                <a:spcPct val="90000"/>
              </a:lnSpc>
              <a:spcBef>
                <a:spcPts val="0"/>
              </a:spcBef>
              <a:spcAft>
                <a:spcPts val="0"/>
              </a:spcAft>
              <a:buClr>
                <a:schemeClr val="lt1"/>
              </a:buClr>
              <a:buSzPts val="2000"/>
              <a:buChar char="•"/>
            </a:pPr>
            <a:endParaRPr lang="en-US" sz="2400" dirty="0"/>
          </a:p>
          <a:p>
            <a:pPr marL="228600" lvl="0" indent="-228600" algn="l" rtl="0">
              <a:lnSpc>
                <a:spcPct val="90000"/>
              </a:lnSpc>
              <a:spcBef>
                <a:spcPts val="0"/>
              </a:spcBef>
              <a:spcAft>
                <a:spcPts val="0"/>
              </a:spcAft>
              <a:buClr>
                <a:schemeClr val="lt1"/>
              </a:buClr>
              <a:buSzPts val="2000"/>
              <a:buChar char="•"/>
            </a:pPr>
            <a:r>
              <a:rPr lang="en-US" sz="2400" b="1" dirty="0"/>
              <a:t>Encryption in Flight: </a:t>
            </a:r>
            <a:r>
              <a:rPr lang="en-US" sz="2400" dirty="0"/>
              <a:t>Encrypt data during transmission to prevent interception.</a:t>
            </a:r>
          </a:p>
          <a:p>
            <a:pPr marL="228600" lvl="0" indent="-228600" algn="l" rtl="0">
              <a:lnSpc>
                <a:spcPct val="90000"/>
              </a:lnSpc>
              <a:spcBef>
                <a:spcPts val="0"/>
              </a:spcBef>
              <a:spcAft>
                <a:spcPts val="0"/>
              </a:spcAft>
              <a:buClr>
                <a:schemeClr val="lt1"/>
              </a:buClr>
              <a:buSzPts val="2000"/>
              <a:buChar char="•"/>
            </a:pPr>
            <a:endParaRPr lang="en-US" sz="2400" dirty="0"/>
          </a:p>
          <a:p>
            <a:pPr marL="228600" lvl="0" indent="-228600" algn="l" rtl="0">
              <a:lnSpc>
                <a:spcPct val="90000"/>
              </a:lnSpc>
              <a:spcBef>
                <a:spcPts val="0"/>
              </a:spcBef>
              <a:spcAft>
                <a:spcPts val="0"/>
              </a:spcAft>
              <a:buClr>
                <a:schemeClr val="lt1"/>
              </a:buClr>
              <a:buSzPts val="2000"/>
              <a:buChar char="•"/>
            </a:pPr>
            <a:endParaRPr lang="en-US" sz="2400" dirty="0"/>
          </a:p>
          <a:p>
            <a:pPr marL="228600" lvl="0" indent="-228600" algn="l" rtl="0">
              <a:lnSpc>
                <a:spcPct val="90000"/>
              </a:lnSpc>
              <a:spcBef>
                <a:spcPts val="0"/>
              </a:spcBef>
              <a:spcAft>
                <a:spcPts val="0"/>
              </a:spcAft>
              <a:buClr>
                <a:schemeClr val="lt1"/>
              </a:buClr>
              <a:buSzPts val="2000"/>
              <a:buChar char="•"/>
            </a:pPr>
            <a:r>
              <a:rPr lang="en-US" sz="2400" b="1" dirty="0"/>
              <a:t>Encryption in Use: </a:t>
            </a:r>
            <a:r>
              <a:rPr lang="en-US" sz="2400" dirty="0"/>
              <a:t>Protect data while being processed to ensure security even when actively manipulated.</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b="1" dirty="0"/>
              <a:t>Authentication:</a:t>
            </a:r>
            <a:r>
              <a:rPr lang="en-US" sz="2400" dirty="0"/>
              <a:t> Verify identities before granting access.</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b="1" dirty="0"/>
              <a:t>Authorization:</a:t>
            </a:r>
            <a:r>
              <a:rPr lang="en-US" sz="2400" dirty="0"/>
              <a:t> Define what authenticated users can do.</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b="1" dirty="0"/>
              <a:t>Accounting:</a:t>
            </a:r>
            <a:r>
              <a:rPr lang="en-US" sz="2400" dirty="0"/>
              <a:t> Track and record user activities for monitoring and compliance.</a:t>
            </a:r>
            <a:endParaRPr sz="20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CanAddToEmptyVector</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A078F030-75B6-7DAB-5D65-67A2DF8FA411}"/>
              </a:ext>
            </a:extLst>
          </p:cNvPr>
          <p:cNvPicPr>
            <a:picLocks noChangeAspect="1"/>
          </p:cNvPicPr>
          <p:nvPr/>
        </p:nvPicPr>
        <p:blipFill>
          <a:blip r:embed="rId5"/>
          <a:stretch>
            <a:fillRect/>
          </a:stretch>
        </p:blipFill>
        <p:spPr>
          <a:xfrm>
            <a:off x="2333625" y="1791562"/>
            <a:ext cx="7524750" cy="3914775"/>
          </a:xfrm>
          <a:prstGeom prst="rect">
            <a:avLst/>
          </a:prstGeom>
        </p:spPr>
      </p:pic>
      <p:pic>
        <p:nvPicPr>
          <p:cNvPr id="7" name="Picture 6">
            <a:extLst>
              <a:ext uri="{FF2B5EF4-FFF2-40B4-BE49-F238E27FC236}">
                <a16:creationId xmlns:a16="http://schemas.microsoft.com/office/drawing/2014/main" id="{B8048AD6-BFED-B2A7-3E2D-17F9EC1EA952}"/>
              </a:ext>
            </a:extLst>
          </p:cNvPr>
          <p:cNvPicPr>
            <a:picLocks noChangeAspect="1"/>
          </p:cNvPicPr>
          <p:nvPr/>
        </p:nvPicPr>
        <p:blipFill>
          <a:blip r:embed="rId6"/>
          <a:stretch>
            <a:fillRect/>
          </a:stretch>
        </p:blipFill>
        <p:spPr>
          <a:xfrm>
            <a:off x="2919805" y="5826158"/>
            <a:ext cx="6352389" cy="534938"/>
          </a:xfrm>
          <a:prstGeom prst="rect">
            <a:avLst/>
          </a:prstGeom>
        </p:spPr>
      </p:pic>
    </p:spTree>
    <p:custDataLst>
      <p:tags r:id="rId1"/>
    </p:custDataLst>
    <p:extLst>
      <p:ext uri="{BB962C8B-B14F-4D97-AF65-F5344CB8AC3E}">
        <p14:creationId xmlns:p14="http://schemas.microsoft.com/office/powerpoint/2010/main" val="317508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ResizingIncreasesCollection</a:t>
            </a: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85ABDD0E-FCFD-731F-63AB-9F185C3150EA}"/>
              </a:ext>
            </a:extLst>
          </p:cNvPr>
          <p:cNvPicPr>
            <a:picLocks noChangeAspect="1"/>
          </p:cNvPicPr>
          <p:nvPr/>
        </p:nvPicPr>
        <p:blipFill>
          <a:blip r:embed="rId5"/>
          <a:stretch>
            <a:fillRect/>
          </a:stretch>
        </p:blipFill>
        <p:spPr>
          <a:xfrm>
            <a:off x="2852737" y="2057373"/>
            <a:ext cx="6486525" cy="2228850"/>
          </a:xfrm>
          <a:prstGeom prst="rect">
            <a:avLst/>
          </a:prstGeom>
        </p:spPr>
      </p:pic>
      <p:pic>
        <p:nvPicPr>
          <p:cNvPr id="7" name="Picture 6">
            <a:extLst>
              <a:ext uri="{FF2B5EF4-FFF2-40B4-BE49-F238E27FC236}">
                <a16:creationId xmlns:a16="http://schemas.microsoft.com/office/drawing/2014/main" id="{419F932A-C784-5ED3-4CB4-DC9A6C02673F}"/>
              </a:ext>
            </a:extLst>
          </p:cNvPr>
          <p:cNvPicPr>
            <a:picLocks noChangeAspect="1"/>
          </p:cNvPicPr>
          <p:nvPr/>
        </p:nvPicPr>
        <p:blipFill>
          <a:blip r:embed="rId6"/>
          <a:stretch>
            <a:fillRect/>
          </a:stretch>
        </p:blipFill>
        <p:spPr>
          <a:xfrm>
            <a:off x="2232745" y="4614429"/>
            <a:ext cx="7629377" cy="587952"/>
          </a:xfrm>
          <a:prstGeom prst="rect">
            <a:avLst/>
          </a:prstGeom>
        </p:spPr>
      </p:pic>
    </p:spTree>
    <p:custDataLst>
      <p:tags r:id="rId1"/>
    </p:custDataLst>
    <p:extLst>
      <p:ext uri="{BB962C8B-B14F-4D97-AF65-F5344CB8AC3E}">
        <p14:creationId xmlns:p14="http://schemas.microsoft.com/office/powerpoint/2010/main" val="25469880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229</TotalTime>
  <Words>763</Words>
  <Application>Microsoft Office PowerPoint</Application>
  <PresentationFormat>Widescreen</PresentationFormat>
  <Paragraphs>138</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CanAddToEmptyVector</vt:lpstr>
      <vt:lpstr>ResizingIncreasesCollection</vt:lpstr>
      <vt:lpstr>ThrowsExceptionWhenOutOfRange</vt:lpstr>
      <vt:lpstr>CanAccessElementAtSpecificIndex</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Ryan Cooper</cp:lastModifiedBy>
  <cp:revision>17</cp:revision>
  <dcterms:created xsi:type="dcterms:W3CDTF">2020-08-19T17:59:24Z</dcterms:created>
  <dcterms:modified xsi:type="dcterms:W3CDTF">2024-07-01T04:13:42Z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