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6" r:id="rId3"/>
    <p:sldId id="361" r:id="rId4"/>
    <p:sldId id="358" r:id="rId5"/>
    <p:sldId id="359" r:id="rId6"/>
    <p:sldId id="360" r:id="rId7"/>
    <p:sldId id="362" r:id="rId8"/>
    <p:sldId id="363" r:id="rId9"/>
    <p:sldId id="364" r:id="rId10"/>
    <p:sldId id="366" r:id="rId11"/>
    <p:sldId id="367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43" r:id="rId34"/>
    <p:sldId id="30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mimalloc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anx/mimalloc-bench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anx/mimalloc-bench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mimalloc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nomicon/ffi.html" TargetMode="External"/><Relationship Id="rId3" Type="http://schemas.openxmlformats.org/officeDocument/2006/relationships/hyperlink" Target="https://github.com/mattconte/tlsf" TargetMode="External"/><Relationship Id="rId7" Type="http://schemas.openxmlformats.org/officeDocument/2006/relationships/hyperlink" Target="https://www.microsoft.com/en-us/research/uploads/prod/2019/06/mimalloc-tr-v1.pdf" TargetMode="External"/><Relationship Id="rId2" Type="http://schemas.openxmlformats.org/officeDocument/2006/relationships/hyperlink" Target="https://github.com/microsoft/mimall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370239503" TargetMode="External"/><Relationship Id="rId5" Type="http://schemas.openxmlformats.org/officeDocument/2006/relationships/hyperlink" Target="http://www.gii.upv.es/tlsf/files/ecrts04_tlsf.pdf" TargetMode="External"/><Relationship Id="rId4" Type="http://schemas.openxmlformats.org/officeDocument/2006/relationships/hyperlink" Target="https://github.com/daanx/mimalloc-bench" TargetMode="External"/><Relationship Id="rId9" Type="http://schemas.openxmlformats.org/officeDocument/2006/relationships/hyperlink" Target="https://web.mit.edu/rust-lang_v1.25/arch/amd64_ubuntu1404/share/doc/rust/html/unstable-book/language-features/global-allocator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tconte/tls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8711B-C204-442A-BD83-40F9153B3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811" y="2456139"/>
            <a:ext cx="7766936" cy="1646302"/>
          </a:xfrm>
        </p:spPr>
        <p:txBody>
          <a:bodyPr/>
          <a:lstStyle/>
          <a:p>
            <a:r>
              <a:rPr lang="zh-CN" altLang="en-US" sz="6000" dirty="0">
                <a:solidFill>
                  <a:schemeClr val="tx1"/>
                </a:solidFill>
                <a:cs typeface="Courier New" panose="02070309020205020404" pitchFamily="49" charset="0"/>
              </a:rPr>
              <a:t>操作系统大实验 </a:t>
            </a:r>
            <a:br>
              <a:rPr lang="en-US" altLang="zh-CN" sz="60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zh-CN" alt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组件化</a:t>
            </a:r>
            <a:r>
              <a:rPr lang="en-US" altLang="zh-CN" sz="3200" dirty="0">
                <a:solidFill>
                  <a:schemeClr val="tx1"/>
                </a:solidFill>
                <a:cs typeface="Courier New" panose="02070309020205020404" pitchFamily="49" charset="0"/>
              </a:rPr>
              <a:t>OS--</a:t>
            </a:r>
            <a:r>
              <a:rPr lang="en-US" altLang="zh-CN" sz="3200" dirty="0" err="1">
                <a:solidFill>
                  <a:schemeClr val="tx1"/>
                </a:solidFill>
                <a:cs typeface="Courier New" panose="02070309020205020404" pitchFamily="49" charset="0"/>
              </a:rPr>
              <a:t>aceros</a:t>
            </a:r>
            <a:r>
              <a:rPr lang="zh-CN" alt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的改进：内存分配算法</a:t>
            </a:r>
            <a:br>
              <a:rPr lang="en-US" altLang="zh-CN" sz="48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zh-CN" altLang="en-US" sz="4800" dirty="0">
                <a:solidFill>
                  <a:schemeClr val="tx1"/>
                </a:solidFill>
                <a:cs typeface="Courier New" panose="02070309020205020404" pitchFamily="49" charset="0"/>
              </a:rPr>
              <a:t>期末报告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C5CCB7-E17C-42AA-A0C0-00A1B3DCB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811" y="4556301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张艺缤 致理</a:t>
            </a:r>
            <a:r>
              <a:rPr lang="en-US" altLang="zh-CN" sz="3600" dirty="0">
                <a:solidFill>
                  <a:schemeClr val="tx1"/>
                </a:solidFill>
              </a:rPr>
              <a:t>-</a:t>
            </a:r>
            <a:r>
              <a:rPr lang="zh-CN" altLang="en-US" sz="3600" dirty="0">
                <a:solidFill>
                  <a:schemeClr val="tx1"/>
                </a:solidFill>
              </a:rPr>
              <a:t>信计</a:t>
            </a:r>
            <a:r>
              <a:rPr lang="en-US" altLang="zh-CN" sz="3600" dirty="0">
                <a:solidFill>
                  <a:schemeClr val="tx1"/>
                </a:solidFill>
              </a:rPr>
              <a:t>01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2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新增算法介绍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TLSF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算法的实现：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crates/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tlsf_allocator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语言版本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定义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TLSF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控制头结构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controller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：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位的一级链表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bitmap</a:t>
            </a:r>
          </a:p>
          <a:p>
            <a:pPr lvl="3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个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M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位的二级链表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bitmap</a:t>
            </a:r>
          </a:p>
          <a:p>
            <a:pPr lvl="3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N*M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的二级链表头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每个块记录：块大小、链表的前后指针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获取一个申请后：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定位到相应大小所在的一二级链表；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从这一级以上的链表中找到第一个有空闲块的链表，取出一个块；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拆分出合适的大小后，将剩余的块插入回对应的链表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7136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新增算法介绍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TLSF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算法的实现：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crates/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tlsf_allocator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语言版本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释放一个块时：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先将其与物理上的前后块合并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再插入回对应大小的链表中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代码量（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部分）：约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1000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行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完成时间：第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11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周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30563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新增算法介绍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原始算法是保证线程安全的：即可以支持多线程同时申请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释放，无需上锁（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Mutex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），仅需原子操作（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Atomic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）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但算法相对较复杂（原版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代码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~3500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行），目前实现的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版本为单线程的简化版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优点：单次操作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O(1)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；连续分配时内存地址大致连续；速度较现在通用的内存分配器快约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7%~14%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；内碎块相对较小；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缺点：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以段（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4MB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）和页（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64KB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）为单位维护内存，在分配请求不规则时可能有较大冗余；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算法较为复杂。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3721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新增算法介绍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算法实现：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目前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中使用的是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语言版本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crates/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mimalloc_allocator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内存维护单元分为：堆（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Heap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）、段（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Segment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）、页（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）、块（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Block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）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Block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：内存块</a:t>
            </a:r>
            <a:endParaRPr lang="en-US" altLang="zh-CN" sz="18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只记录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next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指针，最小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8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字节</a:t>
            </a:r>
            <a:endParaRPr lang="en-US" altLang="zh-CN" sz="18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：内存页，承载若干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Block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，每个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上的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Block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大小都是相同的</a:t>
            </a:r>
            <a:endParaRPr lang="en-US" altLang="zh-CN" sz="18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可能的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Block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大小取最高位的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3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位二进制，这一点与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TLSF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有一定类似</a:t>
            </a:r>
            <a:endParaRPr lang="en-US" altLang="zh-CN" sz="18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由此可得：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Block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内碎块最大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12.5%</a:t>
            </a:r>
          </a:p>
          <a:p>
            <a:pPr lvl="3"/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的大小分为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3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种：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small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64KB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），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Medium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4MB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），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Huge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（仅有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个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Block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，由其大小决定）</a:t>
            </a:r>
            <a:endParaRPr lang="en-US" altLang="zh-CN" sz="18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需记录：块大小、</a:t>
            </a:r>
            <a:r>
              <a:rPr lang="en-US" altLang="zh-CN" sz="1800" dirty="0" err="1">
                <a:solidFill>
                  <a:srgbClr val="000000"/>
                </a:solidFill>
                <a:latin typeface="-apple-system"/>
              </a:rPr>
              <a:t>free_list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等信息</a:t>
            </a:r>
            <a:endParaRPr lang="en-US" altLang="zh-CN" sz="18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6054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新增算法介绍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算法实现：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目前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中使用的是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语言版本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crates/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mimalloc_allocator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内存维护单元分为：堆（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Heap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）、段（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Segment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）、页（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）、块（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Block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）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Heap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：一个线程的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控制模块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核心为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page_heap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，为根据块大小维护的若干个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的链表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额外维护：全满的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、全空的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（尚未指定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block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大小）等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对于超过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4MB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的统一用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Huge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链表管理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Segment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：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4MB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对齐，负责承载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Page</a:t>
            </a:r>
          </a:p>
          <a:p>
            <a:pPr lvl="3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每个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Segment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中的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大小是相同的（除了第一个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被元数据挤掉一部分空间）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Huge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页所在的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Segment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仅含一个页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集中管理所有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的元数据，与相应的数据段分离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需要记录：段大小、页大小、页的元数据等信息</a:t>
            </a:r>
            <a:endParaRPr lang="en-US" altLang="zh-CN" sz="18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在单线程模式下，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Heap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仅有一个，藏在第一个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Segment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的开头</a:t>
            </a:r>
            <a:endParaRPr lang="en-US" altLang="zh-CN" sz="18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35035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新增算法介绍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算法实现：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目前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中使用的是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语言版本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crates/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mimalloc_allocator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处理请求：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对于分配请求，从相应大小的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page_heap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中取出一个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，并从中取出一个块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如果不存在，则从全空的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中取出一个，并为其指定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block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大小</a:t>
            </a:r>
            <a:endParaRPr lang="en-US" altLang="zh-CN" sz="18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如果分配后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已全满，要将其从原有链表中删除，以避免后续遍历到</a:t>
            </a:r>
            <a:endParaRPr lang="en-US" altLang="zh-CN" sz="18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对于释放请求：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由于段地址是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4MB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对齐的，因此可以先定位到对应的段，再根据段的元信息定位到对应的页</a:t>
            </a:r>
            <a:endParaRPr lang="en-US" altLang="zh-CN" sz="18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将块归还给</a:t>
            </a:r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，并进行链表插入等工作</a:t>
            </a:r>
            <a:endParaRPr lang="en-US" altLang="zh-CN" sz="18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61766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新增算法介绍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算法实现：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05B270C-F1A4-4988-B532-5CB0D426A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22" y="2139314"/>
            <a:ext cx="6669249" cy="377647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4508FC7-507C-44D7-A93D-4014A649F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094" y="1508950"/>
            <a:ext cx="4896484" cy="44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57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新增算法介绍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算法实现：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目前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中使用的是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语言版本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crates/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mimalloc_allocator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代码量：约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1000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行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完成时间：第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15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周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93633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Arceos</a:t>
            </a:r>
            <a:r>
              <a:rPr lang="zh-CN" altLang="en-US" dirty="0"/>
              <a:t>对内存分配器的支持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crates/allocator</a:t>
            </a: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对于每种内存分配器，实现了一个中间层结构来适配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中的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BaseAllocator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结构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modules/axalloc/lib.rs</a:t>
            </a: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将以上的内存分配器接入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global_allocator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，并通过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features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和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cfg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-if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来选择采用哪种内存分配器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默认采用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mimalloc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针对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，修改了现有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global_allocator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的部分实现，以支持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4MB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对齐申请内存等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发现了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BitmapPageAllocator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等一些模块原有的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bug</a:t>
            </a:r>
          </a:p>
        </p:txBody>
      </p:sp>
    </p:spTree>
    <p:extLst>
      <p:ext uri="{BB962C8B-B14F-4D97-AF65-F5344CB8AC3E}">
        <p14:creationId xmlns:p14="http://schemas.microsoft.com/office/powerpoint/2010/main" val="261449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在合并至主仓库的版本中，保留了如下两个测试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APP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apps/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memtest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：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程序，涉及基本的申请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释放操作及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Vec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btreemap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的测试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apps/c/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memtest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：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程序，主要为基本的申请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释放操作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上述程序以正确性验证为主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zh-CN" sz="18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在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本地仓库中，还接入了用户态测试的所有测例，分别作为单独的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app</a:t>
            </a:r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主要测试接入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后的程序运行性能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在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qemu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中的运行效率较用户态测试慢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4~5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倍左右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受篇幅影响，这里不再展示测试结果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127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menu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182043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主要成果：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实现了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种内存分配器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Basic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：实现了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3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种分配策略：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first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best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worst fit</a:t>
            </a:r>
          </a:p>
          <a:p>
            <a:pPr lvl="2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TLSF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：实现了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语言版本，并将已有的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语言版本接入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：实现了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语言的简化版本（单线程）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实现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接入了大量测例，并依次测试了上述所有算法的性能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语言测例：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mitest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glibc_bench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malloc_large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muti_thread_c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语言测例：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basic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align_test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multi_thread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23672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用户态测试测试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crates/allocator/tests</a:t>
            </a: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搭建了专用于用户态测试的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global_allocator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和测试框架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global_allocator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接入了上述各种内存分配器，以及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自带的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System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分配器（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linux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中，使用的是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__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libc_malloc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）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通过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init_heap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函数接入一个全局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static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的大数组（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512MB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）用于内存分配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通过各种分配器对应的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init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函数来动态切换使用的分配器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实现了各种测试用例的接口以及各种分配器的测试入口，集成为一个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test</a:t>
            </a:r>
          </a:p>
          <a:p>
            <a:pPr lvl="2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多线程支持：在每个内存分配器外面套一层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mutex</a:t>
            </a:r>
          </a:p>
          <a:p>
            <a:pPr lvl="1"/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代码量（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部分）：约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1000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行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完成时间：第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15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周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53097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用户态测试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crates/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allocator_test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将各个内存测试用例抽取出来，整合成为一个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crate</a:t>
            </a: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共包含如下用例：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语言：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basic</a:t>
            </a: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align_test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multi_thread_test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语言：通过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ffi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接入（注：不能直接使用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语言的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malloc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和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free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）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mitest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glibc_bench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malloc_large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multi_thread_c_test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3715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用户态测试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各种测试用例介绍：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Basic</a:t>
            </a: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语言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apps/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memtest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类似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主要为大量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Vec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和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btreemap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测试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注：单位均为秒（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A035A2B-FB63-4E2D-B1F3-6185824C9A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0200910"/>
              </p:ext>
            </p:extLst>
          </p:nvPr>
        </p:nvGraphicFramePr>
        <p:xfrm>
          <a:off x="105155" y="4735280"/>
          <a:ext cx="11981690" cy="11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169">
                  <a:extLst>
                    <a:ext uri="{9D8B030D-6E8A-4147-A177-3AD203B41FA5}">
                      <a16:colId xmlns:a16="http://schemas.microsoft.com/office/drawing/2014/main" val="232967270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033474478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22097736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403658543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55747642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131637232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38895631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258998004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068047604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899723821"/>
                    </a:ext>
                  </a:extLst>
                </a:gridCol>
              </a:tblGrid>
              <a:tr h="55082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测例</a:t>
                      </a:r>
                      <a:r>
                        <a:rPr lang="en-US" altLang="zh-CN" dirty="0"/>
                        <a:t>\</a:t>
                      </a:r>
                      <a:r>
                        <a:rPr lang="zh-CN" altLang="en-US" dirty="0"/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Buddy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TLSF_C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TLSF_Rust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mimalloc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748093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Basic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8.251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14.557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0.336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6965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043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用户态测试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各种测试用例介绍：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Align_test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语言，自行编写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测试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align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为非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8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字节的情况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仅有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System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TLSF(C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Rust)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支持该功能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A035A2B-FB63-4E2D-B1F3-6185824C9A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9595250"/>
              </p:ext>
            </p:extLst>
          </p:nvPr>
        </p:nvGraphicFramePr>
        <p:xfrm>
          <a:off x="105155" y="4250648"/>
          <a:ext cx="11981690" cy="11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169">
                  <a:extLst>
                    <a:ext uri="{9D8B030D-6E8A-4147-A177-3AD203B41FA5}">
                      <a16:colId xmlns:a16="http://schemas.microsoft.com/office/drawing/2014/main" val="232967270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033474478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22097736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403658543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55747642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131637232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38895631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258998004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068047604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899723821"/>
                    </a:ext>
                  </a:extLst>
                </a:gridCol>
              </a:tblGrid>
              <a:tr h="55082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测例</a:t>
                      </a:r>
                      <a:r>
                        <a:rPr lang="en-US" altLang="zh-CN" dirty="0"/>
                        <a:t>\</a:t>
                      </a:r>
                      <a:r>
                        <a:rPr lang="zh-CN" altLang="en-US" dirty="0"/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Buddy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TLSF_C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TLSF_Rust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mimalloc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748093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Align_test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——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——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——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——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——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0.008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6965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312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用户态测试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各种测试用例介绍：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Multi_thread_test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语言，自行编写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测试多线程情况下的内存分配效率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A035A2B-FB63-4E2D-B1F3-6185824C9A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280774"/>
              </p:ext>
            </p:extLst>
          </p:nvPr>
        </p:nvGraphicFramePr>
        <p:xfrm>
          <a:off x="105155" y="4052094"/>
          <a:ext cx="11981690" cy="11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169">
                  <a:extLst>
                    <a:ext uri="{9D8B030D-6E8A-4147-A177-3AD203B41FA5}">
                      <a16:colId xmlns:a16="http://schemas.microsoft.com/office/drawing/2014/main" val="232967270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033474478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22097736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403658543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55747642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131637232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38895631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258998004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068047604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899723821"/>
                    </a:ext>
                  </a:extLst>
                </a:gridCol>
              </a:tblGrid>
              <a:tr h="55082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测例</a:t>
                      </a:r>
                      <a:r>
                        <a:rPr lang="en-US" altLang="zh-CN" dirty="0"/>
                        <a:t>\</a:t>
                      </a:r>
                      <a:r>
                        <a:rPr lang="zh-CN" altLang="en-US" dirty="0"/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Buddy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TLSF_C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TLSF_Rust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mimalloc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748093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-apple-system"/>
                        </a:rPr>
                        <a:t>Multi_thread_test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3.223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6.11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3.275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3.25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3.524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8.965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3.208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3.206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3.225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6965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871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用户态测试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各种测试用例介绍：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Mitest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语言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仓库中自带的测试用例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https://github.com/microsoft/mimalloc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主要测试算法的正确性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A035A2B-FB63-4E2D-B1F3-6185824C9A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7371126"/>
              </p:ext>
            </p:extLst>
          </p:nvPr>
        </p:nvGraphicFramePr>
        <p:xfrm>
          <a:off x="105155" y="4545436"/>
          <a:ext cx="11981690" cy="11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169">
                  <a:extLst>
                    <a:ext uri="{9D8B030D-6E8A-4147-A177-3AD203B41FA5}">
                      <a16:colId xmlns:a16="http://schemas.microsoft.com/office/drawing/2014/main" val="232967270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033474478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22097736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403658543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55747642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131637232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38895631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258998004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068047604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899723821"/>
                    </a:ext>
                  </a:extLst>
                </a:gridCol>
              </a:tblGrid>
              <a:tr h="55082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测例</a:t>
                      </a:r>
                      <a:r>
                        <a:rPr lang="en-US" altLang="zh-CN" dirty="0"/>
                        <a:t>\</a:t>
                      </a:r>
                      <a:r>
                        <a:rPr lang="zh-CN" altLang="en-US" dirty="0"/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Buddy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TLSF_C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TLSF_Rust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mimalloc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748093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800" kern="1200" dirty="0" err="1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Mitest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0.052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6965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058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用户态测试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各种测试用例介绍：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Glibc_bench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语言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仓库地址：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https://github.com/daanx/mimalloc-bench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bench/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glibc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-bench</a:t>
            </a: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一系列比较复杂的内存操作，测试各种算法的性能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A035A2B-FB63-4E2D-B1F3-6185824C9A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3227691"/>
              </p:ext>
            </p:extLst>
          </p:nvPr>
        </p:nvGraphicFramePr>
        <p:xfrm>
          <a:off x="105155" y="4545436"/>
          <a:ext cx="11981690" cy="11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169">
                  <a:extLst>
                    <a:ext uri="{9D8B030D-6E8A-4147-A177-3AD203B41FA5}">
                      <a16:colId xmlns:a16="http://schemas.microsoft.com/office/drawing/2014/main" val="232967270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033474478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22097736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403658543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55747642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131637232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38895631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258998004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068047604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899723821"/>
                    </a:ext>
                  </a:extLst>
                </a:gridCol>
              </a:tblGrid>
              <a:tr h="55082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测例</a:t>
                      </a:r>
                      <a:r>
                        <a:rPr lang="en-US" altLang="zh-CN" dirty="0"/>
                        <a:t>\</a:t>
                      </a:r>
                      <a:r>
                        <a:rPr lang="zh-CN" altLang="en-US" dirty="0"/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Buddy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TLSF_C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TLSF_Rust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mimalloc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748093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Glibc_bench</a:t>
                      </a:r>
                      <a:endParaRPr lang="en-US" altLang="zh-CN" sz="1800" kern="1200" dirty="0">
                        <a:solidFill>
                          <a:srgbClr val="000000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1.539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1.727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1.39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2.086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2.37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2.382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2.374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3.028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2.198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6965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778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用户态测试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各种测试用例介绍：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Malloc_large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语言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仓库地址：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https://github.com/daanx/mimalloc-bench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bench/malloc-large</a:t>
            </a: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用于测试对大内存（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2~15MB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）的申请与释放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A035A2B-FB63-4E2D-B1F3-6185824C9A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763846"/>
              </p:ext>
            </p:extLst>
          </p:nvPr>
        </p:nvGraphicFramePr>
        <p:xfrm>
          <a:off x="105155" y="4545436"/>
          <a:ext cx="11981690" cy="11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169">
                  <a:extLst>
                    <a:ext uri="{9D8B030D-6E8A-4147-A177-3AD203B41FA5}">
                      <a16:colId xmlns:a16="http://schemas.microsoft.com/office/drawing/2014/main" val="232967270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033474478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22097736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403658543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55747642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131637232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38895631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258998004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068047604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899723821"/>
                    </a:ext>
                  </a:extLst>
                </a:gridCol>
              </a:tblGrid>
              <a:tr h="55082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测例</a:t>
                      </a:r>
                      <a:r>
                        <a:rPr lang="en-US" altLang="zh-CN" dirty="0"/>
                        <a:t>\</a:t>
                      </a:r>
                      <a:r>
                        <a:rPr lang="zh-CN" altLang="en-US" dirty="0"/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Buddy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TLSF_C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TLSF_Rust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mimalloc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748093"/>
                  </a:ext>
                </a:extLst>
              </a:tr>
              <a:tr h="28259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Malloc_large</a:t>
                      </a:r>
                      <a:endParaRPr lang="en-US" altLang="zh-CN" sz="1800" kern="1200" dirty="0">
                        <a:solidFill>
                          <a:srgbClr val="000000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0.201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6965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410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用户态测试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各种测试用例介绍：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Multi_thread_c_test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语言，自行编写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功能大致类似于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multi_thread_test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测试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语言下的多线程内存分配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A035A2B-FB63-4E2D-B1F3-6185824C9A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6087360"/>
              </p:ext>
            </p:extLst>
          </p:nvPr>
        </p:nvGraphicFramePr>
        <p:xfrm>
          <a:off x="105155" y="3923644"/>
          <a:ext cx="11981690" cy="11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169">
                  <a:extLst>
                    <a:ext uri="{9D8B030D-6E8A-4147-A177-3AD203B41FA5}">
                      <a16:colId xmlns:a16="http://schemas.microsoft.com/office/drawing/2014/main" val="232967270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033474478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22097736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403658543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55747642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131637232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38895631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258998004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068047604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899723821"/>
                    </a:ext>
                  </a:extLst>
                </a:gridCol>
              </a:tblGrid>
              <a:tr h="55082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测例</a:t>
                      </a:r>
                      <a:r>
                        <a:rPr lang="en-US" altLang="zh-CN" dirty="0"/>
                        <a:t>\</a:t>
                      </a:r>
                      <a:r>
                        <a:rPr lang="zh-CN" altLang="en-US" dirty="0"/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Buddy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TLSF_C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TLSF_Rust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mimalloc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748093"/>
                  </a:ext>
                </a:extLst>
              </a:tr>
              <a:tr h="28259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Multi_thread_c_test</a:t>
                      </a:r>
                      <a:endParaRPr lang="en-US" altLang="zh-CN" sz="1800" kern="1200" dirty="0">
                        <a:solidFill>
                          <a:srgbClr val="000000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0.444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5.429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0.621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1.374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8.174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0.651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0.778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0.521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6965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840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用户态测试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各种测例的测试结果汇总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A035A2B-FB63-4E2D-B1F3-6185824C9A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089916"/>
              </p:ext>
            </p:extLst>
          </p:nvPr>
        </p:nvGraphicFramePr>
        <p:xfrm>
          <a:off x="105155" y="2238100"/>
          <a:ext cx="11981690" cy="420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169">
                  <a:extLst>
                    <a:ext uri="{9D8B030D-6E8A-4147-A177-3AD203B41FA5}">
                      <a16:colId xmlns:a16="http://schemas.microsoft.com/office/drawing/2014/main" val="232967270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033474478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22097736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403658543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55747642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131637232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388956317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2589980045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068047604"/>
                    </a:ext>
                  </a:extLst>
                </a:gridCol>
                <a:gridCol w="1198169">
                  <a:extLst>
                    <a:ext uri="{9D8B030D-6E8A-4147-A177-3AD203B41FA5}">
                      <a16:colId xmlns:a16="http://schemas.microsoft.com/office/drawing/2014/main" val="3899723821"/>
                    </a:ext>
                  </a:extLst>
                </a:gridCol>
              </a:tblGrid>
              <a:tr h="55082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测例</a:t>
                      </a:r>
                      <a:r>
                        <a:rPr lang="en-US" altLang="zh-CN" dirty="0"/>
                        <a:t>\</a:t>
                      </a:r>
                      <a:r>
                        <a:rPr lang="zh-CN" altLang="en-US" dirty="0"/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Buddy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TLSF_C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TLSF_Rust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mimalloc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748093"/>
                  </a:ext>
                </a:extLst>
              </a:tr>
              <a:tr h="282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Basic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8.251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14.557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0.336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6965078"/>
                  </a:ext>
                </a:extLst>
              </a:tr>
              <a:tr h="282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Align_test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——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——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——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——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——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0.008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5173002"/>
                  </a:ext>
                </a:extLst>
              </a:tr>
              <a:tr h="282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-apple-system"/>
                        </a:rPr>
                        <a:t>Multi_thread_test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3.223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6.11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3.275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3.25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3.524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8.965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3.208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3.206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3.225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2785425"/>
                  </a:ext>
                </a:extLst>
              </a:tr>
              <a:tr h="28259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800" kern="1200" dirty="0" err="1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Mitest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0.052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3295448"/>
                  </a:ext>
                </a:extLst>
              </a:tr>
              <a:tr h="28259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Glibc_bench</a:t>
                      </a:r>
                      <a:endParaRPr lang="en-US" altLang="zh-CN" sz="1800" kern="1200" dirty="0">
                        <a:solidFill>
                          <a:srgbClr val="000000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1.539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1.727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1.39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2.086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2.37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2.382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2.374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3.028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2.198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2081812"/>
                  </a:ext>
                </a:extLst>
              </a:tr>
              <a:tr h="28259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Malloc_large</a:t>
                      </a:r>
                      <a:endParaRPr lang="en-US" altLang="zh-CN" sz="1800" kern="1200" dirty="0">
                        <a:solidFill>
                          <a:srgbClr val="000000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0.201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5727750"/>
                  </a:ext>
                </a:extLst>
              </a:tr>
              <a:tr h="28259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Multi_thread_c_test</a:t>
                      </a:r>
                      <a:endParaRPr lang="en-US" altLang="zh-CN" sz="1800" kern="1200" dirty="0">
                        <a:solidFill>
                          <a:srgbClr val="000000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0.444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5.429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0.621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1.374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8.174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0.651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0.778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-apple-system"/>
                          <a:ea typeface="+mn-ea"/>
                          <a:cs typeface="+mn-cs"/>
                        </a:rPr>
                        <a:t>0.521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91351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38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182043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内存分配器需要实现的功能：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init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 (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addr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, size)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：初始化内存分配器，向内存分配器提供一段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addr,addr+size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的内存空间；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add_memory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 (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addr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, size)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：向内存分配器额外增加一段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addr,addr+size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的内存空间；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 (size, align)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：申请一段空间，大小为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size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，地址对齐要求为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align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（为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的幂，一般为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8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字节），返回分配空间的起始地址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addr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；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 (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addr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, size, align)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：释放一段先前申请的空间，起始地址为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addr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，大小为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size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，地址对齐要求为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align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评价内存分配算法的指标：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性能：通常要求内存分配器单次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O(1)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；不仅取决于性能分配器的效率本身，还有分配内存的连续性等各种因素；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空间利用率：尽可能高，内部碎块与外部碎块尽可能少；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线程安全等。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45960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用户态测试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C3BB2BE-6B77-4B09-A779-28D2518E1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9744" y="229731"/>
            <a:ext cx="3467562" cy="2080537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04619F-B822-42E0-80CE-B4F53AE47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81" y="3506310"/>
            <a:ext cx="3384612" cy="20307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FCA98CE-78CF-44BF-BB5C-096DAB8AC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2567" y="229731"/>
            <a:ext cx="3473343" cy="20805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C059C52-5B1D-4A09-B2CB-2294B24DB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7404" y="2472980"/>
            <a:ext cx="3473331" cy="20747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085062B-CD26-4CAE-903E-9246DCA9AB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336" y="2464888"/>
            <a:ext cx="3467562" cy="208284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DB453CA-603E-4FDE-89C1-D5C7424181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7405" y="4702351"/>
            <a:ext cx="3473330" cy="208284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E3BE862-A26B-4F4E-8B0A-411DA9209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2567" y="4702351"/>
            <a:ext cx="3473331" cy="2083999"/>
          </a:xfrm>
          <a:prstGeom prst="rect">
            <a:avLst/>
          </a:prstGeom>
        </p:spPr>
      </p:pic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0BEA64C6-81BB-4E98-AD64-7CECD1090B5E}"/>
              </a:ext>
            </a:extLst>
          </p:cNvPr>
          <p:cNvSpPr txBox="1">
            <a:spLocks/>
          </p:cNvSpPr>
          <p:nvPr/>
        </p:nvSpPr>
        <p:spPr>
          <a:xfrm>
            <a:off x="677334" y="1933262"/>
            <a:ext cx="2504778" cy="1063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图表展示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35949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3932"/>
            <a:ext cx="7972890" cy="530091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不同的算法在各个测试点上性能各有高低，没有占据绝对优势的算法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就综合各方面表现而言，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的性能相对更优，且没有“短板”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27494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未来展望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3932"/>
            <a:ext cx="7972890" cy="530091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将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语言实现的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官方仓库接入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arceos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https://github.com/microsoft/mimalloc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实现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语言、支持多线程的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Mimalloc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增加更多测试多线程的测例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89625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9225618" cy="47797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https://github.com/microsoft/mimalloc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https://github.com/mattconte/tlsf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https://github.com/daanx/mimalloc-bench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http://www.gii.upv.es/tlsf/files/ecrts04_tlsf.pdf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https://zhuanlan.zhihu.com/p/370239503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https://www.microsoft.com/en-us/research/uploads/prod/2019/06/mimalloc-tr-v1.pdf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https://doc.rust-lang.org/nomicon/ffi.html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https://web.mit.edu/rust-lang_v1.25/arch/amd64_ubuntu1404/share/doc/rust/html/unstable-book/language-features/global-allocator.html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44151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59100A-24FC-44E7-88AA-52A6703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BA55AC-8DE0-D7A1-C93D-A61BE34D1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9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已有算法介绍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182043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内存分配算法：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将内存空间切分成若干固定大小的块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分配空间时，将所需空间上取整到最接近的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的幂，在相应大小的内存块中分配一块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一个大的内存块可以分裂为两个小的内存块，分裂出的两个块称为一个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（伙伴）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时按需分裂；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Free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时按需合并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相同大小的内存块可以用链表等数据结构来维护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优点：消除了外碎块；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缺点：存在大量内碎块；合并时最坏需要遍历整个链表，效率低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6154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已有算法介绍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182043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内存分配算法：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在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的基础上，单独维护较小的内存块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对于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32~4096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范围内的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的幂次，分别用一个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list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维护这一种大小的空闲内存块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对于较小的内存分配请求，可以直接在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list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上分配与回收；较大的块则交由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系统处理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优点：处理较小的内存分配请求效率很高；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缺点：可能带来更大的内存浪费；处理较大的内存分配请求时仍需借助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系统，仍存在效率较低的问题。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5440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新增算法介绍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182043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Basic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算法：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将全局所有的空闲块用一个链表来维护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时，查找一个合适的空闲块，切割为合适大小后分配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Free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时，将其与前后的空闲块合并后插入回链表中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根据查找空闲块的策略不同，分为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first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best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worst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三种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first fit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：选取第一个大小足够的内存块</a:t>
            </a:r>
            <a:endParaRPr lang="en-US" altLang="zh-CN" sz="18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best fit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：选取大小足够的内存块中最小的</a:t>
            </a:r>
            <a:endParaRPr lang="en-US" altLang="zh-CN" sz="18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1800" dirty="0">
                <a:solidFill>
                  <a:srgbClr val="000000"/>
                </a:solidFill>
                <a:latin typeface="-apple-system"/>
              </a:rPr>
              <a:t>best fit</a:t>
            </a:r>
            <a:r>
              <a:rPr lang="zh-CN" altLang="en-US" sz="1800" dirty="0">
                <a:solidFill>
                  <a:srgbClr val="000000"/>
                </a:solidFill>
                <a:latin typeface="-apple-system"/>
              </a:rPr>
              <a:t>：选取大小足够的内存块中最大的</a:t>
            </a:r>
            <a:endParaRPr lang="en-US" altLang="zh-CN" sz="1800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优点：实现相对容易；消除了内碎块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缺点：可能存在外碎块；查找空闲块时最坏需要遍历整个链表，效率低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1741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新增算法介绍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182043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Basic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算法的实现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：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crates/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basic_allocator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定义内存分配器的控制结构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Heap</a:t>
            </a: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核心为</a:t>
            </a:r>
            <a:r>
              <a:rPr lang="en-US" altLang="zh-CN" sz="2000" dirty="0" err="1">
                <a:solidFill>
                  <a:srgbClr val="000000"/>
                </a:solidFill>
                <a:latin typeface="-apple-system"/>
              </a:rPr>
              <a:t>free_list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，即空闲块链表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实现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set_strategy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()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函数用于设置分配策略，可动态设置；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分别实现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first_fit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()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best_fit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()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worst_fit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()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函数用于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种策略下的内存块查找；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分别实现相应的函数用于内存块的分裂及合并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代码量：约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600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行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完成时间：第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周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9562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新增算法介绍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45636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TLSF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算法：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用两级链表来维护大小在一定范围内的内存块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O(1)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的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malloc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；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每次分配的额外空间开销仅为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8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字节；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内存碎片较少；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支持动态添加和删除内存池；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优点：单次操作复杂度严格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O(1)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；内碎块相对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更少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取决于二级链表的大小，如取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5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位则内碎块不超过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1/64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缺点：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每次操作时，拆分和合并内存块的开销相对较大；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多次申请空间很可能不连续；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最小分配单位为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16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字节，分配小内存块时冗余较大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8599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新增算法介绍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30091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TLSF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算法的实现：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crates/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tlsf_allocator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语言版本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使用已有的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语言版本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仓库地址：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https://github.com/mattconte/tlsf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使用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ffi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技术接入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代码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编写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build.rs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，负责编译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代码为静态链接库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3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在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lib.rs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中实现相应接口并调用链接库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6772007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自定义 3">
      <a:majorFont>
        <a:latin typeface="JetBrains Mono"/>
        <a:ea typeface="微软雅黑"/>
        <a:cs typeface=""/>
      </a:majorFont>
      <a:minorFont>
        <a:latin typeface="JetBrains Mono"/>
        <a:ea typeface="华文仿宋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3972</TotalTime>
  <Words>2965</Words>
  <Application>Microsoft Office PowerPoint</Application>
  <PresentationFormat>宽屏</PresentationFormat>
  <Paragraphs>499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-apple-system</vt:lpstr>
      <vt:lpstr>JetBrains Mono</vt:lpstr>
      <vt:lpstr>Arial</vt:lpstr>
      <vt:lpstr>Wingdings 3</vt:lpstr>
      <vt:lpstr>平面</vt:lpstr>
      <vt:lpstr>操作系统大实验  组件化OS--aceros的改进：内存分配算法 期末报告</vt:lpstr>
      <vt:lpstr>menu</vt:lpstr>
      <vt:lpstr>概述</vt:lpstr>
      <vt:lpstr>已有算法介绍</vt:lpstr>
      <vt:lpstr>已有算法介绍</vt:lpstr>
      <vt:lpstr>新增算法介绍</vt:lpstr>
      <vt:lpstr>新增算法介绍</vt:lpstr>
      <vt:lpstr>新增算法介绍</vt:lpstr>
      <vt:lpstr>新增算法介绍</vt:lpstr>
      <vt:lpstr>新增算法介绍</vt:lpstr>
      <vt:lpstr>新增算法介绍</vt:lpstr>
      <vt:lpstr>新增算法介绍</vt:lpstr>
      <vt:lpstr>新增算法介绍</vt:lpstr>
      <vt:lpstr>新增算法介绍</vt:lpstr>
      <vt:lpstr>新增算法介绍</vt:lpstr>
      <vt:lpstr>新增算法介绍</vt:lpstr>
      <vt:lpstr>新增算法介绍</vt:lpstr>
      <vt:lpstr>Arceos对内存分配器的支持</vt:lpstr>
      <vt:lpstr>APP测试</vt:lpstr>
      <vt:lpstr>用户态测试测试</vt:lpstr>
      <vt:lpstr>用户态测试</vt:lpstr>
      <vt:lpstr>用户态测试</vt:lpstr>
      <vt:lpstr>用户态测试</vt:lpstr>
      <vt:lpstr>用户态测试</vt:lpstr>
      <vt:lpstr>用户态测试</vt:lpstr>
      <vt:lpstr>用户态测试</vt:lpstr>
      <vt:lpstr>用户态测试</vt:lpstr>
      <vt:lpstr>用户态测试</vt:lpstr>
      <vt:lpstr>用户态测试</vt:lpstr>
      <vt:lpstr>用户态测试</vt:lpstr>
      <vt:lpstr>测试结果总结</vt:lpstr>
      <vt:lpstr>未来展望</vt:lpstr>
      <vt:lpstr>reference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207 M</dc:creator>
  <cp:lastModifiedBy>张 艺缤</cp:lastModifiedBy>
  <cp:revision>2771</cp:revision>
  <dcterms:created xsi:type="dcterms:W3CDTF">2022-03-09T15:13:05Z</dcterms:created>
  <dcterms:modified xsi:type="dcterms:W3CDTF">2023-06-09T16:50:23Z</dcterms:modified>
</cp:coreProperties>
</file>